
<file path=[Content_Types].xml><?xml version="1.0" encoding="utf-8"?>
<Types xmlns="http://schemas.openxmlformats.org/package/2006/content-types">
  <Default Extension="xml" ContentType="application/xml"/>
  <Default Extension="png" ContentType="image/png"/>
  <Default Extension="jpeg" ContentType="image/jpeg"/>
  <Default Extension="tiff" ContentType="image/tiff"/>
  <Default Extension="rels" ContentType="application/vnd.openxmlformats-package.relationships+xml"/>
  <Default Extension="vml" ContentType="application/vnd.openxmlformats-officedocument.vmlDrawing"/>
  <Default Extension="wmf" ContentType="image/x-wmf"/>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1"/>
  </p:notesMasterIdLst>
  <p:handoutMasterIdLst>
    <p:handoutMasterId r:id="rId22"/>
  </p:handoutMasterIdLst>
  <p:sldIdLst>
    <p:sldId id="256" r:id="rId2"/>
    <p:sldId id="261" r:id="rId3"/>
    <p:sldId id="257" r:id="rId4"/>
    <p:sldId id="258" r:id="rId5"/>
    <p:sldId id="272" r:id="rId6"/>
    <p:sldId id="259" r:id="rId7"/>
    <p:sldId id="275" r:id="rId8"/>
    <p:sldId id="267" r:id="rId9"/>
    <p:sldId id="268" r:id="rId10"/>
    <p:sldId id="269" r:id="rId11"/>
    <p:sldId id="270" r:id="rId12"/>
    <p:sldId id="271" r:id="rId13"/>
    <p:sldId id="273" r:id="rId14"/>
    <p:sldId id="260" r:id="rId15"/>
    <p:sldId id="274" r:id="rId16"/>
    <p:sldId id="262" r:id="rId17"/>
    <p:sldId id="263" r:id="rId18"/>
    <p:sldId id="266" r:id="rId19"/>
    <p:sldId id="265" r:id="rId20"/>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D78"/>
    <a:srgbClr val="FF85FF"/>
    <a:srgbClr val="FF0000"/>
    <a:srgbClr val="6666FF"/>
    <a:srgbClr val="CC00CC"/>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30"/>
    <p:restoredTop sz="82946"/>
  </p:normalViewPr>
  <p:slideViewPr>
    <p:cSldViewPr>
      <p:cViewPr varScale="1">
        <p:scale>
          <a:sx n="74" d="100"/>
          <a:sy n="74" d="100"/>
        </p:scale>
        <p:origin x="9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ABA1D-AE5E-E04B-9F39-AD1F93E6E2C9}" type="doc">
      <dgm:prSet loTypeId="urn:microsoft.com/office/officeart/2005/8/layout/venn1" loCatId="" qsTypeId="urn:microsoft.com/office/officeart/2005/8/quickstyle/3D3" qsCatId="3D" csTypeId="urn:microsoft.com/office/officeart/2005/8/colors/accent2_2" csCatId="accent2" phldr="1"/>
      <dgm:spPr/>
    </dgm:pt>
    <dgm:pt modelId="{BA51854B-B908-074F-A19E-FB7B37E07154}">
      <dgm:prSet phldrT="[テキスト]" custT="1"/>
      <dgm:spPr>
        <a:solidFill>
          <a:srgbClr val="FF0000">
            <a:alpha val="50000"/>
          </a:srgbClr>
        </a:solidFill>
      </dgm:spPr>
      <dgm:t>
        <a:bodyPr/>
        <a:lstStyle/>
        <a:p>
          <a:r>
            <a:rPr kumimoji="1" lang="en-US" altLang="ja-JP" sz="2800" dirty="0" smtClean="0"/>
            <a:t>Director,</a:t>
          </a:r>
        </a:p>
        <a:p>
          <a:r>
            <a:rPr kumimoji="1" lang="en-US" altLang="ja-JP" sz="2800" dirty="0" smtClean="0"/>
            <a:t> </a:t>
          </a:r>
          <a:r>
            <a:rPr kumimoji="1" lang="en-US" altLang="ja-JP" sz="2800" u="sng" dirty="0" smtClean="0"/>
            <a:t>International</a:t>
          </a:r>
          <a:r>
            <a:rPr kumimoji="1" lang="en-US" altLang="ja-JP" sz="2800" dirty="0" smtClean="0"/>
            <a:t> Affairs Division, </a:t>
          </a:r>
          <a:r>
            <a:rPr kumimoji="1" lang="en-US" altLang="ja-JP" sz="2800" dirty="0" smtClean="0">
              <a:solidFill>
                <a:srgbClr val="FF0000"/>
              </a:solidFill>
            </a:rPr>
            <a:t>GSI</a:t>
          </a:r>
          <a:endParaRPr kumimoji="1" lang="ja-JP" altLang="en-US" sz="2800" dirty="0">
            <a:solidFill>
              <a:srgbClr val="FF0000"/>
            </a:solidFill>
          </a:endParaRPr>
        </a:p>
      </dgm:t>
    </dgm:pt>
    <dgm:pt modelId="{795D2829-D03D-AB4B-A5B7-1F739DA35D2C}" type="parTrans" cxnId="{F39BC945-E92B-B649-BABC-6C1DDCC306A5}">
      <dgm:prSet/>
      <dgm:spPr/>
      <dgm:t>
        <a:bodyPr/>
        <a:lstStyle/>
        <a:p>
          <a:endParaRPr kumimoji="1" lang="ja-JP" altLang="en-US"/>
        </a:p>
      </dgm:t>
    </dgm:pt>
    <dgm:pt modelId="{41E1E713-6AA8-1C43-A12D-991FF8A0F3C3}" type="sibTrans" cxnId="{F39BC945-E92B-B649-BABC-6C1DDCC306A5}">
      <dgm:prSet/>
      <dgm:spPr/>
      <dgm:t>
        <a:bodyPr/>
        <a:lstStyle/>
        <a:p>
          <a:endParaRPr kumimoji="1" lang="ja-JP" altLang="en-US"/>
        </a:p>
      </dgm:t>
    </dgm:pt>
    <dgm:pt modelId="{850DA347-B19F-1C4B-AA98-F3A24406E8E9}">
      <dgm:prSet phldrT="[テキスト]" custT="1"/>
      <dgm:spPr>
        <a:solidFill>
          <a:srgbClr val="FF0000">
            <a:alpha val="50000"/>
          </a:srgbClr>
        </a:solidFill>
      </dgm:spPr>
      <dgm:t>
        <a:bodyPr/>
        <a:lstStyle/>
        <a:p>
          <a:r>
            <a:rPr kumimoji="1" lang="en-US" altLang="ja-JP" sz="2800" dirty="0" smtClean="0"/>
            <a:t>Head of Delegation,</a:t>
          </a:r>
        </a:p>
        <a:p>
          <a:r>
            <a:rPr kumimoji="1" lang="en-US" altLang="ja-JP" sz="2800" dirty="0" smtClean="0"/>
            <a:t>Japan to </a:t>
          </a:r>
          <a:r>
            <a:rPr kumimoji="1" lang="en-US" altLang="ja-JP" sz="2800" u="sng" dirty="0" smtClean="0"/>
            <a:t>ISO</a:t>
          </a:r>
          <a:r>
            <a:rPr kumimoji="1" lang="en-US" altLang="ja-JP" sz="2800" dirty="0" smtClean="0"/>
            <a:t>/TC 211</a:t>
          </a:r>
          <a:endParaRPr kumimoji="1" lang="ja-JP" altLang="en-US" sz="2800" dirty="0"/>
        </a:p>
      </dgm:t>
    </dgm:pt>
    <dgm:pt modelId="{2F9A6BFD-A331-3B4F-8AF7-7CDD564D0FD3}" type="parTrans" cxnId="{92937CEE-9D70-204F-AF1B-E83D7E1C24E4}">
      <dgm:prSet/>
      <dgm:spPr/>
      <dgm:t>
        <a:bodyPr/>
        <a:lstStyle/>
        <a:p>
          <a:endParaRPr kumimoji="1" lang="ja-JP" altLang="en-US"/>
        </a:p>
      </dgm:t>
    </dgm:pt>
    <dgm:pt modelId="{2DA2939C-AC26-A444-BE1A-F20D5114DA6D}" type="sibTrans" cxnId="{92937CEE-9D70-204F-AF1B-E83D7E1C24E4}">
      <dgm:prSet/>
      <dgm:spPr/>
      <dgm:t>
        <a:bodyPr/>
        <a:lstStyle/>
        <a:p>
          <a:endParaRPr kumimoji="1" lang="ja-JP" altLang="en-US"/>
        </a:p>
      </dgm:t>
    </dgm:pt>
    <dgm:pt modelId="{21BAE801-A125-714A-A57C-07AACA76C01D}">
      <dgm:prSet phldrT="[テキスト]" custT="1"/>
      <dgm:spPr>
        <a:solidFill>
          <a:srgbClr val="FF0000">
            <a:alpha val="50000"/>
          </a:srgbClr>
        </a:solidFill>
      </dgm:spPr>
      <dgm:t>
        <a:bodyPr/>
        <a:lstStyle/>
        <a:p>
          <a:r>
            <a:rPr kumimoji="1" lang="en-US" altLang="ja-JP" sz="2800" dirty="0" smtClean="0"/>
            <a:t>Leader, </a:t>
          </a:r>
        </a:p>
        <a:p>
          <a:r>
            <a:rPr kumimoji="1" lang="en-US" altLang="ja-JP" sz="2800" u="sng" dirty="0" smtClean="0"/>
            <a:t>ICT</a:t>
          </a:r>
          <a:r>
            <a:rPr kumimoji="1" lang="en-US" altLang="ja-JP" sz="2800" dirty="0" smtClean="0"/>
            <a:t> Advisory Team, </a:t>
          </a:r>
          <a:r>
            <a:rPr kumimoji="1" lang="en-US" altLang="ja-JP" sz="2800" dirty="0" smtClean="0">
              <a:solidFill>
                <a:srgbClr val="FF0000"/>
              </a:solidFill>
            </a:rPr>
            <a:t>GSI</a:t>
          </a:r>
          <a:endParaRPr kumimoji="1" lang="ja-JP" altLang="en-US" sz="2800" dirty="0">
            <a:solidFill>
              <a:srgbClr val="FF0000"/>
            </a:solidFill>
          </a:endParaRPr>
        </a:p>
      </dgm:t>
    </dgm:pt>
    <dgm:pt modelId="{AF94F564-685D-3140-BA1D-3CC33294F893}" type="parTrans" cxnId="{2C921848-B885-E34B-B768-59B3955A9B02}">
      <dgm:prSet/>
      <dgm:spPr/>
      <dgm:t>
        <a:bodyPr/>
        <a:lstStyle/>
        <a:p>
          <a:endParaRPr kumimoji="1" lang="ja-JP" altLang="en-US"/>
        </a:p>
      </dgm:t>
    </dgm:pt>
    <dgm:pt modelId="{5B7C2000-9F6C-6D4F-AADB-2C0F43F5595B}" type="sibTrans" cxnId="{2C921848-B885-E34B-B768-59B3955A9B02}">
      <dgm:prSet/>
      <dgm:spPr/>
      <dgm:t>
        <a:bodyPr/>
        <a:lstStyle/>
        <a:p>
          <a:endParaRPr kumimoji="1" lang="ja-JP" altLang="en-US"/>
        </a:p>
      </dgm:t>
    </dgm:pt>
    <dgm:pt modelId="{62160D4C-B5EE-D34D-9285-DEC401239DDA}" type="pres">
      <dgm:prSet presAssocID="{E98ABA1D-AE5E-E04B-9F39-AD1F93E6E2C9}" presName="compositeShape" presStyleCnt="0">
        <dgm:presLayoutVars>
          <dgm:chMax val="7"/>
          <dgm:dir/>
          <dgm:resizeHandles val="exact"/>
        </dgm:presLayoutVars>
      </dgm:prSet>
      <dgm:spPr/>
    </dgm:pt>
    <dgm:pt modelId="{A44C85E8-5EE9-5848-BDF1-5B02FA5DE079}" type="pres">
      <dgm:prSet presAssocID="{BA51854B-B908-074F-A19E-FB7B37E07154}" presName="circ1" presStyleLbl="vennNode1" presStyleIdx="0" presStyleCnt="3"/>
      <dgm:spPr/>
      <dgm:t>
        <a:bodyPr/>
        <a:lstStyle/>
        <a:p>
          <a:endParaRPr kumimoji="1" lang="ja-JP" altLang="en-US"/>
        </a:p>
      </dgm:t>
    </dgm:pt>
    <dgm:pt modelId="{5F4820FC-C555-FC4F-9826-614653DD061C}" type="pres">
      <dgm:prSet presAssocID="{BA51854B-B908-074F-A19E-FB7B37E07154}" presName="circ1Tx" presStyleLbl="revTx" presStyleIdx="0" presStyleCnt="0">
        <dgm:presLayoutVars>
          <dgm:chMax val="0"/>
          <dgm:chPref val="0"/>
          <dgm:bulletEnabled val="1"/>
        </dgm:presLayoutVars>
      </dgm:prSet>
      <dgm:spPr/>
      <dgm:t>
        <a:bodyPr/>
        <a:lstStyle/>
        <a:p>
          <a:endParaRPr kumimoji="1" lang="ja-JP" altLang="en-US"/>
        </a:p>
      </dgm:t>
    </dgm:pt>
    <dgm:pt modelId="{ED33D060-2F01-7F47-A928-375B31D2E8BD}" type="pres">
      <dgm:prSet presAssocID="{850DA347-B19F-1C4B-AA98-F3A24406E8E9}" presName="circ2" presStyleLbl="vennNode1" presStyleIdx="1" presStyleCnt="3"/>
      <dgm:spPr/>
      <dgm:t>
        <a:bodyPr/>
        <a:lstStyle/>
        <a:p>
          <a:endParaRPr kumimoji="1" lang="ja-JP" altLang="en-US"/>
        </a:p>
      </dgm:t>
    </dgm:pt>
    <dgm:pt modelId="{86DEB3CD-063E-1648-AE92-DF48BC23602B}" type="pres">
      <dgm:prSet presAssocID="{850DA347-B19F-1C4B-AA98-F3A24406E8E9}" presName="circ2Tx" presStyleLbl="revTx" presStyleIdx="0" presStyleCnt="0">
        <dgm:presLayoutVars>
          <dgm:chMax val="0"/>
          <dgm:chPref val="0"/>
          <dgm:bulletEnabled val="1"/>
        </dgm:presLayoutVars>
      </dgm:prSet>
      <dgm:spPr/>
      <dgm:t>
        <a:bodyPr/>
        <a:lstStyle/>
        <a:p>
          <a:endParaRPr kumimoji="1" lang="ja-JP" altLang="en-US"/>
        </a:p>
      </dgm:t>
    </dgm:pt>
    <dgm:pt modelId="{06C55D81-1621-964F-BC11-C4D77D148B73}" type="pres">
      <dgm:prSet presAssocID="{21BAE801-A125-714A-A57C-07AACA76C01D}" presName="circ3" presStyleLbl="vennNode1" presStyleIdx="2" presStyleCnt="3"/>
      <dgm:spPr/>
      <dgm:t>
        <a:bodyPr/>
        <a:lstStyle/>
        <a:p>
          <a:endParaRPr kumimoji="1" lang="ja-JP" altLang="en-US"/>
        </a:p>
      </dgm:t>
    </dgm:pt>
    <dgm:pt modelId="{39E9B363-5407-2448-8B18-E256D07E94B5}" type="pres">
      <dgm:prSet presAssocID="{21BAE801-A125-714A-A57C-07AACA76C01D}" presName="circ3Tx" presStyleLbl="revTx" presStyleIdx="0" presStyleCnt="0">
        <dgm:presLayoutVars>
          <dgm:chMax val="0"/>
          <dgm:chPref val="0"/>
          <dgm:bulletEnabled val="1"/>
        </dgm:presLayoutVars>
      </dgm:prSet>
      <dgm:spPr/>
      <dgm:t>
        <a:bodyPr/>
        <a:lstStyle/>
        <a:p>
          <a:endParaRPr kumimoji="1" lang="ja-JP" altLang="en-US"/>
        </a:p>
      </dgm:t>
    </dgm:pt>
  </dgm:ptLst>
  <dgm:cxnLst>
    <dgm:cxn modelId="{DBFB6FE6-DF6D-FF4F-BFD8-5351C39B1E81}" type="presOf" srcId="{E98ABA1D-AE5E-E04B-9F39-AD1F93E6E2C9}" destId="{62160D4C-B5EE-D34D-9285-DEC401239DDA}" srcOrd="0" destOrd="0" presId="urn:microsoft.com/office/officeart/2005/8/layout/venn1"/>
    <dgm:cxn modelId="{92937CEE-9D70-204F-AF1B-E83D7E1C24E4}" srcId="{E98ABA1D-AE5E-E04B-9F39-AD1F93E6E2C9}" destId="{850DA347-B19F-1C4B-AA98-F3A24406E8E9}" srcOrd="1" destOrd="0" parTransId="{2F9A6BFD-A331-3B4F-8AF7-7CDD564D0FD3}" sibTransId="{2DA2939C-AC26-A444-BE1A-F20D5114DA6D}"/>
    <dgm:cxn modelId="{754CDEBF-B994-CC42-B148-0B76CA609DE8}" type="presOf" srcId="{850DA347-B19F-1C4B-AA98-F3A24406E8E9}" destId="{86DEB3CD-063E-1648-AE92-DF48BC23602B}" srcOrd="1" destOrd="0" presId="urn:microsoft.com/office/officeart/2005/8/layout/venn1"/>
    <dgm:cxn modelId="{2C921848-B885-E34B-B768-59B3955A9B02}" srcId="{E98ABA1D-AE5E-E04B-9F39-AD1F93E6E2C9}" destId="{21BAE801-A125-714A-A57C-07AACA76C01D}" srcOrd="2" destOrd="0" parTransId="{AF94F564-685D-3140-BA1D-3CC33294F893}" sibTransId="{5B7C2000-9F6C-6D4F-AADB-2C0F43F5595B}"/>
    <dgm:cxn modelId="{D7F93777-1F38-DF48-A5D8-537C64A0479A}" type="presOf" srcId="{BA51854B-B908-074F-A19E-FB7B37E07154}" destId="{5F4820FC-C555-FC4F-9826-614653DD061C}" srcOrd="1" destOrd="0" presId="urn:microsoft.com/office/officeart/2005/8/layout/venn1"/>
    <dgm:cxn modelId="{9CD2061F-0EB7-F245-9C53-E5F0292FCF37}" type="presOf" srcId="{BA51854B-B908-074F-A19E-FB7B37E07154}" destId="{A44C85E8-5EE9-5848-BDF1-5B02FA5DE079}" srcOrd="0" destOrd="0" presId="urn:microsoft.com/office/officeart/2005/8/layout/venn1"/>
    <dgm:cxn modelId="{EA0F538A-D46B-BF47-935E-9CE4E07448ED}" type="presOf" srcId="{21BAE801-A125-714A-A57C-07AACA76C01D}" destId="{39E9B363-5407-2448-8B18-E256D07E94B5}" srcOrd="1" destOrd="0" presId="urn:microsoft.com/office/officeart/2005/8/layout/venn1"/>
    <dgm:cxn modelId="{EE061D10-C174-2642-B98A-3DF04050FB6A}" type="presOf" srcId="{850DA347-B19F-1C4B-AA98-F3A24406E8E9}" destId="{ED33D060-2F01-7F47-A928-375B31D2E8BD}" srcOrd="0" destOrd="0" presId="urn:microsoft.com/office/officeart/2005/8/layout/venn1"/>
    <dgm:cxn modelId="{F39BC945-E92B-B649-BABC-6C1DDCC306A5}" srcId="{E98ABA1D-AE5E-E04B-9F39-AD1F93E6E2C9}" destId="{BA51854B-B908-074F-A19E-FB7B37E07154}" srcOrd="0" destOrd="0" parTransId="{795D2829-D03D-AB4B-A5B7-1F739DA35D2C}" sibTransId="{41E1E713-6AA8-1C43-A12D-991FF8A0F3C3}"/>
    <dgm:cxn modelId="{5304EFF6-FED5-2F41-89FB-AC7E225D9C71}" type="presOf" srcId="{21BAE801-A125-714A-A57C-07AACA76C01D}" destId="{06C55D81-1621-964F-BC11-C4D77D148B73}" srcOrd="0" destOrd="0" presId="urn:microsoft.com/office/officeart/2005/8/layout/venn1"/>
    <dgm:cxn modelId="{81A781F0-AE9A-274C-B8B4-B4BCAE85018C}" type="presParOf" srcId="{62160D4C-B5EE-D34D-9285-DEC401239DDA}" destId="{A44C85E8-5EE9-5848-BDF1-5B02FA5DE079}" srcOrd="0" destOrd="0" presId="urn:microsoft.com/office/officeart/2005/8/layout/venn1"/>
    <dgm:cxn modelId="{F4B5E02A-FBF0-D54E-B8BC-4C32AF8FB7E8}" type="presParOf" srcId="{62160D4C-B5EE-D34D-9285-DEC401239DDA}" destId="{5F4820FC-C555-FC4F-9826-614653DD061C}" srcOrd="1" destOrd="0" presId="urn:microsoft.com/office/officeart/2005/8/layout/venn1"/>
    <dgm:cxn modelId="{E123704D-E444-574E-8D00-DDC3F7FC19E3}" type="presParOf" srcId="{62160D4C-B5EE-D34D-9285-DEC401239DDA}" destId="{ED33D060-2F01-7F47-A928-375B31D2E8BD}" srcOrd="2" destOrd="0" presId="urn:microsoft.com/office/officeart/2005/8/layout/venn1"/>
    <dgm:cxn modelId="{F79ED642-DEFB-8E42-A0A9-54FD195733C3}" type="presParOf" srcId="{62160D4C-B5EE-D34D-9285-DEC401239DDA}" destId="{86DEB3CD-063E-1648-AE92-DF48BC23602B}" srcOrd="3" destOrd="0" presId="urn:microsoft.com/office/officeart/2005/8/layout/venn1"/>
    <dgm:cxn modelId="{1D97977C-4081-B54E-BCBE-10DD5F37CB6A}" type="presParOf" srcId="{62160D4C-B5EE-D34D-9285-DEC401239DDA}" destId="{06C55D81-1621-964F-BC11-C4D77D148B73}" srcOrd="4" destOrd="0" presId="urn:microsoft.com/office/officeart/2005/8/layout/venn1"/>
    <dgm:cxn modelId="{D5CAF8B7-8813-DD44-AA43-3553726DAD2F}" type="presParOf" srcId="{62160D4C-B5EE-D34D-9285-DEC401239DDA}" destId="{39E9B363-5407-2448-8B18-E256D07E94B5}"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C85E8-5EE9-5848-BDF1-5B02FA5DE079}">
      <dsp:nvSpPr>
        <dsp:cNvPr id="0" name=""/>
        <dsp:cNvSpPr/>
      </dsp:nvSpPr>
      <dsp:spPr>
        <a:xfrm>
          <a:off x="1534784" y="77066"/>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Director,</a:t>
          </a:r>
        </a:p>
        <a:p>
          <a:pPr lvl="0" algn="ctr" defTabSz="1244600">
            <a:lnSpc>
              <a:spcPct val="90000"/>
            </a:lnSpc>
            <a:spcBef>
              <a:spcPct val="0"/>
            </a:spcBef>
            <a:spcAft>
              <a:spcPct val="35000"/>
            </a:spcAft>
          </a:pPr>
          <a:r>
            <a:rPr kumimoji="1" lang="en-US" altLang="ja-JP" sz="2800" kern="1200" dirty="0" smtClean="0"/>
            <a:t> </a:t>
          </a:r>
          <a:r>
            <a:rPr kumimoji="1" lang="en-US" altLang="ja-JP" sz="2800" u="sng" kern="1200" dirty="0" smtClean="0"/>
            <a:t>International</a:t>
          </a:r>
          <a:r>
            <a:rPr kumimoji="1" lang="en-US" altLang="ja-JP" sz="2800" kern="1200" dirty="0" smtClean="0"/>
            <a:t> Affairs Division,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2028009" y="724423"/>
        <a:ext cx="2712733" cy="1664632"/>
      </dsp:txXfrm>
    </dsp:sp>
    <dsp:sp modelId="{ED33D060-2F01-7F47-A928-375B31D2E8BD}">
      <dsp:nvSpPr>
        <dsp:cNvPr id="0" name=""/>
        <dsp:cNvSpPr/>
      </dsp:nvSpPr>
      <dsp:spPr>
        <a:xfrm>
          <a:off x="2869573"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Head of Delegation,</a:t>
          </a:r>
        </a:p>
        <a:p>
          <a:pPr lvl="0" algn="ctr" defTabSz="1244600">
            <a:lnSpc>
              <a:spcPct val="90000"/>
            </a:lnSpc>
            <a:spcBef>
              <a:spcPct val="0"/>
            </a:spcBef>
            <a:spcAft>
              <a:spcPct val="35000"/>
            </a:spcAft>
          </a:pPr>
          <a:r>
            <a:rPr kumimoji="1" lang="en-US" altLang="ja-JP" sz="2800" kern="1200" dirty="0" smtClean="0"/>
            <a:t>Japan to </a:t>
          </a:r>
          <a:r>
            <a:rPr kumimoji="1" lang="en-US" altLang="ja-JP" sz="2800" u="sng" kern="1200" dirty="0" smtClean="0"/>
            <a:t>ISO</a:t>
          </a:r>
          <a:r>
            <a:rPr kumimoji="1" lang="en-US" altLang="ja-JP" sz="2800" kern="1200" dirty="0" smtClean="0"/>
            <a:t>/TC 211</a:t>
          </a:r>
          <a:endParaRPr kumimoji="1" lang="ja-JP" altLang="en-US" sz="2800" kern="1200" dirty="0"/>
        </a:p>
      </dsp:txBody>
      <dsp:txXfrm>
        <a:off x="4000906" y="3344677"/>
        <a:ext cx="2219509" cy="2034550"/>
      </dsp:txXfrm>
    </dsp:sp>
    <dsp:sp modelId="{06C55D81-1621-964F-BC11-C4D77D148B73}">
      <dsp:nvSpPr>
        <dsp:cNvPr id="0" name=""/>
        <dsp:cNvSpPr/>
      </dsp:nvSpPr>
      <dsp:spPr>
        <a:xfrm>
          <a:off x="199996"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Leader, </a:t>
          </a:r>
        </a:p>
        <a:p>
          <a:pPr lvl="0" algn="ctr" defTabSz="1244600">
            <a:lnSpc>
              <a:spcPct val="90000"/>
            </a:lnSpc>
            <a:spcBef>
              <a:spcPct val="0"/>
            </a:spcBef>
            <a:spcAft>
              <a:spcPct val="35000"/>
            </a:spcAft>
          </a:pPr>
          <a:r>
            <a:rPr kumimoji="1" lang="en-US" altLang="ja-JP" sz="2800" u="sng" kern="1200" dirty="0" smtClean="0"/>
            <a:t>ICT</a:t>
          </a:r>
          <a:r>
            <a:rPr kumimoji="1" lang="en-US" altLang="ja-JP" sz="2800" kern="1200" dirty="0" smtClean="0"/>
            <a:t> Advisory Team,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548336" y="3344677"/>
        <a:ext cx="2219509" cy="20345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1D02C7C-3602-1148-A9CF-787BBE11CC27}"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7787BC4-58A3-4D4C-8327-0F7FD15DE05C}"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Hello.</a:t>
            </a:r>
            <a:r>
              <a:rPr kumimoji="1" lang="en-US" altLang="ja-JP" baseline="0" dirty="0" smtClean="0"/>
              <a:t> I would like to introduce the coordination committee for NSDI in Japan, but in addition I would like to introduce Geospatial Infrastructure and Open Innovation in Japan.</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a:t>
            </a:fld>
            <a:endParaRPr lang="en-US" altLang="ja-JP"/>
          </a:p>
        </p:txBody>
      </p:sp>
    </p:spTree>
    <p:extLst>
      <p:ext uri="{BB962C8B-B14F-4D97-AF65-F5344CB8AC3E}">
        <p14:creationId xmlns:p14="http://schemas.microsoft.com/office/powerpoint/2010/main" val="1523275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NSDI steering committee of</a:t>
            </a:r>
            <a:r>
              <a:rPr kumimoji="1" lang="en-US" altLang="ja-JP" baseline="0" dirty="0" smtClean="0"/>
              <a:t> Japan is chaired by deputy chief cabinet secretary. The director general of GSI is a member of the committee, and GSI acts as one of the secretariat member of the committee.</a:t>
            </a:r>
          </a:p>
          <a:p>
            <a:r>
              <a:rPr kumimoji="1" lang="en-US" altLang="ja-JP" baseline="0" dirty="0" smtClean="0"/>
              <a:t>Under the steering committee, we have working group on geographic information systems, satellite positioning, and project promotion. There are several review teams and promotion teams under the working groups.</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10</a:t>
            </a:fld>
            <a:endParaRPr lang="en-US" altLang="ja-JP"/>
          </a:p>
        </p:txBody>
      </p:sp>
    </p:spTree>
    <p:extLst>
      <p:ext uri="{BB962C8B-B14F-4D97-AF65-F5344CB8AC3E}">
        <p14:creationId xmlns:p14="http://schemas.microsoft.com/office/powerpoint/2010/main" val="201415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Let’s get down to the NSDI basic plan. The</a:t>
            </a:r>
            <a:r>
              <a:rPr kumimoji="1" lang="en-US" altLang="ja-JP" baseline="0" dirty="0" smtClean="0"/>
              <a:t> current basic plan is the approach for realizing geospatial society, where sustainable and disaster resilient land use, high-quality, safe and secure living, new services and industries, and greater efficiency and quality of government services, are realized.</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11</a:t>
            </a:fld>
            <a:endParaRPr lang="en-US" altLang="ja-JP"/>
          </a:p>
        </p:txBody>
      </p:sp>
    </p:spTree>
    <p:extLst>
      <p:ext uri="{BB962C8B-B14F-4D97-AF65-F5344CB8AC3E}">
        <p14:creationId xmlns:p14="http://schemas.microsoft.com/office/powerpoint/2010/main" val="113205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order to do so, the basic plan has four goals. Under these goals, specific</a:t>
            </a:r>
            <a:r>
              <a:rPr kumimoji="1" lang="en-US" altLang="ja-JP" baseline="0" dirty="0" smtClean="0"/>
              <a:t> measures by the relevant government organizations are allocated.</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12</a:t>
            </a:fld>
            <a:endParaRPr lang="en-US" altLang="ja-JP"/>
          </a:p>
        </p:txBody>
      </p:sp>
    </p:spTree>
    <p:extLst>
      <p:ext uri="{BB962C8B-B14F-4D97-AF65-F5344CB8AC3E}">
        <p14:creationId xmlns:p14="http://schemas.microsoft.com/office/powerpoint/2010/main" val="15390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Next, I would like to shortly talk about the ownership of specific measures.</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13</a:t>
            </a:fld>
            <a:endParaRPr lang="en-US" altLang="ja-JP"/>
          </a:p>
        </p:txBody>
      </p:sp>
    </p:spTree>
    <p:extLst>
      <p:ext uri="{BB962C8B-B14F-4D97-AF65-F5344CB8AC3E}">
        <p14:creationId xmlns:p14="http://schemas.microsoft.com/office/powerpoint/2010/main" val="812077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As</a:t>
            </a:r>
            <a:r>
              <a:rPr kumimoji="1" lang="en-US" altLang="ja-JP" baseline="0" dirty="0" smtClean="0"/>
              <a:t> a national geospatial information authority, GSI has been thinking about how we can contribute to NSDI.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baseline="0" dirty="0" smtClean="0"/>
              <a:t>Our conclusion is that we are to provide Geospatial Infrastructure. The main component of our Geospatial Infrastructure is GNSS CORS infrastructure, institutional arrangements, and web maps. In addition, we think that the disaster response is a kind of Moment of Truth, when we get a time to face the direct demand from the society.</a:t>
            </a:r>
            <a:endParaRPr kumimoji="1" lang="ja-JP" altLang="en-US" dirty="0" smtClean="0"/>
          </a:p>
          <a:p>
            <a:r>
              <a:rPr kumimoji="1" lang="en-US" altLang="ja-JP" baseline="0" dirty="0" smtClean="0"/>
              <a:t>These are what we take ownership for Geospatial Society. </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14</a:t>
            </a:fld>
            <a:endParaRPr lang="en-US" altLang="ja-JP"/>
          </a:p>
        </p:txBody>
      </p:sp>
    </p:spTree>
    <p:extLst>
      <p:ext uri="{BB962C8B-B14F-4D97-AF65-F5344CB8AC3E}">
        <p14:creationId xmlns:p14="http://schemas.microsoft.com/office/powerpoint/2010/main" val="1543914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Next and the last, I would like to talk about the involvement of more partners to promote geospatial innovation.</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15</a:t>
            </a:fld>
            <a:endParaRPr lang="en-US" altLang="ja-JP"/>
          </a:p>
        </p:txBody>
      </p:sp>
    </p:spTree>
    <p:extLst>
      <p:ext uri="{BB962C8B-B14F-4D97-AF65-F5344CB8AC3E}">
        <p14:creationId xmlns:p14="http://schemas.microsoft.com/office/powerpoint/2010/main" val="1719613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a:t>
            </a:r>
            <a:r>
              <a:rPr kumimoji="1" lang="en-US" altLang="ja-JP" baseline="0" dirty="0" smtClean="0"/>
              <a:t> are trying to involve more partners by Open Data, Open Source, and Open Innovation.</a:t>
            </a:r>
          </a:p>
          <a:p>
            <a:r>
              <a:rPr kumimoji="1" lang="en-US" altLang="ja-JP" baseline="0" dirty="0" smtClean="0"/>
              <a:t>Open Data is a policy of the Government of Japan.</a:t>
            </a:r>
          </a:p>
          <a:p>
            <a:r>
              <a:rPr kumimoji="1" lang="en-US" altLang="ja-JP" baseline="0" dirty="0" smtClean="0"/>
              <a:t>And we use and develop open source software for lowering the running cost and for promoting development of domain specific applications.</a:t>
            </a:r>
          </a:p>
          <a:p>
            <a:r>
              <a:rPr kumimoji="1" lang="en-US" altLang="ja-JP" baseline="0" dirty="0" smtClean="0"/>
              <a:t>We also run a community to promote innovation.</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16</a:t>
            </a:fld>
            <a:endParaRPr lang="en-US" altLang="ja-JP"/>
          </a:p>
        </p:txBody>
      </p:sp>
    </p:spTree>
    <p:extLst>
      <p:ext uri="{BB962C8B-B14F-4D97-AF65-F5344CB8AC3E}">
        <p14:creationId xmlns:p14="http://schemas.microsoft.com/office/powerpoint/2010/main" val="2098226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a:t>
            </a:r>
            <a:r>
              <a:rPr kumimoji="1" lang="en-US" altLang="ja-JP" baseline="0" dirty="0" smtClean="0"/>
              <a:t> actually import Open Source Software developed in Kyiv, Ukraine. </a:t>
            </a:r>
          </a:p>
          <a:p>
            <a:r>
              <a:rPr kumimoji="1" lang="en-US" altLang="ja-JP" baseline="0" dirty="0" smtClean="0"/>
              <a:t>Our GSI Maps uses Leaflet. And our Global Map binary vector tiles uses </a:t>
            </a:r>
            <a:r>
              <a:rPr kumimoji="1" lang="en-US" altLang="ja-JP" baseline="0" dirty="0" err="1" smtClean="0"/>
              <a:t>Mapbox</a:t>
            </a:r>
            <a:r>
              <a:rPr kumimoji="1" lang="en-US" altLang="ja-JP" baseline="0" dirty="0" smtClean="0"/>
              <a:t> GL JS.</a:t>
            </a:r>
          </a:p>
          <a:p>
            <a:r>
              <a:rPr kumimoji="1" lang="en-US" altLang="ja-JP" baseline="0" dirty="0" smtClean="0"/>
              <a:t>Both of these software are heavily developed by a software engineer </a:t>
            </a:r>
            <a:r>
              <a:rPr kumimoji="1" lang="en-US" altLang="ja-JP" baseline="0" dirty="0" err="1" smtClean="0"/>
              <a:t>Mr</a:t>
            </a:r>
            <a:r>
              <a:rPr kumimoji="1" lang="en-US" altLang="ja-JP" baseline="0" dirty="0" smtClean="0"/>
              <a:t> Vladimir </a:t>
            </a:r>
            <a:r>
              <a:rPr kumimoji="1" lang="en-US" altLang="ja-JP" baseline="0" dirty="0" err="1" smtClean="0"/>
              <a:t>Agafonkin</a:t>
            </a:r>
            <a:r>
              <a:rPr kumimoji="1" lang="en-US" altLang="ja-JP" baseline="0" dirty="0" smtClean="0"/>
              <a:t> who lives in Kyiv.</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17</a:t>
            </a:fld>
            <a:endParaRPr lang="en-US" altLang="ja-JP"/>
          </a:p>
        </p:txBody>
      </p:sp>
    </p:spTree>
    <p:extLst>
      <p:ext uri="{BB962C8B-B14F-4D97-AF65-F5344CB8AC3E}">
        <p14:creationId xmlns:p14="http://schemas.microsoft.com/office/powerpoint/2010/main" val="179226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a:t>
            </a:r>
            <a:r>
              <a:rPr kumimoji="1" lang="en-US" altLang="ja-JP" baseline="0" dirty="0" smtClean="0"/>
              <a:t> also share our code developed by us. You can have a copy of our code for GSI Maps and Global Map binary vector tiles.</a:t>
            </a:r>
          </a:p>
          <a:p>
            <a:r>
              <a:rPr kumimoji="1" lang="en-US" altLang="ja-JP" baseline="0" dirty="0" smtClean="0"/>
              <a:t>By the way, this is very similar to what code dot </a:t>
            </a:r>
            <a:r>
              <a:rPr kumimoji="1" lang="en-US" altLang="ja-JP" baseline="0" dirty="0" err="1" smtClean="0"/>
              <a:t>gov</a:t>
            </a:r>
            <a:r>
              <a:rPr kumimoji="1" lang="en-US" altLang="ja-JP" baseline="0" dirty="0" smtClean="0"/>
              <a:t> are doing in the United States government.</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18</a:t>
            </a:fld>
            <a:endParaRPr lang="en-US" altLang="ja-JP"/>
          </a:p>
        </p:txBody>
      </p:sp>
    </p:spTree>
    <p:extLst>
      <p:ext uri="{BB962C8B-B14F-4D97-AF65-F5344CB8AC3E}">
        <p14:creationId xmlns:p14="http://schemas.microsoft.com/office/powerpoint/2010/main" val="1458661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summary,</a:t>
            </a:r>
            <a:r>
              <a:rPr kumimoji="1" lang="en-US" altLang="ja-JP" baseline="0" dirty="0" smtClean="0"/>
              <a:t> we think that coordination, ownership, and involvement are all important.</a:t>
            </a:r>
          </a:p>
          <a:p>
            <a:r>
              <a:rPr kumimoji="1" lang="en-US" altLang="ja-JP" baseline="0" dirty="0" smtClean="0"/>
              <a:t>So Let’s involve everyone and each other, for wider and better application of our geospatial information.</a:t>
            </a:r>
          </a:p>
          <a:p>
            <a:endParaRPr kumimoji="1" lang="en-US" altLang="ja-JP" baseline="0" dirty="0" smtClean="0"/>
          </a:p>
          <a:p>
            <a:r>
              <a:rPr kumimoji="1" lang="en-US" altLang="ja-JP" baseline="0" smtClean="0"/>
              <a:t>thank you very much.</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19</a:t>
            </a:fld>
            <a:endParaRPr lang="en-US" altLang="ja-JP"/>
          </a:p>
        </p:txBody>
      </p:sp>
    </p:spTree>
    <p:extLst>
      <p:ext uri="{BB962C8B-B14F-4D97-AF65-F5344CB8AC3E}">
        <p14:creationId xmlns:p14="http://schemas.microsoft.com/office/powerpoint/2010/main" val="176412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a:t>
            </a:r>
            <a:r>
              <a:rPr kumimoji="1" lang="en-US" altLang="ja-JP" baseline="0" dirty="0" smtClean="0"/>
              <a:t> am from Geospatial Information Authority of Japan, or GSI. We are Japan’s National Geospatial Information Authority of Japan. </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2</a:t>
            </a:fld>
            <a:endParaRPr lang="en-US" altLang="ja-JP"/>
          </a:p>
        </p:txBody>
      </p:sp>
    </p:spTree>
    <p:extLst>
      <p:ext uri="{BB962C8B-B14F-4D97-AF65-F5344CB8AC3E}">
        <p14:creationId xmlns:p14="http://schemas.microsoft.com/office/powerpoint/2010/main" val="301120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 is</a:t>
            </a:r>
            <a:r>
              <a:rPr kumimoji="1" lang="en-US" altLang="ja-JP" baseline="0" dirty="0" smtClean="0"/>
              <a:t> </a:t>
            </a:r>
            <a:r>
              <a:rPr kumimoji="1" lang="en-US" altLang="ja-JP" baseline="0" dirty="0" err="1" smtClean="0"/>
              <a:t>Hidenori</a:t>
            </a:r>
            <a:r>
              <a:rPr kumimoji="1" lang="en-US" altLang="ja-JP" baseline="0" dirty="0" smtClean="0"/>
              <a:t> Fujimura, Director of International Affairs Division of the Geospatial Information Authority of Japan, or GSI. I am also the Leader of ICT advisory team of GSI because my background is ICT, and I am also in international standardization of geographic information. I act as the head of delegation from Japan to ISO/TC 211. I am also active in GitHub and Facebook for promoting the use of geospatial information from my organization.</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3</a:t>
            </a:fld>
            <a:endParaRPr lang="en-US" altLang="ja-JP"/>
          </a:p>
        </p:txBody>
      </p:sp>
    </p:spTree>
    <p:extLst>
      <p:ext uri="{BB962C8B-B14F-4D97-AF65-F5344CB8AC3E}">
        <p14:creationId xmlns:p14="http://schemas.microsoft.com/office/powerpoint/2010/main" val="216266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 would like</a:t>
            </a:r>
            <a:r>
              <a:rPr kumimoji="1" lang="en-US" altLang="ja-JP" baseline="0" dirty="0" smtClean="0"/>
              <a:t> to speak on the coordination work in this presentation, but I would also like to speak on ownership and involvement, too.</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4</a:t>
            </a:fld>
            <a:endParaRPr lang="en-US" altLang="ja-JP"/>
          </a:p>
        </p:txBody>
      </p:sp>
    </p:spTree>
    <p:extLst>
      <p:ext uri="{BB962C8B-B14F-4D97-AF65-F5344CB8AC3E}">
        <p14:creationId xmlns:p14="http://schemas.microsoft.com/office/powerpoint/2010/main" val="44035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Firstly I speak on coordination.</a:t>
            </a:r>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5</a:t>
            </a:fld>
            <a:endParaRPr lang="en-US" altLang="ja-JP"/>
          </a:p>
        </p:txBody>
      </p:sp>
    </p:spTree>
    <p:extLst>
      <p:ext uri="{BB962C8B-B14F-4D97-AF65-F5344CB8AC3E}">
        <p14:creationId xmlns:p14="http://schemas.microsoft.com/office/powerpoint/2010/main" val="195686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Coordination</a:t>
            </a:r>
            <a:r>
              <a:rPr kumimoji="1" lang="en-US" altLang="ja-JP" baseline="0" dirty="0" smtClean="0"/>
              <a:t> for NSDI in Japan is motivated by great earthquake disasters.</a:t>
            </a:r>
          </a:p>
          <a:p>
            <a:r>
              <a:rPr kumimoji="1" lang="en-US" altLang="ja-JP" baseline="0" dirty="0" smtClean="0"/>
              <a:t>In 1995, there was a great earthquake in Kobe city, and the lack of the core geospatial data were recognized.</a:t>
            </a:r>
          </a:p>
          <a:p>
            <a:r>
              <a:rPr kumimoji="1" lang="en-US" altLang="ja-JP" baseline="0" dirty="0" smtClean="0"/>
              <a:t>This initiated the inter-ministerial committee on GIS in the same year.</a:t>
            </a:r>
          </a:p>
          <a:p>
            <a:r>
              <a:rPr kumimoji="1" lang="en-US" altLang="ja-JP" baseline="0" dirty="0" smtClean="0"/>
              <a:t>This committee has produced national programs for GIS and NSDI several times.</a:t>
            </a:r>
          </a:p>
          <a:p>
            <a:r>
              <a:rPr kumimoji="1" lang="en-US" altLang="ja-JP" baseline="0" dirty="0" smtClean="0"/>
              <a:t>Based on the experience from these actions, NSDI Act has enacted in 2007. </a:t>
            </a:r>
          </a:p>
          <a:p>
            <a:r>
              <a:rPr kumimoji="1" lang="en-US" altLang="ja-JP" baseline="0" dirty="0" smtClean="0"/>
              <a:t>According to this NSDI Act, we have two versions of NSDI Basic Plan decided by the Cabinet, and the third version is under development.</a:t>
            </a:r>
          </a:p>
          <a:p>
            <a:endParaRPr kumimoji="1" lang="en-US" altLang="ja-JP" baseline="0" dirty="0" smtClean="0"/>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6</a:t>
            </a:fld>
            <a:endParaRPr lang="en-US" altLang="ja-JP"/>
          </a:p>
        </p:txBody>
      </p:sp>
    </p:spTree>
    <p:extLst>
      <p:ext uri="{BB962C8B-B14F-4D97-AF65-F5344CB8AC3E}">
        <p14:creationId xmlns:p14="http://schemas.microsoft.com/office/powerpoint/2010/main" val="748130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basic structure of NSDI coordination in Japan is like this.</a:t>
            </a:r>
          </a:p>
          <a:p>
            <a:r>
              <a:rPr kumimoji="1" lang="en-US" altLang="ja-JP" dirty="0" smtClean="0"/>
              <a:t>According</a:t>
            </a:r>
            <a:r>
              <a:rPr kumimoji="1" lang="en-US" altLang="ja-JP" baseline="0" dirty="0" smtClean="0"/>
              <a:t> to the Article 9 of the NSDI Act, the national government must develop and update the NSDI Plan.</a:t>
            </a:r>
          </a:p>
          <a:p>
            <a:r>
              <a:rPr kumimoji="1" lang="en-US" altLang="ja-JP" baseline="0" dirty="0" smtClean="0"/>
              <a:t>According to the Article 10 of the NSDI Act, NSDI Steering Committee and related working groups are organized. </a:t>
            </a:r>
          </a:p>
          <a:p>
            <a:r>
              <a:rPr kumimoji="1" lang="en-US" altLang="ja-JP" baseline="0" dirty="0" smtClean="0"/>
              <a:t>One of the main mission of the NSDI Steering Committee is to develop, review, and update the NSDI Basic Plan.</a:t>
            </a:r>
          </a:p>
          <a:p>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7</a:t>
            </a:fld>
            <a:endParaRPr lang="en-US" altLang="ja-JP"/>
          </a:p>
        </p:txBody>
      </p:sp>
    </p:spTree>
    <p:extLst>
      <p:ext uri="{BB962C8B-B14F-4D97-AF65-F5344CB8AC3E}">
        <p14:creationId xmlns:p14="http://schemas.microsoft.com/office/powerpoint/2010/main" val="134861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a:t>
            </a:r>
            <a:r>
              <a:rPr kumimoji="1" lang="en-US" altLang="ja-JP" baseline="0" dirty="0" smtClean="0"/>
              <a:t> is 2 pillars of NSDI Act.</a:t>
            </a:r>
          </a:p>
          <a:p>
            <a:r>
              <a:rPr kumimoji="1" lang="en-US" altLang="ja-JP" baseline="0" dirty="0" smtClean="0"/>
              <a:t>One is Geospatial Information. We provide Fundamental Geospatial Data, a framework geospatial data in 1 to 2 thousand and 5 hundred in urban area.</a:t>
            </a:r>
          </a:p>
          <a:p>
            <a:r>
              <a:rPr kumimoji="1" lang="en-US" altLang="ja-JP" baseline="0" dirty="0" smtClean="0"/>
              <a:t>The other is Satellite Positioning. We promote satellite positioning, especially making use of our GNSS CORS infrastructure.</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8</a:t>
            </a:fld>
            <a:endParaRPr lang="en-US" altLang="ja-JP"/>
          </a:p>
        </p:txBody>
      </p:sp>
    </p:spTree>
    <p:extLst>
      <p:ext uri="{BB962C8B-B14F-4D97-AF65-F5344CB8AC3E}">
        <p14:creationId xmlns:p14="http://schemas.microsoft.com/office/powerpoint/2010/main" val="28322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a:t>
            </a:r>
            <a:r>
              <a:rPr kumimoji="1" lang="en-US" altLang="ja-JP" baseline="0" dirty="0" smtClean="0"/>
              <a:t> </a:t>
            </a:r>
            <a:r>
              <a:rPr kumimoji="1" lang="en-US" altLang="ja-JP" baseline="0" dirty="0" err="1" smtClean="0"/>
              <a:t>articile</a:t>
            </a:r>
            <a:r>
              <a:rPr kumimoji="1" lang="en-US" altLang="ja-JP" baseline="0" dirty="0" smtClean="0"/>
              <a:t> 4 to 8 of the NSDI Act stipulates the responsibilities and cooperation of different sectors.</a:t>
            </a:r>
          </a:p>
          <a:p>
            <a:r>
              <a:rPr kumimoji="1" lang="en-US" altLang="ja-JP" baseline="0" dirty="0" smtClean="0"/>
              <a:t>The national government has a responsibility to enhance cooperation among private, academic, and government sectors.</a:t>
            </a:r>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9</a:t>
            </a:fld>
            <a:endParaRPr lang="en-US" altLang="ja-JP"/>
          </a:p>
        </p:txBody>
      </p:sp>
    </p:spTree>
    <p:extLst>
      <p:ext uri="{BB962C8B-B14F-4D97-AF65-F5344CB8AC3E}">
        <p14:creationId xmlns:p14="http://schemas.microsoft.com/office/powerpoint/2010/main" val="789012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マスター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マスター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fld id="{2F76F67A-AD97-C24D-8DC0-37973273BF22}" type="slidenum">
              <a:rPr lang="en-US" altLang="ja-JP"/>
              <a:pPr/>
              <a:t>‹#›</a:t>
            </a:fld>
            <a:endParaRPr lang="en-US" altLang="ja-JP"/>
          </a:p>
        </p:txBody>
      </p:sp>
    </p:spTree>
    <p:extLst>
      <p:ext uri="{BB962C8B-B14F-4D97-AF65-F5344CB8AC3E}">
        <p14:creationId xmlns:p14="http://schemas.microsoft.com/office/powerpoint/2010/main" val="181589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BF86F652-2534-1749-8CED-8362CF9416E7}" type="slidenum">
              <a:rPr lang="en-US" altLang="ja-JP"/>
              <a:pPr/>
              <a:t>‹#›</a:t>
            </a:fld>
            <a:endParaRPr lang="en-US" altLang="ja-JP"/>
          </a:p>
        </p:txBody>
      </p:sp>
    </p:spTree>
    <p:extLst>
      <p:ext uri="{BB962C8B-B14F-4D97-AF65-F5344CB8AC3E}">
        <p14:creationId xmlns:p14="http://schemas.microsoft.com/office/powerpoint/2010/main" val="128150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602BD7DE-9011-A044-B586-CDB8D604F384}" type="slidenum">
              <a:rPr lang="en-US" altLang="ja-JP"/>
              <a:pPr/>
              <a:t>‹#›</a:t>
            </a:fld>
            <a:endParaRPr lang="en-US" altLang="ja-JP"/>
          </a:p>
        </p:txBody>
      </p:sp>
    </p:spTree>
    <p:extLst>
      <p:ext uri="{BB962C8B-B14F-4D97-AF65-F5344CB8AC3E}">
        <p14:creationId xmlns:p14="http://schemas.microsoft.com/office/powerpoint/2010/main" val="204690643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DF19BB49-3EEA-5940-8F6A-02CBD6F4CB00}" type="slidenum">
              <a:rPr lang="en-US" altLang="ja-JP"/>
              <a:pPr/>
              <a:t>‹#›</a:t>
            </a:fld>
            <a:endParaRPr lang="en-US" altLang="ja-JP"/>
          </a:p>
        </p:txBody>
      </p:sp>
    </p:spTree>
    <p:extLst>
      <p:ext uri="{BB962C8B-B14F-4D97-AF65-F5344CB8AC3E}">
        <p14:creationId xmlns:p14="http://schemas.microsoft.com/office/powerpoint/2010/main" val="957601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8CE641D8-C672-9B4E-856F-936C27FC9D69}" type="slidenum">
              <a:rPr lang="en-US" altLang="ja-JP"/>
              <a:pPr/>
              <a:t>‹#›</a:t>
            </a:fld>
            <a:endParaRPr lang="en-US" altLang="ja-JP"/>
          </a:p>
        </p:txBody>
      </p:sp>
    </p:spTree>
    <p:extLst>
      <p:ext uri="{BB962C8B-B14F-4D97-AF65-F5344CB8AC3E}">
        <p14:creationId xmlns:p14="http://schemas.microsoft.com/office/powerpoint/2010/main" val="116167409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9EDBF5ED-B1A6-0743-AF58-99C952709239}" type="slidenum">
              <a:rPr lang="en-US" altLang="ja-JP"/>
              <a:pPr/>
              <a:t>‹#›</a:t>
            </a:fld>
            <a:endParaRPr lang="en-US" altLang="ja-JP"/>
          </a:p>
        </p:txBody>
      </p:sp>
    </p:spTree>
    <p:extLst>
      <p:ext uri="{BB962C8B-B14F-4D97-AF65-F5344CB8AC3E}">
        <p14:creationId xmlns:p14="http://schemas.microsoft.com/office/powerpoint/2010/main" val="148271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B2D2F584-22A2-7749-92A7-0D5DDF6DD02C}" type="slidenum">
              <a:rPr lang="en-US" altLang="ja-JP"/>
              <a:pPr/>
              <a:t>‹#›</a:t>
            </a:fld>
            <a:endParaRPr lang="en-US" altLang="ja-JP"/>
          </a:p>
        </p:txBody>
      </p:sp>
    </p:spTree>
    <p:extLst>
      <p:ext uri="{BB962C8B-B14F-4D97-AF65-F5344CB8AC3E}">
        <p14:creationId xmlns:p14="http://schemas.microsoft.com/office/powerpoint/2010/main" val="563907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058343C0-C9AC-F242-A998-B93790BEB8D2}" type="slidenum">
              <a:rPr lang="en-US" altLang="ja-JP"/>
              <a:pPr/>
              <a:t>‹#›</a:t>
            </a:fld>
            <a:endParaRPr lang="en-US" altLang="ja-JP"/>
          </a:p>
        </p:txBody>
      </p:sp>
    </p:spTree>
    <p:extLst>
      <p:ext uri="{BB962C8B-B14F-4D97-AF65-F5344CB8AC3E}">
        <p14:creationId xmlns:p14="http://schemas.microsoft.com/office/powerpoint/2010/main" val="750135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83468B2-C4ED-0B48-82D4-41F72683C86C}" type="slidenum">
              <a:rPr lang="en-US" altLang="ja-JP"/>
              <a:pPr/>
              <a:t>‹#›</a:t>
            </a:fld>
            <a:endParaRPr lang="en-US" altLang="ja-JP"/>
          </a:p>
        </p:txBody>
      </p:sp>
    </p:spTree>
    <p:extLst>
      <p:ext uri="{BB962C8B-B14F-4D97-AF65-F5344CB8AC3E}">
        <p14:creationId xmlns:p14="http://schemas.microsoft.com/office/powerpoint/2010/main" val="1806256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715E4FC-5D6D-9448-A8DC-897208FE7C8D}" type="slidenum">
              <a:rPr lang="en-US" altLang="ja-JP"/>
              <a:pPr/>
              <a:t>‹#›</a:t>
            </a:fld>
            <a:endParaRPr lang="en-US" altLang="ja-JP"/>
          </a:p>
        </p:txBody>
      </p:sp>
    </p:spTree>
    <p:extLst>
      <p:ext uri="{BB962C8B-B14F-4D97-AF65-F5344CB8AC3E}">
        <p14:creationId xmlns:p14="http://schemas.microsoft.com/office/powerpoint/2010/main" val="92764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プレースホルダーまでドラッグするかアイコンをクリックして図を追加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20EDC7D3-460F-5240-B966-D48BDCC35682}" type="slidenum">
              <a:rPr lang="en-US" altLang="ja-JP"/>
              <a:pPr/>
              <a:t>‹#›</a:t>
            </a:fld>
            <a:endParaRPr lang="en-US" altLang="ja-JP"/>
          </a:p>
        </p:txBody>
      </p:sp>
    </p:spTree>
    <p:extLst>
      <p:ext uri="{BB962C8B-B14F-4D97-AF65-F5344CB8AC3E}">
        <p14:creationId xmlns:p14="http://schemas.microsoft.com/office/powerpoint/2010/main" val="123564279"/>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D04B5AB7-6606-6E40-A5BF-77405851C195}" type="slidenum">
              <a:rPr lang="en-US" altLang="ja-JP"/>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kumimoji="1" sz="2800">
          <a:solidFill>
            <a:srgbClr val="4087C8"/>
          </a:solidFill>
          <a:latin typeface="+mn-lt"/>
          <a:ea typeface="+mj-ea"/>
          <a:cs typeface="+mj-cs"/>
        </a:defRPr>
      </a:lvl1pPr>
      <a:lvl2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3" Type="http://schemas.openxmlformats.org/officeDocument/2006/relationships/hyperlink" Target="http://maps.gsi.go.jp/" TargetMode="External"/><Relationship Id="rId4" Type="http://schemas.openxmlformats.org/officeDocument/2006/relationships/hyperlink" Target="http://bit.ly/tokyo-vt" TargetMode="Externa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10.wmf"/><Relationship Id="rId20" Type="http://schemas.openxmlformats.org/officeDocument/2006/relationships/image" Target="../media/image18.png"/><Relationship Id="rId10" Type="http://schemas.openxmlformats.org/officeDocument/2006/relationships/oleObject" Target="../embeddings/oleObject3.bin"/><Relationship Id="rId11" Type="http://schemas.openxmlformats.org/officeDocument/2006/relationships/oleObject" Target="../embeddings/oleObject4.bin"/><Relationship Id="rId12" Type="http://schemas.openxmlformats.org/officeDocument/2006/relationships/image" Target="../media/image11.png"/><Relationship Id="rId13" Type="http://schemas.openxmlformats.org/officeDocument/2006/relationships/oleObject" Target="../embeddings/oleObject5.bin"/><Relationship Id="rId14" Type="http://schemas.openxmlformats.org/officeDocument/2006/relationships/image" Target="../media/image12.jpeg"/><Relationship Id="rId15" Type="http://schemas.openxmlformats.org/officeDocument/2006/relationships/image" Target="../media/image13.wmf"/><Relationship Id="rId16" Type="http://schemas.openxmlformats.org/officeDocument/2006/relationships/image" Target="../media/image14.jpeg"/><Relationship Id="rId17" Type="http://schemas.openxmlformats.org/officeDocument/2006/relationships/image" Target="../media/image15.jpeg"/><Relationship Id="rId18" Type="http://schemas.openxmlformats.org/officeDocument/2006/relationships/image" Target="../media/image16.jpeg"/><Relationship Id="rId19" Type="http://schemas.openxmlformats.org/officeDocument/2006/relationships/image" Target="../media/image17.jpeg"/><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7.wmf"/><Relationship Id="rId6" Type="http://schemas.openxmlformats.org/officeDocument/2006/relationships/image" Target="../media/image9.png"/><Relationship Id="rId7" Type="http://schemas.openxmlformats.org/officeDocument/2006/relationships/oleObject" Target="../embeddings/oleObject2.bin"/><Relationship Id="rId8" Type="http://schemas.openxmlformats.org/officeDocument/2006/relationships/image" Target="../media/image8.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9144000" cy="6588351"/>
          </a:xfrm>
          <a:prstGeom prst="rect">
            <a:avLst/>
          </a:prstGeom>
        </p:spPr>
      </p:pic>
      <p:sp>
        <p:nvSpPr>
          <p:cNvPr id="15361" name="タイトル 1"/>
          <p:cNvSpPr>
            <a:spLocks noGrp="1"/>
          </p:cNvSpPr>
          <p:nvPr>
            <p:ph type="ctrTitle"/>
          </p:nvPr>
        </p:nvSpPr>
        <p:spPr>
          <a:xfrm>
            <a:off x="0" y="2047526"/>
            <a:ext cx="9144000" cy="1915395"/>
          </a:xfrm>
        </p:spPr>
        <p:txBody>
          <a:bodyPr/>
          <a:lstStyle/>
          <a:p>
            <a:pPr eaLnBrk="1" hangingPunct="1"/>
            <a:r>
              <a:rPr lang="en-US" altLang="ja-JP" sz="2000" b="1" dirty="0" smtClean="0">
                <a:solidFill>
                  <a:schemeClr val="bg1"/>
                </a:solidFill>
              </a:rPr>
              <a:t> Presentation             on “coordination committee for NSDI in Japan”</a:t>
            </a:r>
            <a:r>
              <a:rPr lang="en-US" altLang="ja-JP" sz="4800" b="1" dirty="0" smtClean="0">
                <a:solidFill>
                  <a:srgbClr val="FFFF00"/>
                </a:solidFill>
              </a:rPr>
              <a:t/>
            </a:r>
            <a:br>
              <a:rPr lang="en-US" altLang="ja-JP" sz="4800" b="1" dirty="0" smtClean="0">
                <a:solidFill>
                  <a:srgbClr val="FFFF00"/>
                </a:solidFill>
              </a:rPr>
            </a:br>
            <a:r>
              <a:rPr lang="en-US" altLang="ja-JP" sz="4800" b="1" dirty="0" smtClean="0">
                <a:solidFill>
                  <a:srgbClr val="FFFF00"/>
                </a:solidFill>
              </a:rPr>
              <a:t>Geospatial Infrastructure and Open Innovation</a:t>
            </a:r>
            <a:endParaRPr lang="ja-JP" altLang="en-US" sz="4800" b="1" dirty="0">
              <a:solidFill>
                <a:srgbClr val="FFFF00"/>
              </a:solidFill>
            </a:endParaRPr>
          </a:p>
        </p:txBody>
      </p:sp>
      <p:sp>
        <p:nvSpPr>
          <p:cNvPr id="15362" name="サブタイトル 2"/>
          <p:cNvSpPr>
            <a:spLocks noGrp="1"/>
          </p:cNvSpPr>
          <p:nvPr>
            <p:ph type="subTitle" idx="1"/>
          </p:nvPr>
        </p:nvSpPr>
        <p:spPr>
          <a:xfrm>
            <a:off x="1371600" y="5157192"/>
            <a:ext cx="6400800" cy="1326158"/>
          </a:xfrm>
        </p:spPr>
        <p:txBody>
          <a:bodyPr/>
          <a:lstStyle/>
          <a:p>
            <a:pPr eaLnBrk="1" hangingPunct="1"/>
            <a:r>
              <a:rPr lang="ja-JP" altLang="ja-JP" dirty="0">
                <a:solidFill>
                  <a:schemeClr val="bg1"/>
                </a:solidFill>
              </a:rPr>
              <a:t>H</a:t>
            </a:r>
            <a:r>
              <a:rPr lang="en-US" altLang="ja-JP" dirty="0" err="1">
                <a:solidFill>
                  <a:schemeClr val="bg1"/>
                </a:solidFill>
              </a:rPr>
              <a:t>idenori</a:t>
            </a:r>
            <a:r>
              <a:rPr lang="ja-JP" altLang="en-US" dirty="0">
                <a:solidFill>
                  <a:schemeClr val="bg1"/>
                </a:solidFill>
              </a:rPr>
              <a:t> </a:t>
            </a:r>
            <a:r>
              <a:rPr lang="en-US" altLang="ja-JP" dirty="0">
                <a:solidFill>
                  <a:schemeClr val="bg1"/>
                </a:solidFill>
              </a:rPr>
              <a:t>FUJIMURA</a:t>
            </a:r>
          </a:p>
          <a:p>
            <a:pPr eaLnBrk="1" hangingPunct="1"/>
            <a:r>
              <a:rPr lang="en-US" altLang="ja-JP" dirty="0" smtClean="0">
                <a:solidFill>
                  <a:schemeClr val="bg1"/>
                </a:solidFill>
              </a:rPr>
              <a:t>GSI International</a:t>
            </a:r>
            <a:endParaRPr lang="ja-JP" altLang="en-US" dirty="0">
              <a:solidFill>
                <a:schemeClr val="bg1"/>
              </a:solidFill>
            </a:endParaRPr>
          </a:p>
        </p:txBody>
      </p:sp>
      <p:sp>
        <p:nvSpPr>
          <p:cNvPr id="15363" name="スライド番号プレースホル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fontAlgn="base">
              <a:spcBef>
                <a:spcPct val="0"/>
              </a:spcBef>
              <a:spcAft>
                <a:spcPct val="0"/>
              </a:spcAft>
              <a:defRPr kumimoji="1" sz="2400">
                <a:solidFill>
                  <a:schemeClr val="tx1"/>
                </a:solidFill>
                <a:latin typeface="Arial" charset="0"/>
                <a:ea typeface="ＭＳ Ｐゴシック" charset="-128"/>
              </a:defRPr>
            </a:lvl6pPr>
            <a:lvl7pPr marL="2971800" indent="-228600" fontAlgn="base">
              <a:spcBef>
                <a:spcPct val="0"/>
              </a:spcBef>
              <a:spcAft>
                <a:spcPct val="0"/>
              </a:spcAft>
              <a:defRPr kumimoji="1" sz="2400">
                <a:solidFill>
                  <a:schemeClr val="tx1"/>
                </a:solidFill>
                <a:latin typeface="Arial" charset="0"/>
                <a:ea typeface="ＭＳ Ｐゴシック" charset="-128"/>
              </a:defRPr>
            </a:lvl7pPr>
            <a:lvl8pPr marL="3429000" indent="-228600" fontAlgn="base">
              <a:spcBef>
                <a:spcPct val="0"/>
              </a:spcBef>
              <a:spcAft>
                <a:spcPct val="0"/>
              </a:spcAft>
              <a:defRPr kumimoji="1" sz="2400">
                <a:solidFill>
                  <a:schemeClr val="tx1"/>
                </a:solidFill>
                <a:latin typeface="Arial" charset="0"/>
                <a:ea typeface="ＭＳ Ｐゴシック" charset="-128"/>
              </a:defRPr>
            </a:lvl8pPr>
            <a:lvl9pPr marL="3886200" indent="-228600" fontAlgn="base">
              <a:spcBef>
                <a:spcPct val="0"/>
              </a:spcBef>
              <a:spcAft>
                <a:spcPct val="0"/>
              </a:spcAft>
              <a:defRPr kumimoji="1" sz="2400">
                <a:solidFill>
                  <a:schemeClr val="tx1"/>
                </a:solidFill>
                <a:latin typeface="Arial" charset="0"/>
                <a:ea typeface="ＭＳ Ｐゴシック" charset="-128"/>
              </a:defRPr>
            </a:lvl9pPr>
          </a:lstStyle>
          <a:p>
            <a:fld id="{6E1B244D-E331-E745-A3FE-4905EE0A7CA5}" type="slidenum">
              <a:rPr lang="en-US" altLang="ja-JP" sz="1800"/>
              <a:pPr/>
              <a:t>1</a:t>
            </a:fld>
            <a:endParaRPr lang="en-US" altLang="ja-JP" sz="1800"/>
          </a:p>
        </p:txBody>
      </p:sp>
      <p:sp>
        <p:nvSpPr>
          <p:cNvPr id="2" name="正方形/長方形 1"/>
          <p:cNvSpPr/>
          <p:nvPr/>
        </p:nvSpPr>
        <p:spPr>
          <a:xfrm>
            <a:off x="5219700" y="115889"/>
            <a:ext cx="3816350" cy="792832"/>
          </a:xfrm>
          <a:prstGeom prst="rect">
            <a:avLst/>
          </a:prstGeom>
          <a:solidFill>
            <a:schemeClr val="bg1">
              <a:alpha val="34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t>2016-11-09 JICA NSDI Seminar</a:t>
            </a:r>
          </a:p>
          <a:p>
            <a:pPr algn="ctr">
              <a:defRPr/>
            </a:pPr>
            <a:r>
              <a:rPr lang="en-US" altLang="ja-JP" dirty="0" smtClean="0"/>
              <a:t>/ 2016-11-14 SSGCC</a:t>
            </a:r>
            <a:endParaRPr lang="ja-JP" altLang="en-US" dirty="0"/>
          </a:p>
        </p:txBody>
      </p:sp>
      <p:sp>
        <p:nvSpPr>
          <p:cNvPr id="7" name="テキスト ボックス 6"/>
          <p:cNvSpPr txBox="1"/>
          <p:nvPr/>
        </p:nvSpPr>
        <p:spPr>
          <a:xfrm>
            <a:off x="13501" y="6295997"/>
            <a:ext cx="4221027" cy="253916"/>
          </a:xfrm>
          <a:prstGeom prst="rect">
            <a:avLst/>
          </a:prstGeom>
          <a:noFill/>
        </p:spPr>
        <p:txBody>
          <a:bodyPr wrap="none" rtlCol="0">
            <a:spAutoFit/>
          </a:bodyPr>
          <a:lstStyle/>
          <a:p>
            <a:r>
              <a:rPr lang="en-US" altLang="ja-JP" sz="1050" dirty="0">
                <a:solidFill>
                  <a:schemeClr val="bg1"/>
                </a:solidFill>
              </a:rPr>
              <a:t>Photo by </a:t>
            </a:r>
            <a:r>
              <a:rPr lang="en-US" altLang="ja-JP" sz="1050" dirty="0" err="1">
                <a:solidFill>
                  <a:schemeClr val="bg1"/>
                </a:solidFill>
              </a:rPr>
              <a:t>Junkichi</a:t>
            </a:r>
            <a:r>
              <a:rPr lang="en-US" altLang="ja-JP" sz="1050" dirty="0">
                <a:solidFill>
                  <a:schemeClr val="bg1"/>
                </a:solidFill>
              </a:rPr>
              <a:t> </a:t>
            </a:r>
            <a:r>
              <a:rPr lang="en-US" altLang="ja-JP" sz="1050" dirty="0" err="1" smtClean="0">
                <a:solidFill>
                  <a:schemeClr val="bg1"/>
                </a:solidFill>
              </a:rPr>
              <a:t>Egashira</a:t>
            </a:r>
            <a:r>
              <a:rPr lang="en-US" altLang="ja-JP" sz="1050" dirty="0" smtClean="0">
                <a:solidFill>
                  <a:schemeClr val="bg1"/>
                </a:solidFill>
              </a:rPr>
              <a:t>, </a:t>
            </a:r>
            <a:r>
              <a:rPr lang="en-US" altLang="ja-JP" sz="1050" dirty="0" err="1" smtClean="0">
                <a:solidFill>
                  <a:schemeClr val="bg1"/>
                </a:solidFill>
              </a:rPr>
              <a:t>llicensed</a:t>
            </a:r>
            <a:r>
              <a:rPr lang="en-US" altLang="ja-JP" sz="1050" dirty="0" smtClean="0">
                <a:solidFill>
                  <a:schemeClr val="bg1"/>
                </a:solidFill>
              </a:rPr>
              <a:t> </a:t>
            </a:r>
            <a:r>
              <a:rPr lang="en-US" altLang="ja-JP" sz="1050" dirty="0">
                <a:solidFill>
                  <a:schemeClr val="bg1"/>
                </a:solidFill>
              </a:rPr>
              <a:t>under CC BY 4.0 International</a:t>
            </a:r>
            <a:endParaRPr kumimoji="1" lang="ja-JP" altLang="en-US" sz="105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4886"/>
            <a:ext cx="7019925" cy="476250"/>
          </a:xfrm>
        </p:spPr>
        <p:txBody>
          <a:bodyPr/>
          <a:lstStyle/>
          <a:p>
            <a:r>
              <a:rPr kumimoji="1" lang="en-US" altLang="ja-JP" dirty="0" smtClean="0"/>
              <a:t>NSDI Steering Committee</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10</a:t>
            </a:fld>
            <a:endParaRPr lang="en-US" altLang="ja-JP"/>
          </a:p>
        </p:txBody>
      </p:sp>
      <p:sp>
        <p:nvSpPr>
          <p:cNvPr id="19" name="AutoShape 17"/>
          <p:cNvSpPr>
            <a:spLocks noChangeArrowheads="1"/>
          </p:cNvSpPr>
          <p:nvPr/>
        </p:nvSpPr>
        <p:spPr bwMode="auto">
          <a:xfrm>
            <a:off x="141413" y="3140968"/>
            <a:ext cx="3062436" cy="1224136"/>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0" tIns="21037" rIns="0" bIns="21037" anchor="ctr"/>
          <a:lstStyle/>
          <a:p>
            <a:pPr marL="0" marR="0" lvl="0" indent="0" algn="ctr" defTabSz="911225" eaLnBrk="1" fontAlgn="auto" latinLnBrk="0" hangingPunct="1">
              <a:lnSpc>
                <a:spcPct val="100000"/>
              </a:lnSpc>
              <a:spcBef>
                <a:spcPts val="0"/>
              </a:spcBef>
              <a:spcAft>
                <a:spcPts val="0"/>
              </a:spcAft>
              <a:buClrTx/>
              <a:buSzTx/>
              <a:buFontTx/>
              <a:buNone/>
              <a:tabLst/>
              <a:defRPr/>
            </a:pP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Geographic information </a:t>
            </a:r>
            <a:r>
              <a:rPr kumimoji="0" lang="en-US" altLang="ja-JP" sz="2000" kern="0" dirty="0" smtClean="0">
                <a:solidFill>
                  <a:prstClr val="black"/>
                </a:solidFill>
                <a:latin typeface="Calibri"/>
                <a:ea typeface="ＤＨＰ特太ゴシック体" pitchFamily="2" charset="-128"/>
                <a:cs typeface=""/>
              </a:rPr>
              <a:t>s</a:t>
            </a:r>
            <a:r>
              <a:rPr kumimoji="0" lang="en-US" altLang="ja-JP" sz="2000" i="0" strike="noStrike" kern="0" cap="none" spc="0" normalizeH="0" baseline="0" noProof="0" dirty="0" err="1" smtClean="0">
                <a:ln>
                  <a:noFill/>
                </a:ln>
                <a:solidFill>
                  <a:prstClr val="black"/>
                </a:solidFill>
                <a:effectLst/>
                <a:uLnTx/>
                <a:uFillTx/>
                <a:latin typeface="Calibri"/>
                <a:ea typeface="ＤＨＰ特太ゴシック体" pitchFamily="2" charset="-128"/>
                <a:cs typeface=""/>
              </a:rPr>
              <a:t>ystems</a:t>
            </a: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 WG</a:t>
            </a:r>
            <a:endParaRPr kumimoji="0" lang="en-US" altLang="ja-JP" sz="2000" i="0" strike="noStrike" kern="0" cap="none" spc="0" normalizeH="0" baseline="0" noProof="0" dirty="0" smtClean="0">
              <a:ln>
                <a:noFill/>
              </a:ln>
              <a:solidFill>
                <a:prstClr val="black"/>
              </a:solidFill>
              <a:effectLst/>
              <a:uLnTx/>
              <a:uFillTx/>
              <a:latin typeface="Calibri"/>
              <a:ea typeface="ＭＳ ゴシック" pitchFamily="49" charset="-128"/>
              <a:cs typeface=""/>
            </a:endParaRPr>
          </a:p>
        </p:txBody>
      </p:sp>
      <p:sp>
        <p:nvSpPr>
          <p:cNvPr id="20" name="AutoShape 22"/>
          <p:cNvSpPr>
            <a:spLocks noChangeArrowheads="1"/>
          </p:cNvSpPr>
          <p:nvPr/>
        </p:nvSpPr>
        <p:spPr bwMode="auto">
          <a:xfrm>
            <a:off x="3410471" y="3140968"/>
            <a:ext cx="2529682" cy="1224135"/>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21037" tIns="21037" rIns="0" bIns="21037" anchor="ctr"/>
          <a:lstStyle/>
          <a:p>
            <a:pPr marL="0" marR="0" lvl="0" indent="0" algn="ctr" defTabSz="911225" eaLnBrk="1" fontAlgn="auto" latinLnBrk="0" hangingPunct="1">
              <a:lnSpc>
                <a:spcPct val="100000"/>
              </a:lnSpc>
              <a:spcBef>
                <a:spcPts val="0"/>
              </a:spcBef>
              <a:spcAft>
                <a:spcPts val="0"/>
              </a:spcAft>
              <a:buClrTx/>
              <a:buSzTx/>
              <a:buFontTx/>
              <a:buNone/>
              <a:tabLst/>
              <a:defRPr/>
            </a:pP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Satellite positioning WG</a:t>
            </a:r>
            <a:endParaRPr kumimoji="0" lang="zh-TW" altLang="ja-JP" sz="2000" i="0" strike="noStrike" kern="0" cap="none" spc="0" normalizeH="0" baseline="0" noProof="0" dirty="0" smtClean="0">
              <a:ln>
                <a:noFill/>
              </a:ln>
              <a:solidFill>
                <a:prstClr val="black"/>
              </a:solidFill>
              <a:effectLst/>
              <a:uLnTx/>
              <a:uFillTx/>
              <a:latin typeface="Calibri"/>
              <a:ea typeface="ＭＳ ゴシック" pitchFamily="49" charset="-128"/>
              <a:cs typeface=""/>
            </a:endParaRPr>
          </a:p>
        </p:txBody>
      </p:sp>
      <p:sp>
        <p:nvSpPr>
          <p:cNvPr id="21" name="AutoShape 24"/>
          <p:cNvSpPr>
            <a:spLocks noChangeArrowheads="1"/>
          </p:cNvSpPr>
          <p:nvPr/>
        </p:nvSpPr>
        <p:spPr bwMode="auto">
          <a:xfrm>
            <a:off x="141412" y="4725144"/>
            <a:ext cx="3566492" cy="1964704"/>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0" tIns="21037" rIns="0" bIns="21037" anchor="t"/>
          <a:lstStyle/>
          <a:p>
            <a:pPr marL="0" marR="0" lvl="0" indent="0" defTabSz="911225" eaLnBrk="1" fontAlgn="auto" latinLnBrk="0" hangingPunct="1">
              <a:lnSpc>
                <a:spcPct val="100000"/>
              </a:lnSpc>
              <a:spcBef>
                <a:spcPts val="0"/>
              </a:spcBef>
              <a:spcAft>
                <a:spcPts val="0"/>
              </a:spcAft>
              <a:buClrTx/>
              <a:buSzTx/>
              <a:buFontTx/>
              <a:buNone/>
              <a:tabLst/>
              <a:defRPr/>
            </a:pPr>
            <a:endParaRPr kumimoji="0" lang="en-US" altLang="ja-JP" sz="1600" i="0" u="sng" strike="noStrike" kern="0" cap="none" spc="0" normalizeH="0" baseline="0" noProof="0" dirty="0" smtClean="0">
              <a:ln>
                <a:noFill/>
              </a:ln>
              <a:solidFill>
                <a:prstClr val="black"/>
              </a:solidFill>
              <a:effectLst/>
              <a:uLnTx/>
              <a:uFillTx/>
              <a:latin typeface="Calibri"/>
              <a:ea typeface="ＤＨＰ特太ゴシック体" pitchFamily="2"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RT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on protecting </a:t>
            </a:r>
            <a:r>
              <a:rPr kumimoji="0" lang="en-US" altLang="ja-JP" sz="1600" kern="0" dirty="0">
                <a:solidFill>
                  <a:prstClr val="black"/>
                </a:solidFill>
                <a:latin typeface="+mn-lt"/>
                <a:ea typeface="ＤＨＰ特太ゴシック体" pitchFamily="2" charset="-128"/>
                <a:cs typeface=""/>
              </a:rPr>
              <a:t>p</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ersonal</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information and intellectual property</a:t>
            </a:r>
            <a:endParaRPr kumimoji="0" lang="ja-JP" altLang="en-US" sz="1600" i="0" strike="noStrike" kern="0" cap="none" spc="0" normalizeH="0" baseline="0" noProof="0" dirty="0" smtClean="0">
              <a:ln>
                <a:noFill/>
              </a:ln>
              <a:solidFill>
                <a:prstClr val="black"/>
              </a:solidFill>
              <a:effectLst/>
              <a:uLnTx/>
              <a:uFillTx/>
              <a:latin typeface="+mn-lt"/>
              <a:ea typeface="ＭＳ ゴシック" pitchFamily="49"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RT on </a:t>
            </a:r>
            <a:r>
              <a:rPr kumimoji="0" lang="en-US" altLang="ja-JP" sz="1600" kern="0" dirty="0">
                <a:solidFill>
                  <a:prstClr val="black"/>
                </a:solidFill>
                <a:latin typeface="+mn-lt"/>
                <a:ea typeface="ＤＨＰ特太ゴシック体" pitchFamily="2" charset="-128"/>
                <a:cs typeface=""/>
              </a:rPr>
              <a:t>n</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ational</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a:t>
            </a:r>
            <a:r>
              <a:rPr kumimoji="0" lang="en-US" altLang="ja-JP" sz="1600" kern="0" dirty="0">
                <a:solidFill>
                  <a:prstClr val="black"/>
                </a:solidFill>
                <a:latin typeface="+mn-lt"/>
                <a:ea typeface="ＤＨＰ特太ゴシック体" pitchFamily="2" charset="-128"/>
                <a:cs typeface=""/>
              </a:rPr>
              <a:t>s</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ecurity</a:t>
            </a:r>
            <a:endPar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RT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on </a:t>
            </a:r>
            <a:r>
              <a:rPr kumimoji="0" lang="en-US" altLang="ja-JP" sz="1600" kern="0" dirty="0">
                <a:solidFill>
                  <a:prstClr val="black"/>
                </a:solidFill>
                <a:latin typeface="+mn-lt"/>
                <a:ea typeface="ＤＨＰ特太ゴシック体" pitchFamily="2" charset="-128"/>
                <a:cs typeface=""/>
              </a:rPr>
              <a:t>d</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evelopment</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and update of fundamental </a:t>
            </a:r>
            <a:r>
              <a:rPr kumimoji="0" lang="en-US" altLang="ja-JP" sz="1600" kern="0" dirty="0">
                <a:solidFill>
                  <a:prstClr val="black"/>
                </a:solidFill>
                <a:latin typeface="+mn-lt"/>
                <a:ea typeface="ＤＨＰ特太ゴシック体" pitchFamily="2" charset="-128"/>
                <a:cs typeface=""/>
              </a:rPr>
              <a:t>g</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eospatial</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gata</a:t>
            </a:r>
            <a:endPar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0" marR="0" lvl="0" indent="0" defTabSz="911225" eaLnBrk="1" fontAlgn="auto" latinLnBrk="0" hangingPunct="1">
              <a:lnSpc>
                <a:spcPct val="100000"/>
              </a:lnSpc>
              <a:spcBef>
                <a:spcPts val="0"/>
              </a:spcBef>
              <a:spcAft>
                <a:spcPts val="0"/>
              </a:spcAft>
              <a:buClrTx/>
              <a:buSzTx/>
              <a:buFontTx/>
              <a:buNone/>
              <a:tabLst/>
              <a:defRPr/>
            </a:pPr>
            <a:endParaRPr kumimoji="0" lang="en-US" altLang="ja-JP" sz="1100" i="0" u="none" strike="noStrike" kern="0" cap="none" spc="0" normalizeH="0" baseline="0" noProof="0" dirty="0" smtClean="0">
              <a:ln>
                <a:noFill/>
              </a:ln>
              <a:solidFill>
                <a:prstClr val="black"/>
              </a:solidFill>
              <a:effectLst/>
              <a:uLnTx/>
              <a:uFillTx/>
              <a:latin typeface="ＭＳ ゴシック" pitchFamily="49" charset="-128"/>
              <a:ea typeface="ＭＳ ゴシック" pitchFamily="49" charset="-128"/>
              <a:cs typeface=""/>
            </a:endParaRPr>
          </a:p>
        </p:txBody>
      </p:sp>
      <p:cxnSp>
        <p:nvCxnSpPr>
          <p:cNvPr id="22" name="AutoShape 14"/>
          <p:cNvCxnSpPr>
            <a:cxnSpLocks noChangeShapeType="1"/>
            <a:endCxn id="22" idx="0"/>
          </p:cNvCxnSpPr>
          <p:nvPr/>
        </p:nvCxnSpPr>
        <p:spPr bwMode="auto">
          <a:xfrm rot="5400000">
            <a:off x="1988190" y="2393362"/>
            <a:ext cx="432048" cy="1063165"/>
          </a:xfrm>
          <a:prstGeom prst="bentConnector3">
            <a:avLst>
              <a:gd name="adj1" fmla="val 50000"/>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79375" cap="flat" cmpd="sng" algn="ctr">
            <a:solidFill>
              <a:srgbClr val="2C6AB6"/>
            </a:solidFill>
            <a:prstDash val="solid"/>
            <a:headEnd/>
            <a:tailEnd/>
          </a:ln>
          <a:effectLst/>
        </p:spPr>
      </p:cxnSp>
      <p:cxnSp>
        <p:nvCxnSpPr>
          <p:cNvPr id="23" name="AutoShape 15"/>
          <p:cNvCxnSpPr>
            <a:cxnSpLocks noChangeShapeType="1"/>
            <a:endCxn id="24" idx="0"/>
          </p:cNvCxnSpPr>
          <p:nvPr/>
        </p:nvCxnSpPr>
        <p:spPr bwMode="auto">
          <a:xfrm rot="16200000" flipH="1">
            <a:off x="3489530" y="1955186"/>
            <a:ext cx="432048" cy="1939516"/>
          </a:xfrm>
          <a:prstGeom prst="bentConnector3">
            <a:avLst>
              <a:gd name="adj1" fmla="val 50000"/>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79375" cap="flat" cmpd="sng" algn="ctr">
            <a:solidFill>
              <a:srgbClr val="2C6AB6"/>
            </a:solidFill>
            <a:prstDash val="solid"/>
            <a:headEnd/>
            <a:tailEnd/>
          </a:ln>
          <a:effectLst/>
        </p:spPr>
      </p:cxnSp>
      <p:cxnSp>
        <p:nvCxnSpPr>
          <p:cNvPr id="24" name="カギ線コネクタ 23"/>
          <p:cNvCxnSpPr>
            <a:stCxn id="25" idx="0"/>
            <a:endCxn id="22" idx="2"/>
          </p:cNvCxnSpPr>
          <p:nvPr/>
        </p:nvCxnSpPr>
        <p:spPr>
          <a:xfrm rot="16200000" flipV="1">
            <a:off x="1618625" y="4419110"/>
            <a:ext cx="360040" cy="252027"/>
          </a:xfrm>
          <a:prstGeom prst="bentConnector3">
            <a:avLst>
              <a:gd name="adj1" fmla="val 50000"/>
            </a:avLst>
          </a:prstGeom>
          <a:noFill/>
          <a:ln w="79375" cap="flat" cmpd="sng" algn="ctr">
            <a:solidFill>
              <a:srgbClr val="2C6AB6"/>
            </a:solidFill>
            <a:prstDash val="solid"/>
          </a:ln>
          <a:effectLst/>
        </p:spPr>
      </p:cxnSp>
      <p:sp>
        <p:nvSpPr>
          <p:cNvPr id="25" name="角丸四角形 24"/>
          <p:cNvSpPr/>
          <p:nvPr/>
        </p:nvSpPr>
        <p:spPr>
          <a:xfrm>
            <a:off x="395536" y="764704"/>
            <a:ext cx="4680520" cy="1944216"/>
          </a:xfrm>
          <a:prstGeom prst="roundRect">
            <a:avLst/>
          </a:prstGeom>
          <a:gradFill>
            <a:gsLst>
              <a:gs pos="88000">
                <a:srgbClr val="F79646">
                  <a:lumMod val="60000"/>
                  <a:lumOff val="40000"/>
                  <a:alpha val="63000"/>
                </a:srgbClr>
              </a:gs>
              <a:gs pos="56000">
                <a:srgbClr val="F79646">
                  <a:lumMod val="75000"/>
                </a:srgbClr>
              </a:gs>
            </a:gsLst>
            <a:lin ang="16200000" scaled="0"/>
          </a:gradFill>
          <a:ln w="28575" cap="flat" cmpd="sng" algn="ctr">
            <a:solidFill>
              <a:srgbClr val="F7964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i="0" strike="noStrike" kern="0" cap="none" spc="0" normalizeH="0" baseline="0" noProof="0" dirty="0" smtClean="0">
                <a:ln>
                  <a:noFill/>
                </a:ln>
                <a:solidFill>
                  <a:prstClr val="white"/>
                </a:solidFill>
                <a:effectLst/>
                <a:uLnTx/>
                <a:uFillTx/>
                <a:latin typeface="Calibri"/>
                <a:cs typeface=""/>
              </a:rPr>
              <a:t>NSDI steering</a:t>
            </a:r>
            <a:r>
              <a:rPr kumimoji="0" lang="en-US" altLang="ja-JP" sz="3200" i="0" strike="noStrike" kern="0" cap="none" spc="0" normalizeH="0" noProof="0" dirty="0" smtClean="0">
                <a:ln>
                  <a:noFill/>
                </a:ln>
                <a:solidFill>
                  <a:prstClr val="white"/>
                </a:solidFill>
                <a:effectLst/>
                <a:uLnTx/>
                <a:uFillTx/>
                <a:latin typeface="Calibri"/>
                <a:cs typeface=""/>
              </a:rPr>
              <a:t> </a:t>
            </a:r>
            <a:r>
              <a:rPr kumimoji="0" lang="en-US" altLang="ja-JP" sz="3200" kern="0" dirty="0" smtClean="0">
                <a:solidFill>
                  <a:prstClr val="white"/>
                </a:solidFill>
                <a:latin typeface="Calibri"/>
                <a:cs typeface=""/>
              </a:rPr>
              <a:t>c</a:t>
            </a:r>
            <a:r>
              <a:rPr kumimoji="0" lang="en-US" altLang="ja-JP" sz="3200" i="0" strike="noStrike" kern="0" cap="none" spc="0" normalizeH="0" baseline="0" noProof="0" dirty="0" err="1" smtClean="0">
                <a:ln>
                  <a:noFill/>
                </a:ln>
                <a:solidFill>
                  <a:prstClr val="white"/>
                </a:solidFill>
                <a:effectLst/>
                <a:uLnTx/>
                <a:uFillTx/>
                <a:latin typeface="Calibri"/>
                <a:cs typeface=""/>
              </a:rPr>
              <a:t>ommittee</a:t>
            </a:r>
            <a:r>
              <a:rPr kumimoji="0" lang="en-US" altLang="ja-JP" sz="3200" i="0" strike="noStrike" kern="0" cap="none" spc="0" normalizeH="0" baseline="30000" noProof="0" dirty="0" smtClean="0">
                <a:ln>
                  <a:noFill/>
                </a:ln>
                <a:solidFill>
                  <a:prstClr val="white"/>
                </a:solidFill>
                <a:effectLst/>
                <a:uLnTx/>
                <a:uFillTx/>
                <a:latin typeface="Calibri"/>
                <a:cs typeface=""/>
              </a:rPr>
              <a:t>*</a:t>
            </a:r>
            <a:r>
              <a:rPr kumimoji="0" lang="en-US" altLang="ja-JP" sz="3200" i="0" strike="noStrike" kern="0" cap="none" spc="0" normalizeH="0" baseline="0" noProof="0" dirty="0" smtClean="0">
                <a:ln>
                  <a:noFill/>
                </a:ln>
                <a:solidFill>
                  <a:prstClr val="white"/>
                </a:solidFill>
                <a:effectLst/>
                <a:uLnTx/>
                <a:uFillTx/>
                <a:latin typeface="Calibri"/>
                <a:cs typeface=""/>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kern="0" dirty="0" smtClean="0">
                <a:solidFill>
                  <a:prstClr val="white"/>
                </a:solidFill>
                <a:latin typeface="Times New Roman" charset="0"/>
                <a:ea typeface="Times New Roman" charset="0"/>
                <a:cs typeface="Times New Roman" charset="0"/>
              </a:rPr>
              <a:t>* Committee </a:t>
            </a:r>
            <a:r>
              <a:rPr kumimoji="0" lang="en-US" altLang="ja-JP" sz="1400" i="0"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for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i="0"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the advancement of Utilizing Geospatial Information</a:t>
            </a:r>
          </a:p>
        </p:txBody>
      </p:sp>
      <p:sp>
        <p:nvSpPr>
          <p:cNvPr id="27" name="四角形吹き出し 26"/>
          <p:cNvSpPr/>
          <p:nvPr/>
        </p:nvSpPr>
        <p:spPr>
          <a:xfrm>
            <a:off x="5148064" y="449263"/>
            <a:ext cx="3923928" cy="2331664"/>
          </a:xfrm>
          <a:prstGeom prst="wedgeRectCallout">
            <a:avLst>
              <a:gd name="adj1" fmla="val -55714"/>
              <a:gd name="adj2" fmla="val -9605"/>
            </a:avLst>
          </a:prstGeom>
          <a:solidFill>
            <a:srgbClr val="9BBB59">
              <a:lumMod val="75000"/>
            </a:srgbClr>
          </a:solidFill>
          <a:ln w="25400" cap="flat" cmpd="sng" algn="ctr">
            <a:solidFill>
              <a:srgbClr val="4F6228"/>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i="0" u="none" strike="noStrike" kern="0" cap="none" spc="0" normalizeH="0" baseline="0" noProof="0" dirty="0" smtClean="0">
                <a:ln>
                  <a:noFill/>
                </a:ln>
                <a:solidFill>
                  <a:prstClr val="white"/>
                </a:solidFill>
                <a:effectLst/>
                <a:uLnTx/>
                <a:uFillTx/>
                <a:latin typeface="Calibri"/>
                <a:cs typeface=""/>
              </a:rPr>
              <a:t>Chair: Deputy chief cabinet </a:t>
            </a:r>
            <a:r>
              <a:rPr kumimoji="0" lang="en-US" altLang="ja-JP" kern="0" dirty="0" smtClean="0">
                <a:solidFill>
                  <a:prstClr val="white"/>
                </a:solidFill>
                <a:latin typeface="Calibri"/>
                <a:cs typeface=""/>
              </a:rPr>
              <a:t>s</a:t>
            </a:r>
            <a:r>
              <a:rPr kumimoji="0" lang="en-US" altLang="ja-JP" i="0" u="none" strike="noStrike" kern="0" cap="none" spc="0" normalizeH="0" baseline="0" noProof="0" dirty="0" err="1" smtClean="0">
                <a:ln>
                  <a:noFill/>
                </a:ln>
                <a:solidFill>
                  <a:prstClr val="white"/>
                </a:solidFill>
                <a:effectLst/>
                <a:uLnTx/>
                <a:uFillTx/>
                <a:latin typeface="Calibri"/>
                <a:cs typeface=""/>
              </a:rPr>
              <a:t>ecretary</a:t>
            </a:r>
            <a:endParaRPr kumimoji="0" lang="en-US" altLang="ja-JP" i="0" u="none" strike="noStrike" kern="0" cap="none" spc="0" normalizeH="0" baseline="0" noProof="0" dirty="0" smtClean="0">
              <a:ln>
                <a:noFill/>
              </a:ln>
              <a:solidFill>
                <a:prstClr val="white"/>
              </a:solidFill>
              <a:effectLst/>
              <a:uLnTx/>
              <a:uFillTx/>
              <a:latin typeface="Calibri"/>
              <a:cs typeface=""/>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i="0" u="none" strike="noStrike" kern="0" cap="none" spc="0" normalizeH="0" baseline="0" noProof="0" dirty="0" smtClean="0">
                <a:ln>
                  <a:noFill/>
                </a:ln>
                <a:solidFill>
                  <a:prstClr val="white"/>
                </a:solidFill>
                <a:effectLst/>
                <a:uLnTx/>
                <a:uFillTx/>
                <a:latin typeface="Calibri"/>
                <a:cs typeface=""/>
              </a:rPr>
              <a:t>      (parliamentary and administration)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i="0" u="none" strike="noStrike" kern="0" cap="none" spc="0" normalizeH="0" baseline="0" noProof="0" dirty="0" smtClean="0">
                <a:ln>
                  <a:noFill/>
                </a:ln>
                <a:solidFill>
                  <a:prstClr val="white"/>
                </a:solidFill>
                <a:effectLst/>
                <a:uLnTx/>
                <a:uFillTx/>
                <a:latin typeface="Calibri"/>
                <a:cs typeface=""/>
              </a:rPr>
              <a:t>Acting: Assistant deputy </a:t>
            </a:r>
            <a:r>
              <a:rPr kumimoji="0" lang="en-US" altLang="ja-JP" sz="1400" kern="0" dirty="0">
                <a:solidFill>
                  <a:prstClr val="white"/>
                </a:solidFill>
                <a:latin typeface="Calibri"/>
                <a:cs typeface=""/>
              </a:rPr>
              <a:t>c</a:t>
            </a:r>
            <a:r>
              <a:rPr kumimoji="0" lang="en-US" altLang="ja-JP" sz="1400" i="0" u="none" strike="noStrike" kern="0" cap="none" spc="0" normalizeH="0" baseline="0" noProof="0" dirty="0" err="1" smtClean="0">
                <a:ln>
                  <a:noFill/>
                </a:ln>
                <a:solidFill>
                  <a:prstClr val="white"/>
                </a:solidFill>
                <a:effectLst/>
                <a:uLnTx/>
                <a:uFillTx/>
                <a:latin typeface="Calibri"/>
                <a:cs typeface=""/>
              </a:rPr>
              <a:t>hief</a:t>
            </a:r>
            <a:r>
              <a:rPr kumimoji="0" lang="en-US" altLang="ja-JP" sz="1400" i="0" u="none" strike="noStrike" kern="0" cap="none" spc="0" normalizeH="0" baseline="0" noProof="0" dirty="0" smtClean="0">
                <a:ln>
                  <a:noFill/>
                </a:ln>
                <a:solidFill>
                  <a:prstClr val="white"/>
                </a:solidFill>
                <a:effectLst/>
                <a:uLnTx/>
                <a:uFillTx/>
                <a:latin typeface="Calibri"/>
                <a:cs typeface=""/>
              </a:rPr>
              <a:t> </a:t>
            </a:r>
            <a:r>
              <a:rPr kumimoji="0" lang="en-US" altLang="ja-JP" sz="1400" kern="0" dirty="0">
                <a:solidFill>
                  <a:prstClr val="white"/>
                </a:solidFill>
                <a:latin typeface="Calibri"/>
                <a:cs typeface=""/>
              </a:rPr>
              <a:t>c</a:t>
            </a:r>
            <a:r>
              <a:rPr kumimoji="0" lang="en-US" altLang="ja-JP" sz="1400" i="0" u="none" strike="noStrike" kern="0" cap="none" spc="0" normalizeH="0" baseline="0" noProof="0" dirty="0" err="1" smtClean="0">
                <a:ln>
                  <a:noFill/>
                </a:ln>
                <a:solidFill>
                  <a:prstClr val="white"/>
                </a:solidFill>
                <a:effectLst/>
                <a:uLnTx/>
                <a:uFillTx/>
                <a:latin typeface="Calibri"/>
                <a:cs typeface=""/>
              </a:rPr>
              <a:t>abinet</a:t>
            </a:r>
            <a:r>
              <a:rPr kumimoji="0" lang="en-US" altLang="ja-JP" sz="1400" i="0" u="none" strike="noStrike" kern="0" cap="none" spc="0" normalizeH="0" baseline="0" noProof="0" dirty="0" smtClean="0">
                <a:ln>
                  <a:noFill/>
                </a:ln>
                <a:solidFill>
                  <a:prstClr val="white"/>
                </a:solidFill>
                <a:effectLst/>
                <a:uLnTx/>
                <a:uFillTx/>
                <a:latin typeface="Calibri"/>
                <a:cs typeface=""/>
              </a:rPr>
              <a:t> secretary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i="0" u="none" strike="noStrike" kern="0" cap="none" spc="0" normalizeH="0" baseline="0" noProof="0" dirty="0" smtClean="0">
                <a:ln>
                  <a:noFill/>
                </a:ln>
                <a:solidFill>
                  <a:prstClr val="white"/>
                </a:solidFill>
                <a:effectLst/>
                <a:uLnTx/>
                <a:uFillTx/>
                <a:latin typeface="Calibri"/>
                <a:cs typeface=""/>
              </a:rPr>
              <a:t>Members: Bureau directors of</a:t>
            </a:r>
            <a:r>
              <a:rPr kumimoji="0" lang="en-US" altLang="ja-JP" sz="1400" i="0" u="none" strike="noStrike" kern="0" cap="none" spc="0" normalizeH="0" noProof="0" dirty="0" smtClean="0">
                <a:ln>
                  <a:noFill/>
                </a:ln>
                <a:solidFill>
                  <a:prstClr val="white"/>
                </a:solidFill>
                <a:effectLst/>
                <a:uLnTx/>
                <a:uFillTx/>
                <a:latin typeface="Calibri"/>
                <a:cs typeface=""/>
              </a:rPr>
              <a:t> </a:t>
            </a:r>
            <a:r>
              <a:rPr kumimoji="0" lang="en-US" altLang="ja-JP" sz="1400" i="0" u="none" strike="noStrike" kern="0" cap="none" spc="0" normalizeH="0" baseline="0" noProof="0" dirty="0" smtClean="0">
                <a:ln>
                  <a:noFill/>
                </a:ln>
                <a:solidFill>
                  <a:prstClr val="white"/>
                </a:solidFill>
                <a:effectLst/>
                <a:uLnTx/>
                <a:uFillTx/>
                <a:latin typeface="Calibri"/>
                <a:cs typeface=""/>
              </a:rPr>
              <a:t>relevant agencies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i="0" u="none" strike="noStrike" kern="0" cap="none" spc="0" normalizeH="0" baseline="0" noProof="0" dirty="0" smtClean="0">
                <a:ln>
                  <a:noFill/>
                </a:ln>
                <a:solidFill>
                  <a:prstClr val="white"/>
                </a:solidFill>
                <a:effectLst/>
                <a:uLnTx/>
                <a:uFillTx/>
                <a:latin typeface="Calibri"/>
                <a:cs typeface=""/>
              </a:rPr>
              <a:t>                    including</a:t>
            </a:r>
            <a:r>
              <a:rPr kumimoji="0" lang="en-US" altLang="ja-JP" sz="1400" i="0" u="none" strike="noStrike" kern="0" cap="none" spc="0" normalizeH="0" noProof="0" dirty="0" smtClean="0">
                <a:ln>
                  <a:noFill/>
                </a:ln>
                <a:solidFill>
                  <a:prstClr val="white"/>
                </a:solidFill>
                <a:effectLst/>
                <a:uLnTx/>
                <a:uFillTx/>
                <a:latin typeface="Calibri"/>
                <a:cs typeface=""/>
              </a:rPr>
              <a:t> </a:t>
            </a:r>
            <a:r>
              <a:rPr kumimoji="0" lang="en-US" altLang="ja-JP" sz="1400" u="sng" kern="0" dirty="0" smtClean="0">
                <a:solidFill>
                  <a:srgbClr val="FFFF00"/>
                </a:solidFill>
                <a:latin typeface="Calibri"/>
                <a:cs typeface=""/>
              </a:rPr>
              <a:t>d</a:t>
            </a:r>
            <a:r>
              <a:rPr kumimoji="0" lang="en-US" altLang="ja-JP" sz="1400" i="0" u="sng" strike="noStrike" kern="0" cap="none" spc="0" normalizeH="0" baseline="0" noProof="0" dirty="0" err="1" smtClean="0">
                <a:ln>
                  <a:noFill/>
                </a:ln>
                <a:solidFill>
                  <a:srgbClr val="FFFF00"/>
                </a:solidFill>
                <a:effectLst/>
                <a:uLnTx/>
                <a:uFillTx/>
                <a:latin typeface="Calibri"/>
                <a:cs typeface=""/>
              </a:rPr>
              <a:t>irector</a:t>
            </a:r>
            <a:r>
              <a:rPr kumimoji="0" lang="en-US" altLang="ja-JP" sz="1400" i="0" u="sng" strike="noStrike" kern="0" cap="none" spc="0" normalizeH="0" baseline="0" noProof="0" dirty="0" smtClean="0">
                <a:ln>
                  <a:noFill/>
                </a:ln>
                <a:solidFill>
                  <a:srgbClr val="FFFF00"/>
                </a:solidFill>
                <a:effectLst/>
                <a:uLnTx/>
                <a:uFillTx/>
                <a:latin typeface="Calibri"/>
                <a:cs typeface=""/>
              </a:rPr>
              <a:t>-general of GSI</a:t>
            </a:r>
            <a:endParaRPr kumimoji="0" lang="en-US" altLang="ja-JP" sz="1400" i="0" u="sng" strike="noStrike" kern="0" cap="none" spc="0" normalizeH="0" baseline="0" noProof="0" dirty="0" smtClean="0">
              <a:ln>
                <a:noFill/>
              </a:ln>
              <a:solidFill>
                <a:prstClr val="white"/>
              </a:solidFill>
              <a:effectLst/>
              <a:uLnTx/>
              <a:uFillTx/>
              <a:latin typeface="Calibri"/>
              <a:cs typeface=""/>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i="0" u="none" strike="noStrike" kern="0" cap="none" spc="0" normalizeH="0" baseline="0" noProof="0" dirty="0" smtClean="0">
                <a:ln>
                  <a:noFill/>
                </a:ln>
                <a:solidFill>
                  <a:prstClr val="white"/>
                </a:solidFill>
                <a:effectLst/>
                <a:uLnTx/>
                <a:uFillTx/>
                <a:latin typeface="Calibri"/>
                <a:cs typeface=""/>
              </a:rPr>
              <a:t>Secretariat: Cabinet, MLIT* and </a:t>
            </a:r>
            <a:r>
              <a:rPr kumimoji="0" lang="en-US" altLang="ja-JP" sz="2000" i="0" u="sng" strike="noStrike" kern="0" cap="none" spc="0" normalizeH="0" baseline="0" noProof="0" dirty="0" smtClean="0">
                <a:ln>
                  <a:noFill/>
                </a:ln>
                <a:solidFill>
                  <a:srgbClr val="FFFF00"/>
                </a:solidFill>
                <a:effectLst/>
                <a:uLnTx/>
                <a:uFillTx/>
                <a:latin typeface="Calibri"/>
                <a:cs typeface=""/>
              </a:rPr>
              <a:t>GSI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kern="0" dirty="0" smtClean="0">
                <a:solidFill>
                  <a:prstClr val="white"/>
                </a:solidFill>
                <a:latin typeface="Times New Roman" charset="0"/>
                <a:ea typeface="Times New Roman" charset="0"/>
                <a:cs typeface="Times New Roman" charset="0"/>
              </a:rPr>
              <a:t>* National and regional policy bureau, ministry of land, infrastructure, transport and tourism</a:t>
            </a:r>
            <a:endParaRPr kumimoji="0" lang="en-US" altLang="ja-JP" sz="1400" kern="0" dirty="0">
              <a:solidFill>
                <a:prstClr val="white"/>
              </a:solidFill>
              <a:latin typeface="Times New Roman" charset="0"/>
              <a:ea typeface="Times New Roman" charset="0"/>
              <a:cs typeface="Times New Roman" charset="0"/>
            </a:endParaRPr>
          </a:p>
        </p:txBody>
      </p:sp>
      <p:sp>
        <p:nvSpPr>
          <p:cNvPr id="28" name="AutoShape 22"/>
          <p:cNvSpPr>
            <a:spLocks noChangeArrowheads="1"/>
          </p:cNvSpPr>
          <p:nvPr/>
        </p:nvSpPr>
        <p:spPr bwMode="auto">
          <a:xfrm>
            <a:off x="6146776" y="3140968"/>
            <a:ext cx="2853208" cy="1224135"/>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21037" tIns="21037" rIns="0" bIns="21037" anchor="ctr"/>
          <a:lstStyle/>
          <a:p>
            <a:pPr marL="0" marR="0" lvl="0" indent="0" algn="ctr" defTabSz="911225" eaLnBrk="1" fontAlgn="auto" latinLnBrk="0" hangingPunct="1">
              <a:lnSpc>
                <a:spcPct val="100000"/>
              </a:lnSpc>
              <a:spcBef>
                <a:spcPts val="0"/>
              </a:spcBef>
              <a:spcAft>
                <a:spcPts val="0"/>
              </a:spcAft>
              <a:buClrTx/>
              <a:buSzTx/>
              <a:buFontTx/>
              <a:buNone/>
              <a:tabLst/>
              <a:defRPr/>
            </a:pP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Geospatial project </a:t>
            </a:r>
            <a:r>
              <a:rPr kumimoji="0" lang="en-US" altLang="ja-JP" sz="2000" kern="0" dirty="0">
                <a:solidFill>
                  <a:prstClr val="black"/>
                </a:solidFill>
                <a:latin typeface="Calibri"/>
                <a:ea typeface="ＤＨＰ特太ゴシック体" pitchFamily="2" charset="-128"/>
                <a:cs typeface=""/>
              </a:rPr>
              <a:t>p</a:t>
            </a:r>
            <a:r>
              <a:rPr kumimoji="0" lang="en-US" altLang="ja-JP" sz="2000" i="0" strike="noStrike" kern="0" cap="none" spc="0" normalizeH="0" baseline="0" noProof="0" dirty="0" err="1" smtClean="0">
                <a:ln>
                  <a:noFill/>
                </a:ln>
                <a:solidFill>
                  <a:prstClr val="black"/>
                </a:solidFill>
                <a:effectLst/>
                <a:uLnTx/>
                <a:uFillTx/>
                <a:latin typeface="Calibri"/>
                <a:ea typeface="ＤＨＰ特太ゴシック体" pitchFamily="2" charset="-128"/>
                <a:cs typeface=""/>
              </a:rPr>
              <a:t>romotion</a:t>
            </a:r>
            <a:r>
              <a:rPr kumimoji="0" lang="en-US" altLang="ja-JP" sz="2000" i="0" strike="noStrike" kern="0" cap="none" spc="0" normalizeH="0" baseline="0" noProof="0" dirty="0" smtClean="0">
                <a:ln>
                  <a:noFill/>
                </a:ln>
                <a:solidFill>
                  <a:prstClr val="black"/>
                </a:solidFill>
                <a:effectLst/>
                <a:uLnTx/>
                <a:uFillTx/>
                <a:latin typeface="Calibri"/>
                <a:ea typeface="ＤＨＰ特太ゴシック体" pitchFamily="2" charset="-128"/>
                <a:cs typeface=""/>
              </a:rPr>
              <a:t> WG</a:t>
            </a:r>
            <a:endParaRPr kumimoji="0" lang="zh-TW" altLang="ja-JP" sz="2000" i="0" strike="noStrike" kern="0" cap="none" spc="0" normalizeH="0" baseline="0" noProof="0" dirty="0" smtClean="0">
              <a:ln>
                <a:noFill/>
              </a:ln>
              <a:solidFill>
                <a:prstClr val="black"/>
              </a:solidFill>
              <a:effectLst/>
              <a:uLnTx/>
              <a:uFillTx/>
              <a:latin typeface="Calibri"/>
              <a:ea typeface="ＭＳ ゴシック" pitchFamily="49" charset="-128"/>
              <a:cs typeface=""/>
            </a:endParaRPr>
          </a:p>
        </p:txBody>
      </p:sp>
      <p:cxnSp>
        <p:nvCxnSpPr>
          <p:cNvPr id="29" name="AutoShape 15"/>
          <p:cNvCxnSpPr>
            <a:cxnSpLocks noChangeShapeType="1"/>
          </p:cNvCxnSpPr>
          <p:nvPr/>
        </p:nvCxnSpPr>
        <p:spPr bwMode="auto">
          <a:xfrm rot="16200000" flipH="1">
            <a:off x="4938564" y="506152"/>
            <a:ext cx="432048" cy="4837584"/>
          </a:xfrm>
          <a:prstGeom prst="bentConnector3">
            <a:avLst>
              <a:gd name="adj1" fmla="val 50000"/>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79375" cap="flat" cmpd="sng" algn="ctr">
            <a:solidFill>
              <a:srgbClr val="2C6AB6"/>
            </a:solidFill>
            <a:prstDash val="solid"/>
            <a:headEnd/>
            <a:tailEnd/>
          </a:ln>
          <a:effectLst/>
        </p:spPr>
      </p:cxnSp>
      <p:cxnSp>
        <p:nvCxnSpPr>
          <p:cNvPr id="30" name="カギ線コネクタ 29"/>
          <p:cNvCxnSpPr/>
          <p:nvPr/>
        </p:nvCxnSpPr>
        <p:spPr>
          <a:xfrm rot="5400000" flipH="1" flipV="1">
            <a:off x="6819646" y="3971410"/>
            <a:ext cx="360041" cy="1147428"/>
          </a:xfrm>
          <a:prstGeom prst="bentConnector3">
            <a:avLst>
              <a:gd name="adj1" fmla="val 50000"/>
            </a:avLst>
          </a:prstGeom>
          <a:noFill/>
          <a:ln w="79375" cap="flat" cmpd="sng" algn="ctr">
            <a:solidFill>
              <a:srgbClr val="2C6AB6"/>
            </a:solidFill>
            <a:prstDash val="solid"/>
          </a:ln>
          <a:effectLst/>
        </p:spPr>
      </p:cxnSp>
      <p:sp>
        <p:nvSpPr>
          <p:cNvPr id="31" name="AutoShape 24"/>
          <p:cNvSpPr>
            <a:spLocks noChangeArrowheads="1"/>
          </p:cNvSpPr>
          <p:nvPr/>
        </p:nvSpPr>
        <p:spPr bwMode="auto">
          <a:xfrm>
            <a:off x="3851920" y="4725144"/>
            <a:ext cx="5148064" cy="1964704"/>
          </a:xfrm>
          <a:prstGeom prst="roundRect">
            <a:avLst>
              <a:gd name="adj" fmla="val 16667"/>
            </a:avLst>
          </a:prstGeom>
          <a:gradFill rotWithShape="1">
            <a:gsLst>
              <a:gs pos="0">
                <a:srgbClr val="F79646">
                  <a:lumMod val="60000"/>
                  <a:lumOff val="40000"/>
                </a:srgbClr>
              </a:gs>
              <a:gs pos="35000">
                <a:srgbClr val="F79646">
                  <a:lumMod val="40000"/>
                  <a:lumOff val="60000"/>
                </a:srgbClr>
              </a:gs>
              <a:gs pos="100000">
                <a:srgbClr val="F79646">
                  <a:lumMod val="20000"/>
                  <a:lumOff val="80000"/>
                </a:srgbClr>
              </a:gs>
            </a:gsLst>
            <a:lin ang="16200000" scaled="1"/>
          </a:gradFill>
          <a:ln w="12700" cap="flat" cmpd="sng" algn="ctr">
            <a:solidFill>
              <a:srgbClr val="F79646">
                <a:lumMod val="50000"/>
              </a:srgbClr>
            </a:solidFill>
            <a:prstDash val="solid"/>
            <a:headEnd/>
            <a:tailEnd/>
          </a:ln>
          <a:effectLst/>
        </p:spPr>
        <p:txBody>
          <a:bodyPr lIns="0" tIns="21037" rIns="0" bIns="21037" anchor="t"/>
          <a:lstStyle/>
          <a:p>
            <a:pPr marL="0" marR="0" lvl="0" indent="0" defTabSz="911225" eaLnBrk="1" fontAlgn="auto" latinLnBrk="0" hangingPunct="1">
              <a:lnSpc>
                <a:spcPct val="100000"/>
              </a:lnSpc>
              <a:spcBef>
                <a:spcPts val="0"/>
              </a:spcBef>
              <a:spcAft>
                <a:spcPts val="0"/>
              </a:spcAft>
              <a:buClrTx/>
              <a:buSzTx/>
              <a:buFontTx/>
              <a:buNone/>
              <a:tabLst/>
              <a:defRPr/>
            </a:pPr>
            <a:endParaRPr kumimoji="0" lang="en-US" altLang="ja-JP" sz="1600" i="0" u="sng"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a:t>
            </a:r>
            <a:r>
              <a:rPr kumimoji="0" lang="en-US" altLang="ja-JP" sz="1600" kern="0" dirty="0">
                <a:solidFill>
                  <a:prstClr val="black"/>
                </a:solidFill>
                <a:latin typeface="+mn-lt"/>
                <a:ea typeface="ＤＨＰ特太ゴシック体" pitchFamily="2" charset="-128"/>
                <a:cs typeface=""/>
              </a:rPr>
              <a:t>u</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tilization</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of geospatial </a:t>
            </a:r>
            <a:r>
              <a:rPr kumimoji="0" lang="en-US" altLang="ja-JP" sz="1600" kern="0" dirty="0" err="1">
                <a:solidFill>
                  <a:prstClr val="black"/>
                </a:solidFill>
                <a:latin typeface="+mn-lt"/>
                <a:ea typeface="ＤＨＰ特太ゴシック体" pitchFamily="2" charset="-128"/>
                <a:cs typeface=""/>
              </a:rPr>
              <a:t>i</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nformation</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center</a:t>
            </a:r>
            <a:endParaRPr kumimoji="0" lang="ja-JP" altLang="en-US" sz="1600" i="0" strike="noStrike" kern="0" cap="none" spc="0" normalizeH="0" baseline="0" noProof="0" dirty="0" smtClean="0">
              <a:ln>
                <a:noFill/>
              </a:ln>
              <a:solidFill>
                <a:prstClr val="black"/>
              </a:solidFill>
              <a:effectLst/>
              <a:uLnTx/>
              <a:uFillTx/>
              <a:latin typeface="+mn-lt"/>
              <a:ea typeface="ＭＳ ゴシック" pitchFamily="49"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a:t>
            </a:r>
            <a:r>
              <a:rPr kumimoji="0" lang="en-US" altLang="ja-JP" sz="1600" kern="0" dirty="0">
                <a:solidFill>
                  <a:prstClr val="black"/>
                </a:solidFill>
                <a:latin typeface="+mn-lt"/>
                <a:ea typeface="ＤＨＰ特太ゴシック体" pitchFamily="2" charset="-128"/>
                <a:cs typeface=""/>
              </a:rPr>
              <a:t>a</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dvancement</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of disaster </a:t>
            </a:r>
            <a:r>
              <a:rPr kumimoji="0" lang="en-US" altLang="ja-JP" sz="1600" kern="0" dirty="0">
                <a:solidFill>
                  <a:prstClr val="black"/>
                </a:solidFill>
                <a:latin typeface="+mn-lt"/>
                <a:ea typeface="ＤＨＰ特太ゴシック体" pitchFamily="2" charset="-128"/>
                <a:cs typeface=""/>
              </a:rPr>
              <a:t>p</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revention</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system</a:t>
            </a: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IT-based agriculture, forestry and fisheries</a:t>
            </a: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a:t>
            </a:r>
            <a:r>
              <a:rPr kumimoji="0" lang="en-US" altLang="ja-JP" sz="1600" kern="0" dirty="0">
                <a:solidFill>
                  <a:prstClr val="black"/>
                </a:solidFill>
                <a:latin typeface="+mn-lt"/>
                <a:ea typeface="ＤＨＰ特太ゴシック体" pitchFamily="2" charset="-128"/>
                <a:cs typeface=""/>
              </a:rPr>
              <a:t>v</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italization</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 of communities and small and mid-size </a:t>
            </a:r>
            <a:r>
              <a:rPr kumimoji="0" lang="en-US" altLang="ja-JP" sz="1600" kern="0" dirty="0">
                <a:solidFill>
                  <a:prstClr val="black"/>
                </a:solidFill>
                <a:latin typeface="+mn-lt"/>
                <a:ea typeface="ＤＨＰ特太ゴシック体" pitchFamily="2" charset="-128"/>
                <a:cs typeface=""/>
              </a:rPr>
              <a:t>e</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nterprises</a:t>
            </a:r>
            <a:endPar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285750" marR="0" lvl="0" indent="-285750" defTabSz="911225" eaLnBrk="1" fontAlgn="auto" latinLnBrk="0" hangingPunct="1">
              <a:lnSpc>
                <a:spcPct val="100000"/>
              </a:lnSpc>
              <a:spcBef>
                <a:spcPts val="0"/>
              </a:spcBef>
              <a:spcAft>
                <a:spcPts val="0"/>
              </a:spcAft>
              <a:buClrTx/>
              <a:buSzTx/>
              <a:buFont typeface="Wingdings" charset="2"/>
              <a:buChar char="Ø"/>
              <a:tabLst/>
              <a:defRPr/>
            </a:pPr>
            <a:r>
              <a:rPr kumimoji="0" lang="en-US" altLang="ja-JP" sz="1600" kern="0" dirty="0" smtClean="0">
                <a:solidFill>
                  <a:prstClr val="black"/>
                </a:solidFill>
                <a:latin typeface="+mn-lt"/>
                <a:ea typeface="ＤＨＰ特太ゴシック体" pitchFamily="2" charset="-128"/>
                <a:cs typeface=""/>
              </a:rPr>
              <a:t>PT </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for </a:t>
            </a:r>
            <a:r>
              <a:rPr kumimoji="0" lang="en-US" altLang="ja-JP" sz="1600" kern="0" noProof="0" dirty="0">
                <a:solidFill>
                  <a:prstClr val="black"/>
                </a:solidFill>
                <a:latin typeface="+mn-lt"/>
                <a:ea typeface="ＤＨＰ特太ゴシック体" pitchFamily="2" charset="-128"/>
                <a:cs typeface=""/>
              </a:rPr>
              <a:t>o</a:t>
            </a:r>
            <a:r>
              <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rPr>
              <a:t>verseas </a:t>
            </a:r>
            <a:r>
              <a:rPr kumimoji="0" lang="en-US" altLang="ja-JP" sz="1600" kern="0" dirty="0">
                <a:solidFill>
                  <a:prstClr val="black"/>
                </a:solidFill>
                <a:latin typeface="+mn-lt"/>
                <a:ea typeface="ＤＨＰ特太ゴシック体" pitchFamily="2" charset="-128"/>
                <a:cs typeface=""/>
              </a:rPr>
              <a:t>d</a:t>
            </a:r>
            <a:r>
              <a:rPr kumimoji="0" lang="en-US" altLang="ja-JP" sz="1600" i="0" strike="noStrike" kern="0" cap="none" spc="0" normalizeH="0" baseline="0" noProof="0" dirty="0" err="1" smtClean="0">
                <a:ln>
                  <a:noFill/>
                </a:ln>
                <a:solidFill>
                  <a:prstClr val="black"/>
                </a:solidFill>
                <a:effectLst/>
                <a:uLnTx/>
                <a:uFillTx/>
                <a:latin typeface="+mn-lt"/>
                <a:ea typeface="ＤＨＰ特太ゴシック体" pitchFamily="2" charset="-128"/>
                <a:cs typeface=""/>
              </a:rPr>
              <a:t>evelopment</a:t>
            </a:r>
            <a:endParaRPr kumimoji="0" lang="en-US" altLang="ja-JP" sz="1600" i="0" strike="noStrike" kern="0" cap="none" spc="0" normalizeH="0" baseline="0" noProof="0" dirty="0" smtClean="0">
              <a:ln>
                <a:noFill/>
              </a:ln>
              <a:solidFill>
                <a:prstClr val="black"/>
              </a:solidFill>
              <a:effectLst/>
              <a:uLnTx/>
              <a:uFillTx/>
              <a:latin typeface="+mn-lt"/>
              <a:ea typeface="ＤＨＰ特太ゴシック体" pitchFamily="2" charset="-128"/>
              <a:cs typeface=""/>
            </a:endParaRPr>
          </a:p>
          <a:p>
            <a:pPr marL="0" marR="0" lvl="0" indent="0" defTabSz="911225" eaLnBrk="1" fontAlgn="auto" latinLnBrk="0" hangingPunct="1">
              <a:lnSpc>
                <a:spcPct val="100000"/>
              </a:lnSpc>
              <a:spcBef>
                <a:spcPts val="0"/>
              </a:spcBef>
              <a:spcAft>
                <a:spcPts val="0"/>
              </a:spcAft>
              <a:buClrTx/>
              <a:buSzTx/>
              <a:buFontTx/>
              <a:buNone/>
              <a:tabLst/>
              <a:defRPr/>
            </a:pPr>
            <a:endParaRPr kumimoji="0" lang="en-US" altLang="ja-JP" sz="1100" i="0" u="none" strike="noStrike" kern="0" cap="none" spc="0" normalizeH="0" baseline="0" noProof="0" dirty="0" smtClean="0">
              <a:ln>
                <a:noFill/>
              </a:ln>
              <a:solidFill>
                <a:prstClr val="black"/>
              </a:solidFill>
              <a:effectLst/>
              <a:uLnTx/>
              <a:uFillTx/>
              <a:latin typeface="+mn-lt"/>
              <a:ea typeface="ＭＳ ゴシック" pitchFamily="49" charset="-128"/>
              <a:cs typeface=""/>
            </a:endParaRPr>
          </a:p>
        </p:txBody>
      </p:sp>
      <p:sp>
        <p:nvSpPr>
          <p:cNvPr id="32" name="正方形/長方形 31"/>
          <p:cNvSpPr/>
          <p:nvPr/>
        </p:nvSpPr>
        <p:spPr>
          <a:xfrm>
            <a:off x="3995936" y="4653136"/>
            <a:ext cx="2088232" cy="360040"/>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i="0" strike="noStrike" kern="0" cap="none" spc="0" normalizeH="0" baseline="0" noProof="0" dirty="0" smtClean="0">
                <a:ln>
                  <a:noFill/>
                </a:ln>
                <a:solidFill>
                  <a:prstClr val="white"/>
                </a:solidFill>
                <a:effectLst/>
                <a:uLnTx/>
                <a:uFillTx/>
                <a:latin typeface="Calibri"/>
                <a:ea typeface="ＤＨＰ特太ゴシック体" pitchFamily="2" charset="-128"/>
                <a:cs typeface=""/>
              </a:rPr>
              <a:t>Promotion Teams</a:t>
            </a:r>
            <a:endParaRPr kumimoji="0" lang="ja-JP" altLang="en-US" sz="1800" i="0" strike="noStrike" kern="0" cap="none" spc="0" normalizeH="0" baseline="0" noProof="0" dirty="0" smtClean="0">
              <a:ln>
                <a:noFill/>
              </a:ln>
              <a:solidFill>
                <a:prstClr val="white"/>
              </a:solidFill>
              <a:effectLst/>
              <a:uLnTx/>
              <a:uFillTx/>
              <a:latin typeface="Calibri"/>
              <a:cs typeface=""/>
            </a:endParaRPr>
          </a:p>
        </p:txBody>
      </p:sp>
      <p:sp>
        <p:nvSpPr>
          <p:cNvPr id="33" name="正方形/長方形 32"/>
          <p:cNvSpPr/>
          <p:nvPr/>
        </p:nvSpPr>
        <p:spPr>
          <a:xfrm>
            <a:off x="251520" y="4653136"/>
            <a:ext cx="2088232" cy="360040"/>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i="0" strike="noStrike" kern="0" cap="none" spc="0" normalizeH="0" baseline="0" noProof="0" dirty="0" smtClean="0">
                <a:ln>
                  <a:noFill/>
                </a:ln>
                <a:solidFill>
                  <a:prstClr val="white"/>
                </a:solidFill>
                <a:effectLst/>
                <a:uLnTx/>
                <a:uFillTx/>
                <a:latin typeface="Calibri"/>
                <a:ea typeface="ＤＨＰ特太ゴシック体" pitchFamily="2" charset="-128"/>
                <a:cs typeface=""/>
              </a:rPr>
              <a:t>Review Teams</a:t>
            </a:r>
            <a:endParaRPr kumimoji="0" lang="ja-JP" altLang="en-US" sz="1800" i="0" strike="noStrike" kern="0" cap="none" spc="0" normalizeH="0" baseline="0" noProof="0" dirty="0" smtClean="0">
              <a:ln>
                <a:noFill/>
              </a:ln>
              <a:solidFill>
                <a:prstClr val="white"/>
              </a:solidFill>
              <a:effectLst/>
              <a:uLnTx/>
              <a:uFillTx/>
              <a:latin typeface="Calibri"/>
              <a:cs typeface=""/>
            </a:endParaRPr>
          </a:p>
        </p:txBody>
      </p:sp>
    </p:spTree>
    <p:extLst>
      <p:ext uri="{BB962C8B-B14F-4D97-AF65-F5344CB8AC3E}">
        <p14:creationId xmlns:p14="http://schemas.microsoft.com/office/powerpoint/2010/main" val="1221449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100392" cy="476250"/>
          </a:xfrm>
        </p:spPr>
        <p:txBody>
          <a:bodyPr/>
          <a:lstStyle/>
          <a:p>
            <a:r>
              <a:rPr kumimoji="1" lang="en-US" altLang="ja-JP" dirty="0" smtClean="0"/>
              <a:t>NSDI Basic Plan 2012-2016 </a:t>
            </a:r>
            <a:r>
              <a:rPr kumimoji="1" lang="mr-IN" altLang="ja-JP" dirty="0" smtClean="0"/>
              <a:t>–</a:t>
            </a:r>
            <a:r>
              <a:rPr kumimoji="1" lang="en-US" altLang="ja-JP" dirty="0" smtClean="0"/>
              <a:t> basic guidelines</a:t>
            </a:r>
            <a:endParaRPr kumimoji="1" lang="ja-JP" altLang="en-US" dirty="0"/>
          </a:p>
        </p:txBody>
      </p:sp>
      <p:sp>
        <p:nvSpPr>
          <p:cNvPr id="3" name="スライド番号プレースホルダー 2"/>
          <p:cNvSpPr>
            <a:spLocks noGrp="1"/>
          </p:cNvSpPr>
          <p:nvPr>
            <p:ph type="sldNum" sz="quarter" idx="12"/>
          </p:nvPr>
        </p:nvSpPr>
        <p:spPr>
          <a:xfrm>
            <a:off x="6522988" y="0"/>
            <a:ext cx="2133600" cy="476251"/>
          </a:xfrm>
        </p:spPr>
        <p:txBody>
          <a:bodyPr/>
          <a:lstStyle/>
          <a:p>
            <a:fld id="{058343C0-C9AC-F242-A998-B93790BEB8D2}" type="slidenum">
              <a:rPr lang="en-US" altLang="ja-JP" smtClean="0"/>
              <a:pPr/>
              <a:t>11</a:t>
            </a:fld>
            <a:endParaRPr lang="en-US" altLang="ja-JP"/>
          </a:p>
        </p:txBody>
      </p:sp>
      <p:sp>
        <p:nvSpPr>
          <p:cNvPr id="35" name="正方形/長方形 34"/>
          <p:cNvSpPr/>
          <p:nvPr/>
        </p:nvSpPr>
        <p:spPr bwMode="auto">
          <a:xfrm>
            <a:off x="126891" y="4149080"/>
            <a:ext cx="4386462" cy="2231862"/>
          </a:xfrm>
          <a:prstGeom prst="rect">
            <a:avLst/>
          </a:prstGeom>
          <a:solidFill>
            <a:sysClr val="window" lastClr="FFFFFF"/>
          </a:solidFill>
          <a:ln w="9525" cap="flat" cmpd="sng" algn="ctr">
            <a:solidFill>
              <a:srgbClr val="8064A2">
                <a:shade val="95000"/>
                <a:satMod val="105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36" name="正方形/長方形 35"/>
          <p:cNvSpPr/>
          <p:nvPr/>
        </p:nvSpPr>
        <p:spPr bwMode="auto">
          <a:xfrm>
            <a:off x="4630647" y="4149080"/>
            <a:ext cx="4386462" cy="2231862"/>
          </a:xfrm>
          <a:prstGeom prst="rect">
            <a:avLst/>
          </a:prstGeom>
          <a:noFill/>
          <a:ln w="9525" cap="flat" cmpd="sng" algn="ctr">
            <a:solidFill>
              <a:srgbClr val="8064A2">
                <a:shade val="95000"/>
                <a:satMod val="105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37" name="正方形/長方形 36"/>
          <p:cNvSpPr/>
          <p:nvPr/>
        </p:nvSpPr>
        <p:spPr bwMode="auto">
          <a:xfrm>
            <a:off x="4630647" y="1374758"/>
            <a:ext cx="4386462" cy="2448272"/>
          </a:xfrm>
          <a:prstGeom prst="rect">
            <a:avLst/>
          </a:prstGeom>
          <a:solidFill>
            <a:sysClr val="window" lastClr="FFFFFF"/>
          </a:solidFill>
          <a:ln w="9525" cap="flat" cmpd="sng" algn="ctr">
            <a:solidFill>
              <a:srgbClr val="8064A2">
                <a:shade val="95000"/>
                <a:satMod val="105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38" name="正方形/長方形 37"/>
          <p:cNvSpPr/>
          <p:nvPr/>
        </p:nvSpPr>
        <p:spPr bwMode="auto">
          <a:xfrm>
            <a:off x="147438" y="1392031"/>
            <a:ext cx="4394584" cy="2394883"/>
          </a:xfrm>
          <a:prstGeom prst="rect">
            <a:avLst/>
          </a:prstGeom>
          <a:solidFill>
            <a:sysClr val="window" lastClr="FFFFFF"/>
          </a:solidFill>
          <a:ln w="9525" cap="flat" cmpd="sng" algn="ctr">
            <a:solidFill>
              <a:srgbClr val="8064A2">
                <a:shade val="95000"/>
                <a:satMod val="105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pic>
        <p:nvPicPr>
          <p:cNvPr id="39" name="Picture 20"/>
          <p:cNvPicPr>
            <a:picLocks noChangeAspect="1" noChangeArrowheads="1"/>
          </p:cNvPicPr>
          <p:nvPr/>
        </p:nvPicPr>
        <p:blipFill>
          <a:blip r:embed="rId3" cstate="print"/>
          <a:srcRect/>
          <a:stretch>
            <a:fillRect/>
          </a:stretch>
        </p:blipFill>
        <p:spPr bwMode="auto">
          <a:xfrm>
            <a:off x="6084168" y="2173392"/>
            <a:ext cx="1656184" cy="1511778"/>
          </a:xfrm>
          <a:prstGeom prst="rect">
            <a:avLst/>
          </a:prstGeom>
          <a:noFill/>
          <a:ln w="9525">
            <a:noFill/>
            <a:miter lim="800000"/>
            <a:headEnd/>
            <a:tailEnd/>
          </a:ln>
        </p:spPr>
      </p:pic>
      <p:pic>
        <p:nvPicPr>
          <p:cNvPr id="40" name="Picture 21"/>
          <p:cNvPicPr>
            <a:picLocks noChangeAspect="1" noChangeArrowheads="1"/>
          </p:cNvPicPr>
          <p:nvPr/>
        </p:nvPicPr>
        <p:blipFill>
          <a:blip r:embed="rId4" cstate="print"/>
          <a:srcRect/>
          <a:stretch>
            <a:fillRect/>
          </a:stretch>
        </p:blipFill>
        <p:spPr bwMode="auto">
          <a:xfrm>
            <a:off x="5796136" y="5012790"/>
            <a:ext cx="1793652" cy="1305145"/>
          </a:xfrm>
          <a:prstGeom prst="rect">
            <a:avLst/>
          </a:prstGeom>
          <a:ln>
            <a:noFill/>
          </a:ln>
          <a:effectLst>
            <a:outerShdw blurRad="50800" dist="38100" dir="2700000" algn="tl" rotWithShape="0">
              <a:prstClr val="black">
                <a:alpha val="40000"/>
              </a:prstClr>
            </a:outerShdw>
          </a:effectLst>
        </p:spPr>
      </p:pic>
      <p:pic>
        <p:nvPicPr>
          <p:cNvPr id="41" name="Picture 3"/>
          <p:cNvPicPr>
            <a:picLocks noChangeAspect="1" noChangeArrowheads="1"/>
          </p:cNvPicPr>
          <p:nvPr/>
        </p:nvPicPr>
        <p:blipFill>
          <a:blip r:embed="rId5" cstate="print"/>
          <a:srcRect b="22582"/>
          <a:stretch>
            <a:fillRect/>
          </a:stretch>
        </p:blipFill>
        <p:spPr bwMode="auto">
          <a:xfrm>
            <a:off x="1115616" y="2465780"/>
            <a:ext cx="864095" cy="724715"/>
          </a:xfrm>
          <a:prstGeom prst="rect">
            <a:avLst/>
          </a:prstGeom>
          <a:noFill/>
          <a:ln w="9525">
            <a:noFill/>
            <a:miter lim="800000"/>
            <a:headEnd/>
            <a:tailEnd/>
          </a:ln>
          <a:effectLst/>
        </p:spPr>
      </p:pic>
      <p:pic>
        <p:nvPicPr>
          <p:cNvPr id="42" name="Picture 2"/>
          <p:cNvPicPr>
            <a:picLocks noChangeAspect="1" noChangeArrowheads="1"/>
          </p:cNvPicPr>
          <p:nvPr/>
        </p:nvPicPr>
        <p:blipFill>
          <a:blip r:embed="rId6" cstate="print"/>
          <a:srcRect/>
          <a:stretch>
            <a:fillRect/>
          </a:stretch>
        </p:blipFill>
        <p:spPr bwMode="auto">
          <a:xfrm>
            <a:off x="251520" y="2710987"/>
            <a:ext cx="1008112" cy="1092121"/>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43" name="Picture 2"/>
          <p:cNvPicPr>
            <a:picLocks noChangeAspect="1" noChangeArrowheads="1"/>
          </p:cNvPicPr>
          <p:nvPr/>
        </p:nvPicPr>
        <p:blipFill>
          <a:blip r:embed="rId7" cstate="print"/>
          <a:srcRect l="6564" t="31589" r="14057" b="19272"/>
          <a:stretch>
            <a:fillRect/>
          </a:stretch>
        </p:blipFill>
        <p:spPr bwMode="auto">
          <a:xfrm>
            <a:off x="4211960" y="2060848"/>
            <a:ext cx="955491" cy="640786"/>
          </a:xfrm>
          <a:prstGeom prst="rect">
            <a:avLst/>
          </a:prstGeom>
          <a:noFill/>
          <a:ln w="9525">
            <a:noFill/>
            <a:miter lim="800000"/>
            <a:headEnd/>
            <a:tailEnd/>
          </a:ln>
          <a:effectLst/>
        </p:spPr>
      </p:pic>
      <p:sp>
        <p:nvSpPr>
          <p:cNvPr id="44" name="稲妻 43"/>
          <p:cNvSpPr/>
          <p:nvPr/>
        </p:nvSpPr>
        <p:spPr bwMode="auto">
          <a:xfrm flipH="1">
            <a:off x="4499992" y="2780928"/>
            <a:ext cx="199407" cy="144016"/>
          </a:xfrm>
          <a:prstGeom prst="lightningBolt">
            <a:avLst/>
          </a:prstGeom>
          <a:solidFill>
            <a:srgbClr val="EEECE1">
              <a:lumMod val="75000"/>
            </a:srgbClr>
          </a:solidFill>
          <a:ln w="9525" cap="flat" cmpd="sng" algn="ctr">
            <a:solidFill>
              <a:sysClr val="windowText" lastClr="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pic>
        <p:nvPicPr>
          <p:cNvPr id="45" name="Picture 4"/>
          <p:cNvPicPr>
            <a:picLocks noChangeAspect="1" noChangeArrowheads="1"/>
          </p:cNvPicPr>
          <p:nvPr/>
        </p:nvPicPr>
        <p:blipFill>
          <a:blip r:embed="rId8" cstate="print"/>
          <a:srcRect t="33869" b="21717"/>
          <a:stretch>
            <a:fillRect/>
          </a:stretch>
        </p:blipFill>
        <p:spPr bwMode="auto">
          <a:xfrm>
            <a:off x="2771800" y="2927011"/>
            <a:ext cx="1728192" cy="831529"/>
          </a:xfrm>
          <a:prstGeom prst="rect">
            <a:avLst/>
          </a:prstGeom>
          <a:noFill/>
          <a:ln w="9525">
            <a:noFill/>
            <a:miter lim="800000"/>
            <a:headEnd/>
            <a:tailEnd/>
          </a:ln>
          <a:effectLst/>
        </p:spPr>
      </p:pic>
      <p:pic>
        <p:nvPicPr>
          <p:cNvPr id="46" name="Picture 5"/>
          <p:cNvPicPr>
            <a:picLocks noChangeAspect="1" noChangeArrowheads="1"/>
          </p:cNvPicPr>
          <p:nvPr/>
        </p:nvPicPr>
        <p:blipFill>
          <a:blip r:embed="rId9" cstate="print"/>
          <a:srcRect/>
          <a:stretch>
            <a:fillRect/>
          </a:stretch>
        </p:blipFill>
        <p:spPr bwMode="auto">
          <a:xfrm>
            <a:off x="1475656" y="2927011"/>
            <a:ext cx="826224" cy="827946"/>
          </a:xfrm>
          <a:prstGeom prst="rect">
            <a:avLst/>
          </a:prstGeom>
          <a:noFill/>
          <a:ln w="9525">
            <a:noFill/>
            <a:miter lim="800000"/>
            <a:headEnd/>
            <a:tailEnd/>
          </a:ln>
          <a:effectLst/>
        </p:spPr>
      </p:pic>
      <p:sp>
        <p:nvSpPr>
          <p:cNvPr id="47" name="稲妻 46"/>
          <p:cNvSpPr/>
          <p:nvPr/>
        </p:nvSpPr>
        <p:spPr bwMode="auto">
          <a:xfrm>
            <a:off x="5220072" y="2389416"/>
            <a:ext cx="199407" cy="144016"/>
          </a:xfrm>
          <a:prstGeom prst="lightningBolt">
            <a:avLst/>
          </a:prstGeom>
          <a:solidFill>
            <a:srgbClr val="EEECE1">
              <a:lumMod val="75000"/>
            </a:srgbClr>
          </a:solidFill>
          <a:ln w="9525" cap="flat" cmpd="sng" algn="ctr">
            <a:solidFill>
              <a:sysClr val="windowText" lastClr="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48" name="稲妻 47"/>
          <p:cNvSpPr/>
          <p:nvPr/>
        </p:nvSpPr>
        <p:spPr bwMode="auto">
          <a:xfrm flipH="1">
            <a:off x="4067944" y="2927011"/>
            <a:ext cx="199407" cy="144016"/>
          </a:xfrm>
          <a:prstGeom prst="lightningBolt">
            <a:avLst/>
          </a:prstGeom>
          <a:solidFill>
            <a:srgbClr val="EEECE1">
              <a:lumMod val="75000"/>
            </a:srgbClr>
          </a:solidFill>
          <a:ln w="9525" cap="flat" cmpd="sng" algn="ctr">
            <a:solidFill>
              <a:sysClr val="windowText" lastClr="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sp>
        <p:nvSpPr>
          <p:cNvPr id="49" name="稲妻 48"/>
          <p:cNvSpPr/>
          <p:nvPr/>
        </p:nvSpPr>
        <p:spPr bwMode="auto">
          <a:xfrm>
            <a:off x="5004048" y="2677448"/>
            <a:ext cx="199407" cy="144016"/>
          </a:xfrm>
          <a:prstGeom prst="lightningBolt">
            <a:avLst/>
          </a:prstGeom>
          <a:solidFill>
            <a:srgbClr val="EEECE1">
              <a:lumMod val="75000"/>
            </a:srgbClr>
          </a:solidFill>
          <a:ln w="9525" cap="flat" cmpd="sng" algn="ctr">
            <a:solidFill>
              <a:sysClr val="windowText" lastClr="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HG丸ｺﾞｼｯｸM-PRO" pitchFamily="50" charset="-128"/>
              <a:ea typeface="HG丸ｺﾞｼｯｸM-PRO" pitchFamily="50" charset="-128"/>
              <a:cs typeface=""/>
            </a:endParaRPr>
          </a:p>
        </p:txBody>
      </p:sp>
      <p:pic>
        <p:nvPicPr>
          <p:cNvPr id="50" name="Picture 6"/>
          <p:cNvPicPr>
            <a:picLocks noChangeAspect="1" noChangeArrowheads="1"/>
          </p:cNvPicPr>
          <p:nvPr/>
        </p:nvPicPr>
        <p:blipFill>
          <a:blip r:embed="rId10" cstate="print"/>
          <a:srcRect l="3729" t="30089" r="13112" b="13212"/>
          <a:stretch>
            <a:fillRect/>
          </a:stretch>
        </p:blipFill>
        <p:spPr bwMode="auto">
          <a:xfrm>
            <a:off x="3201079" y="5355213"/>
            <a:ext cx="1229675" cy="908283"/>
          </a:xfrm>
          <a:prstGeom prst="rect">
            <a:avLst/>
          </a:prstGeom>
          <a:noFill/>
          <a:ln w="9525">
            <a:noFill/>
            <a:miter lim="800000"/>
            <a:headEnd/>
            <a:tailEnd/>
          </a:ln>
          <a:effectLst/>
        </p:spPr>
      </p:pic>
      <p:pic>
        <p:nvPicPr>
          <p:cNvPr id="51" name="Picture 7"/>
          <p:cNvPicPr>
            <a:picLocks noChangeAspect="1" noChangeArrowheads="1"/>
          </p:cNvPicPr>
          <p:nvPr/>
        </p:nvPicPr>
        <p:blipFill>
          <a:blip r:embed="rId11" cstate="print"/>
          <a:srcRect/>
          <a:stretch>
            <a:fillRect/>
          </a:stretch>
        </p:blipFill>
        <p:spPr bwMode="auto">
          <a:xfrm>
            <a:off x="1539358" y="4680139"/>
            <a:ext cx="1703266" cy="1845205"/>
          </a:xfrm>
          <a:prstGeom prst="rect">
            <a:avLst/>
          </a:prstGeom>
          <a:noFill/>
          <a:ln w="9525">
            <a:noFill/>
            <a:miter lim="800000"/>
            <a:headEnd/>
            <a:tailEnd/>
          </a:ln>
          <a:effectLst/>
        </p:spPr>
      </p:pic>
      <p:pic>
        <p:nvPicPr>
          <p:cNvPr id="52" name="Picture 8"/>
          <p:cNvPicPr>
            <a:picLocks noChangeAspect="1" noChangeArrowheads="1"/>
          </p:cNvPicPr>
          <p:nvPr/>
        </p:nvPicPr>
        <p:blipFill>
          <a:blip r:embed="rId12" cstate="print"/>
          <a:srcRect t="9299" r="10277" b="8487"/>
          <a:stretch>
            <a:fillRect/>
          </a:stretch>
        </p:blipFill>
        <p:spPr bwMode="auto">
          <a:xfrm>
            <a:off x="293065" y="5085179"/>
            <a:ext cx="1207011" cy="1198162"/>
          </a:xfrm>
          <a:prstGeom prst="rect">
            <a:avLst/>
          </a:prstGeom>
          <a:noFill/>
          <a:ln w="9525">
            <a:noFill/>
            <a:miter lim="800000"/>
            <a:headEnd/>
            <a:tailEnd/>
          </a:ln>
          <a:effectLst/>
        </p:spPr>
      </p:pic>
      <p:pic>
        <p:nvPicPr>
          <p:cNvPr id="53" name="Picture 9"/>
          <p:cNvPicPr>
            <a:picLocks noChangeAspect="1" noChangeArrowheads="1"/>
          </p:cNvPicPr>
          <p:nvPr/>
        </p:nvPicPr>
        <p:blipFill>
          <a:blip r:embed="rId13" cstate="print"/>
          <a:srcRect/>
          <a:stretch>
            <a:fillRect/>
          </a:stretch>
        </p:blipFill>
        <p:spPr bwMode="auto">
          <a:xfrm>
            <a:off x="2051720" y="2638979"/>
            <a:ext cx="792088" cy="633488"/>
          </a:xfrm>
          <a:prstGeom prst="rect">
            <a:avLst/>
          </a:prstGeom>
          <a:noFill/>
          <a:ln w="9525">
            <a:noFill/>
            <a:miter lim="800000"/>
            <a:headEnd/>
            <a:tailEnd/>
          </a:ln>
          <a:effectLst/>
        </p:spPr>
      </p:pic>
      <p:pic>
        <p:nvPicPr>
          <p:cNvPr id="54" name="Picture 10"/>
          <p:cNvPicPr>
            <a:picLocks noChangeAspect="1" noChangeArrowheads="1"/>
          </p:cNvPicPr>
          <p:nvPr/>
        </p:nvPicPr>
        <p:blipFill>
          <a:blip r:embed="rId14" cstate="print"/>
          <a:srcRect t="23474" r="8387" b="34947"/>
          <a:stretch>
            <a:fillRect/>
          </a:stretch>
        </p:blipFill>
        <p:spPr bwMode="auto">
          <a:xfrm>
            <a:off x="4644618" y="2965480"/>
            <a:ext cx="1583566" cy="778612"/>
          </a:xfrm>
          <a:prstGeom prst="rect">
            <a:avLst/>
          </a:prstGeom>
          <a:noFill/>
          <a:ln w="9525">
            <a:noFill/>
            <a:miter lim="800000"/>
            <a:headEnd/>
            <a:tailEnd/>
          </a:ln>
          <a:effectLst/>
        </p:spPr>
      </p:pic>
      <p:pic>
        <p:nvPicPr>
          <p:cNvPr id="55" name="Picture 11"/>
          <p:cNvPicPr>
            <a:picLocks noChangeAspect="1" noChangeArrowheads="1"/>
          </p:cNvPicPr>
          <p:nvPr/>
        </p:nvPicPr>
        <p:blipFill>
          <a:blip r:embed="rId15" cstate="print"/>
          <a:srcRect l="20739" t="14024" r="27287" b="10377"/>
          <a:stretch>
            <a:fillRect/>
          </a:stretch>
        </p:blipFill>
        <p:spPr bwMode="auto">
          <a:xfrm>
            <a:off x="5508104" y="2223580"/>
            <a:ext cx="936104" cy="1475072"/>
          </a:xfrm>
          <a:prstGeom prst="rect">
            <a:avLst/>
          </a:prstGeom>
          <a:noFill/>
          <a:ln w="9525">
            <a:noFill/>
            <a:miter lim="800000"/>
            <a:headEnd/>
            <a:tailEnd/>
          </a:ln>
          <a:effectLst/>
        </p:spPr>
      </p:pic>
      <p:pic>
        <p:nvPicPr>
          <p:cNvPr id="56" name="Picture 12"/>
          <p:cNvPicPr>
            <a:picLocks noChangeAspect="1" noChangeArrowheads="1"/>
          </p:cNvPicPr>
          <p:nvPr/>
        </p:nvPicPr>
        <p:blipFill>
          <a:blip r:embed="rId16" cstate="print"/>
          <a:srcRect l="5619" t="12134" r="21617" b="6597"/>
          <a:stretch>
            <a:fillRect/>
          </a:stretch>
        </p:blipFill>
        <p:spPr bwMode="auto">
          <a:xfrm>
            <a:off x="7740352" y="2416069"/>
            <a:ext cx="1190258" cy="1440159"/>
          </a:xfrm>
          <a:prstGeom prst="rect">
            <a:avLst/>
          </a:prstGeom>
          <a:noFill/>
          <a:ln w="9525">
            <a:noFill/>
            <a:miter lim="800000"/>
            <a:headEnd/>
            <a:tailEnd/>
          </a:ln>
          <a:effectLst/>
        </p:spPr>
      </p:pic>
      <p:pic>
        <p:nvPicPr>
          <p:cNvPr id="57" name="Picture 13"/>
          <p:cNvPicPr>
            <a:picLocks noChangeAspect="1" noChangeArrowheads="1"/>
          </p:cNvPicPr>
          <p:nvPr/>
        </p:nvPicPr>
        <p:blipFill>
          <a:blip r:embed="rId17" cstate="print"/>
          <a:srcRect l="16959" t="11189" r="18782" b="10377"/>
          <a:stretch>
            <a:fillRect/>
          </a:stretch>
        </p:blipFill>
        <p:spPr bwMode="auto">
          <a:xfrm>
            <a:off x="4862805" y="5084798"/>
            <a:ext cx="1005340" cy="1258540"/>
          </a:xfrm>
          <a:prstGeom prst="rect">
            <a:avLst/>
          </a:prstGeom>
          <a:noFill/>
          <a:ln w="9525">
            <a:noFill/>
            <a:miter lim="800000"/>
            <a:headEnd/>
            <a:tailEnd/>
          </a:ln>
          <a:effectLst/>
        </p:spPr>
      </p:pic>
      <p:pic>
        <p:nvPicPr>
          <p:cNvPr id="58" name="Picture 14"/>
          <p:cNvPicPr>
            <a:picLocks noChangeAspect="1" noChangeArrowheads="1"/>
          </p:cNvPicPr>
          <p:nvPr/>
        </p:nvPicPr>
        <p:blipFill>
          <a:blip r:embed="rId18" cstate="print"/>
          <a:srcRect l="11289" t="33869" b="6597"/>
          <a:stretch>
            <a:fillRect/>
          </a:stretch>
        </p:blipFill>
        <p:spPr bwMode="auto">
          <a:xfrm>
            <a:off x="7452320" y="4941168"/>
            <a:ext cx="1512168" cy="1099385"/>
          </a:xfrm>
          <a:prstGeom prst="rect">
            <a:avLst/>
          </a:prstGeom>
          <a:noFill/>
          <a:ln w="9525">
            <a:noFill/>
            <a:miter lim="800000"/>
            <a:headEnd/>
            <a:tailEnd/>
          </a:ln>
          <a:effectLst/>
        </p:spPr>
      </p:pic>
      <p:sp>
        <p:nvSpPr>
          <p:cNvPr id="59" name="角丸四角形 58"/>
          <p:cNvSpPr/>
          <p:nvPr/>
        </p:nvSpPr>
        <p:spPr bwMode="auto">
          <a:xfrm>
            <a:off x="251520" y="1302751"/>
            <a:ext cx="4176464" cy="720080"/>
          </a:xfrm>
          <a:prstGeom prst="roundRect">
            <a:avLst>
              <a:gd name="adj" fmla="val 42987"/>
            </a:avLst>
          </a:prstGeom>
          <a:gradFill rotWithShape="1">
            <a:gsLst>
              <a:gs pos="0">
                <a:srgbClr val="68852F"/>
              </a:gs>
              <a:gs pos="80000">
                <a:srgbClr val="94BF3F"/>
              </a:gs>
              <a:gs pos="100000">
                <a:srgbClr val="8CB638"/>
              </a:gs>
            </a:gsLst>
            <a:lin ang="16200000" scaled="0"/>
          </a:gradFill>
          <a:ln w="9525" cap="flat" cmpd="sng" algn="ctr">
            <a:solidFill>
              <a:srgbClr val="9BBB59">
                <a:shade val="95000"/>
                <a:satMod val="105000"/>
              </a:srgbClr>
            </a:solidFill>
            <a:prstDash val="soli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80000" marR="0" lvl="0" indent="0" defTabSz="914400" eaLnBrk="1" fontAlgn="auto" latinLnBrk="0" hangingPunct="1">
              <a:lnSpc>
                <a:spcPct val="100000"/>
              </a:lnSpc>
              <a:spcBef>
                <a:spcPts val="0"/>
              </a:spcBef>
              <a:spcAft>
                <a:spcPts val="0"/>
              </a:spcAft>
              <a:buClrTx/>
              <a:buSzTx/>
              <a:buFontTx/>
              <a:buNone/>
              <a:tabLst/>
              <a:defRPr/>
            </a:pPr>
            <a:r>
              <a:rPr kumimoji="0" lang="en-US" altLang="ja-JP" sz="2400" i="0" u="none" strike="noStrike" kern="0" cap="none" spc="0" normalizeH="0" baseline="0" noProof="0" dirty="0" smtClean="0">
                <a:ln>
                  <a:noFill/>
                </a:ln>
                <a:solidFill>
                  <a:prstClr val="white"/>
                </a:solidFill>
                <a:effectLst/>
                <a:uLnTx/>
                <a:uFillTx/>
                <a:latin typeface="+mn-lt"/>
                <a:cs typeface=""/>
              </a:rPr>
              <a:t>sustainable and disaster-resilient land</a:t>
            </a:r>
            <a:r>
              <a:rPr kumimoji="0" lang="en-US" altLang="ja-JP" sz="2400" i="0" u="none" strike="noStrike" kern="0" cap="none" spc="0" normalizeH="0" noProof="0" dirty="0" smtClean="0">
                <a:ln>
                  <a:noFill/>
                </a:ln>
                <a:solidFill>
                  <a:prstClr val="white"/>
                </a:solidFill>
                <a:effectLst/>
                <a:uLnTx/>
                <a:uFillTx/>
                <a:latin typeface="+mn-lt"/>
                <a:cs typeface=""/>
              </a:rPr>
              <a:t> </a:t>
            </a:r>
            <a:r>
              <a:rPr kumimoji="0" lang="en-US" altLang="ja-JP" sz="2400" i="0" u="none" strike="noStrike" kern="0" cap="none" spc="0" normalizeH="0" baseline="0" noProof="0" dirty="0" smtClean="0">
                <a:ln>
                  <a:noFill/>
                </a:ln>
                <a:solidFill>
                  <a:prstClr val="white"/>
                </a:solidFill>
                <a:effectLst/>
                <a:uLnTx/>
                <a:uFillTx/>
                <a:latin typeface="+mn-lt"/>
                <a:cs typeface=""/>
              </a:rPr>
              <a:t>use</a:t>
            </a:r>
            <a:endParaRPr kumimoji="0" lang="en-US" altLang="ja-JP" sz="2400" i="0" u="none" strike="noStrike" kern="0" cap="none" spc="0" normalizeH="0" baseline="0" noProof="0" dirty="0" smtClean="0">
              <a:ln>
                <a:noFill/>
              </a:ln>
              <a:solidFill>
                <a:prstClr val="white"/>
              </a:solidFill>
              <a:effectLst/>
              <a:uLnTx/>
              <a:uFillTx/>
              <a:latin typeface="+mn-lt"/>
              <a:ea typeface="HG丸ｺﾞｼｯｸM-PRO" pitchFamily="50" charset="-128"/>
              <a:cs typeface=""/>
            </a:endParaRPr>
          </a:p>
        </p:txBody>
      </p:sp>
      <p:sp>
        <p:nvSpPr>
          <p:cNvPr id="60" name="角丸四角形 59"/>
          <p:cNvSpPr/>
          <p:nvPr/>
        </p:nvSpPr>
        <p:spPr bwMode="auto">
          <a:xfrm>
            <a:off x="4716016" y="1302750"/>
            <a:ext cx="4176464" cy="720080"/>
          </a:xfrm>
          <a:prstGeom prst="roundRect">
            <a:avLst>
              <a:gd name="adj" fmla="val 50000"/>
            </a:avLst>
          </a:prstGeom>
          <a:gradFill rotWithShape="1">
            <a:gsLst>
              <a:gs pos="0">
                <a:srgbClr val="68852F"/>
              </a:gs>
              <a:gs pos="80000">
                <a:srgbClr val="94BF3F"/>
              </a:gs>
              <a:gs pos="100000">
                <a:srgbClr val="8CB638"/>
              </a:gs>
            </a:gsLst>
            <a:lin ang="16200000" scaled="0"/>
          </a:gradFill>
          <a:ln w="9525" cap="flat" cmpd="sng" algn="ctr">
            <a:solidFill>
              <a:srgbClr val="9BBB59">
                <a:shade val="95000"/>
                <a:satMod val="105000"/>
              </a:srgbClr>
            </a:solidFill>
            <a:prstDash val="soli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ja-JP" sz="2400" i="0" u="none" strike="noStrike" kern="0" cap="none" spc="0" normalizeH="0" baseline="0" noProof="0" dirty="0" smtClean="0">
                <a:ln>
                  <a:noFill/>
                </a:ln>
                <a:solidFill>
                  <a:prstClr val="white"/>
                </a:solidFill>
                <a:effectLst/>
                <a:uLnTx/>
                <a:uFillTx/>
                <a:latin typeface="+mn-lt"/>
                <a:cs typeface=""/>
              </a:rPr>
              <a:t>high-quality, safe, and secure living</a:t>
            </a:r>
            <a:endParaRPr kumimoji="0" lang="ja-JP" altLang="en-US" sz="2400" i="0" u="none" strike="noStrike" kern="0" cap="none" spc="0" normalizeH="0" baseline="0" noProof="0" dirty="0" smtClean="0">
              <a:ln>
                <a:noFill/>
              </a:ln>
              <a:solidFill>
                <a:prstClr val="white"/>
              </a:solidFill>
              <a:effectLst/>
              <a:uLnTx/>
              <a:uFillTx/>
              <a:latin typeface="+mn-lt"/>
              <a:ea typeface="HG丸ｺﾞｼｯｸM-PRO" pitchFamily="50" charset="-128"/>
              <a:cs typeface=""/>
            </a:endParaRPr>
          </a:p>
        </p:txBody>
      </p:sp>
      <p:sp>
        <p:nvSpPr>
          <p:cNvPr id="61" name="角丸四角形 60"/>
          <p:cNvSpPr/>
          <p:nvPr/>
        </p:nvSpPr>
        <p:spPr bwMode="auto">
          <a:xfrm>
            <a:off x="251521" y="4076686"/>
            <a:ext cx="4176464" cy="792088"/>
          </a:xfrm>
          <a:prstGeom prst="roundRect">
            <a:avLst>
              <a:gd name="adj" fmla="val 50000"/>
            </a:avLst>
          </a:prstGeom>
          <a:gradFill rotWithShape="1">
            <a:gsLst>
              <a:gs pos="0">
                <a:srgbClr val="68852F"/>
              </a:gs>
              <a:gs pos="80000">
                <a:srgbClr val="94BF3F"/>
              </a:gs>
              <a:gs pos="100000">
                <a:srgbClr val="8CB638"/>
              </a:gs>
            </a:gsLst>
            <a:lin ang="16200000" scaled="0"/>
          </a:gradFill>
          <a:ln w="9525" cap="flat" cmpd="sng" algn="ctr">
            <a:solidFill>
              <a:srgbClr val="9BBB59">
                <a:shade val="95000"/>
                <a:satMod val="105000"/>
              </a:srgbClr>
            </a:solidFill>
            <a:prstDash val="soli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ja-JP" sz="2400" i="0" u="none" strike="noStrike" kern="0" cap="none" spc="0" normalizeH="0" baseline="0" noProof="0" dirty="0" smtClean="0">
                <a:ln>
                  <a:noFill/>
                </a:ln>
                <a:solidFill>
                  <a:prstClr val="white"/>
                </a:solidFill>
                <a:effectLst/>
                <a:uLnTx/>
                <a:uFillTx/>
                <a:latin typeface="+mn-lt"/>
                <a:cs typeface=""/>
              </a:rPr>
              <a:t>new services and industries</a:t>
            </a:r>
            <a:endParaRPr kumimoji="0" lang="ja-JP" altLang="en-US" sz="2400" i="0" u="none" strike="noStrike" kern="0" cap="none" spc="0" normalizeH="0" baseline="0" noProof="0" dirty="0" smtClean="0">
              <a:ln>
                <a:noFill/>
              </a:ln>
              <a:solidFill>
                <a:prstClr val="white"/>
              </a:solidFill>
              <a:effectLst/>
              <a:uLnTx/>
              <a:uFillTx/>
              <a:latin typeface="+mn-lt"/>
              <a:ea typeface="HG丸ｺﾞｼｯｸM-PRO" pitchFamily="50" charset="-128"/>
              <a:cs typeface=""/>
            </a:endParaRPr>
          </a:p>
        </p:txBody>
      </p:sp>
      <p:sp>
        <p:nvSpPr>
          <p:cNvPr id="62" name="角丸四角形 61"/>
          <p:cNvSpPr/>
          <p:nvPr/>
        </p:nvSpPr>
        <p:spPr bwMode="auto">
          <a:xfrm>
            <a:off x="4716016" y="4076686"/>
            <a:ext cx="4176464" cy="792088"/>
          </a:xfrm>
          <a:prstGeom prst="roundRect">
            <a:avLst>
              <a:gd name="adj" fmla="val 50000"/>
            </a:avLst>
          </a:prstGeom>
          <a:gradFill rotWithShape="1">
            <a:gsLst>
              <a:gs pos="0">
                <a:srgbClr val="68852F"/>
              </a:gs>
              <a:gs pos="80000">
                <a:srgbClr val="94BF3F"/>
              </a:gs>
              <a:gs pos="100000">
                <a:srgbClr val="8CB638"/>
              </a:gs>
            </a:gsLst>
            <a:lin ang="16200000" scaled="0"/>
          </a:gradFill>
          <a:ln w="9525" cap="flat" cmpd="sng" algn="ctr">
            <a:solidFill>
              <a:srgbClr val="9BBB59">
                <a:shade val="95000"/>
                <a:satMod val="105000"/>
              </a:srgbClr>
            </a:solidFill>
            <a:prstDash val="soli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180000" marR="0" lvl="0" indent="0" defTabSz="914400" eaLnBrk="1" fontAlgn="auto" latinLnBrk="0" hangingPunct="1">
              <a:lnSpc>
                <a:spcPct val="100000"/>
              </a:lnSpc>
              <a:spcBef>
                <a:spcPts val="0"/>
              </a:spcBef>
              <a:spcAft>
                <a:spcPts val="0"/>
              </a:spcAft>
              <a:buClrTx/>
              <a:buSzTx/>
              <a:buFontTx/>
              <a:buNone/>
              <a:tabLst/>
              <a:defRPr/>
            </a:pPr>
            <a:r>
              <a:rPr kumimoji="0" lang="en-US" altLang="ja-JP" sz="2400" i="0" u="none" strike="noStrike" kern="0" cap="none" spc="0" normalizeH="0" baseline="0" noProof="0" dirty="0" smtClean="0">
                <a:ln>
                  <a:noFill/>
                </a:ln>
                <a:solidFill>
                  <a:prstClr val="white"/>
                </a:solidFill>
                <a:effectLst/>
                <a:uLnTx/>
                <a:uFillTx/>
                <a:latin typeface="+mn-lt"/>
                <a:cs typeface=""/>
              </a:rPr>
              <a:t>greater efficiency and quality of govt. services</a:t>
            </a:r>
            <a:endParaRPr kumimoji="0" lang="ja-JP" altLang="en-US" sz="2400" i="0" u="none" strike="noStrike" kern="0" cap="none" spc="0" normalizeH="0" baseline="0" noProof="0" dirty="0" smtClean="0">
              <a:ln>
                <a:noFill/>
              </a:ln>
              <a:solidFill>
                <a:prstClr val="white"/>
              </a:solidFill>
              <a:effectLst/>
              <a:uLnTx/>
              <a:uFillTx/>
              <a:latin typeface="+mn-lt"/>
              <a:ea typeface="HG丸ｺﾞｼｯｸM-PRO" pitchFamily="50" charset="-128"/>
              <a:cs typeface=""/>
            </a:endParaRPr>
          </a:p>
        </p:txBody>
      </p:sp>
      <p:sp>
        <p:nvSpPr>
          <p:cNvPr id="65" name="テキスト ボックス 64"/>
          <p:cNvSpPr txBox="1"/>
          <p:nvPr/>
        </p:nvSpPr>
        <p:spPr>
          <a:xfrm>
            <a:off x="0" y="692696"/>
            <a:ext cx="9144000" cy="425758"/>
          </a:xfrm>
          <a:prstGeom prst="rect">
            <a:avLst/>
          </a:prstGeom>
          <a:solidFill>
            <a:srgbClr val="9BBB59"/>
          </a:solidFill>
          <a:ln w="38100" cap="flat" cmpd="sng" algn="ctr">
            <a:noFill/>
            <a:prstDash val="solid"/>
          </a:ln>
          <a:effectLst/>
        </p:spPr>
        <p:txBody>
          <a:bodyPr wrap="square" rtlCol="0">
            <a:spAutoFit/>
          </a:bodyPr>
          <a:lstStyle/>
          <a:p>
            <a:pPr marL="0" marR="0" lvl="0" indent="0" defTabSz="914400" eaLnBrk="1" fontAlgn="auto" latinLnBrk="0" hangingPunct="1">
              <a:lnSpc>
                <a:spcPts val="2600"/>
              </a:lnSpc>
              <a:spcBef>
                <a:spcPts val="0"/>
              </a:spcBef>
              <a:spcAft>
                <a:spcPts val="0"/>
              </a:spcAft>
              <a:buClrTx/>
              <a:buSzTx/>
              <a:buFontTx/>
              <a:buNone/>
              <a:tabLst/>
              <a:defRPr/>
            </a:pPr>
            <a:r>
              <a:rPr kumimoji="0" lang="en-US" altLang="ja-JP" sz="2800" i="0" u="none" strike="noStrike" kern="0" cap="none" spc="0" normalizeH="0" baseline="0" noProof="0" dirty="0" smtClean="0">
                <a:ln>
                  <a:noFill/>
                </a:ln>
                <a:solidFill>
                  <a:prstClr val="white"/>
                </a:solidFill>
                <a:effectLst/>
                <a:uLnTx/>
                <a:uFillTx/>
                <a:latin typeface="+mn-lt"/>
                <a:ea typeface="ＭＳ Ｐゴシック" charset="-128"/>
                <a:cs typeface=""/>
              </a:rPr>
              <a:t>Approaches for realizing </a:t>
            </a:r>
            <a:r>
              <a:rPr kumimoji="0" lang="en-US" altLang="ja-JP" sz="2800" i="0" u="none" strike="noStrike" kern="0" cap="none" spc="0" normalizeH="0" baseline="0" noProof="0" dirty="0" smtClean="0">
                <a:ln>
                  <a:noFill/>
                </a:ln>
                <a:solidFill>
                  <a:srgbClr val="FFFF00"/>
                </a:solidFill>
                <a:effectLst/>
                <a:uLnTx/>
                <a:uFillTx/>
                <a:latin typeface="+mn-lt"/>
                <a:ea typeface="ＭＳ Ｐゴシック" charset="-128"/>
                <a:cs typeface=""/>
              </a:rPr>
              <a:t>the Geospatial Society</a:t>
            </a:r>
          </a:p>
        </p:txBody>
      </p:sp>
    </p:spTree>
    <p:extLst>
      <p:ext uri="{BB962C8B-B14F-4D97-AF65-F5344CB8AC3E}">
        <p14:creationId xmlns:p14="http://schemas.microsoft.com/office/powerpoint/2010/main" val="1950659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p:cNvSpPr/>
          <p:nvPr/>
        </p:nvSpPr>
        <p:spPr>
          <a:xfrm>
            <a:off x="72008" y="790604"/>
            <a:ext cx="8964488" cy="453650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0"/>
            <a:ext cx="8316416" cy="476250"/>
          </a:xfrm>
        </p:spPr>
        <p:txBody>
          <a:bodyPr/>
          <a:lstStyle/>
          <a:p>
            <a:r>
              <a:rPr kumimoji="1" lang="en-US" altLang="ja-JP" dirty="0" smtClean="0"/>
              <a:t>NSDI Basic Plan 2012-2016 </a:t>
            </a:r>
            <a:r>
              <a:rPr kumimoji="1" lang="mr-IN" altLang="ja-JP" dirty="0" smtClean="0"/>
              <a:t>–</a:t>
            </a:r>
            <a:r>
              <a:rPr kumimoji="1" lang="en-US" altLang="ja-JP" dirty="0" smtClean="0"/>
              <a:t> goals and measures</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12</a:t>
            </a:fld>
            <a:endParaRPr lang="en-US" altLang="ja-JP"/>
          </a:p>
        </p:txBody>
      </p:sp>
      <p:sp>
        <p:nvSpPr>
          <p:cNvPr id="22" name="正方形/長方形 21"/>
          <p:cNvSpPr/>
          <p:nvPr/>
        </p:nvSpPr>
        <p:spPr bwMode="auto">
          <a:xfrm>
            <a:off x="6084166" y="1942310"/>
            <a:ext cx="2880322" cy="198353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p:spPr>
        <p:txBody>
          <a:bodyPr vert="horz" wrap="square" lIns="72000" tIns="108000" rIns="72000" bIns="3600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a:solidFill>
                  <a:prstClr val="black"/>
                </a:solidFill>
                <a:latin typeface="+mn-lt"/>
                <a:cs typeface=""/>
              </a:rPr>
              <a:t>r</a:t>
            </a:r>
            <a:r>
              <a:rPr kumimoji="0" lang="en-US" altLang="ja-JP" sz="2000" i="0" u="none" strike="noStrike" kern="0" cap="none" spc="0" normalizeH="0" baseline="0" noProof="0" dirty="0" err="1" smtClean="0">
                <a:ln>
                  <a:noFill/>
                </a:ln>
                <a:solidFill>
                  <a:prstClr val="black"/>
                </a:solidFill>
                <a:effectLst/>
                <a:uLnTx/>
                <a:uFillTx/>
                <a:latin typeface="+mn-lt"/>
                <a:cs typeface=""/>
              </a:rPr>
              <a:t>ecovery</a:t>
            </a:r>
            <a:r>
              <a:rPr kumimoji="0" lang="en-US" altLang="ja-JP" sz="2000" i="0" u="none" strike="noStrike" kern="0" cap="none" spc="0" normalizeH="0" baseline="0" noProof="0" dirty="0" smtClean="0">
                <a:ln>
                  <a:noFill/>
                </a:ln>
                <a:solidFill>
                  <a:prstClr val="black"/>
                </a:solidFill>
                <a:effectLst/>
                <a:uLnTx/>
                <a:uFillTx/>
                <a:latin typeface="+mn-lt"/>
                <a:cs typeface=""/>
              </a:rPr>
              <a:t> from the Great east Japan earthquake and contribution to sustainable and disaster-resilient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i="0" u="sng" strike="noStrike" kern="0" cap="none" spc="0" normalizeH="0" baseline="0" noProof="0" dirty="0" smtClean="0">
                <a:ln>
                  <a:noFill/>
                </a:ln>
                <a:solidFill>
                  <a:prstClr val="black"/>
                </a:solidFill>
                <a:effectLst/>
                <a:uLnTx/>
                <a:uFillTx/>
                <a:latin typeface="+mn-lt"/>
                <a:cs typeface=""/>
              </a:rPr>
              <a:t>land-use</a:t>
            </a:r>
            <a:endParaRPr kumimoji="0" lang="ja-JP" altLang="en-US" sz="2000" i="0" u="sng" strike="noStrike" kern="0" cap="none" spc="0" normalizeH="0" baseline="0" noProof="0" dirty="0" smtClean="0">
              <a:ln>
                <a:noFill/>
              </a:ln>
              <a:solidFill>
                <a:prstClr val="black"/>
              </a:solidFill>
              <a:effectLst/>
              <a:uLnTx/>
              <a:uFillTx/>
              <a:latin typeface="+mn-lt"/>
              <a:ea typeface="HG丸ｺﾞｼｯｸM-PRO" pitchFamily="50" charset="-128"/>
              <a:cs typeface=""/>
            </a:endParaRPr>
          </a:p>
        </p:txBody>
      </p:sp>
      <p:sp>
        <p:nvSpPr>
          <p:cNvPr id="23" name="下矢印 22"/>
          <p:cNvSpPr/>
          <p:nvPr/>
        </p:nvSpPr>
        <p:spPr bwMode="auto">
          <a:xfrm>
            <a:off x="179512" y="4435573"/>
            <a:ext cx="5832648" cy="751455"/>
          </a:xfrm>
          <a:prstGeom prst="downArrow">
            <a:avLst>
              <a:gd name="adj1" fmla="val 89881"/>
              <a:gd name="adj2" fmla="val 36775"/>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p:spPr>
        <p:txBody>
          <a:bodyPr vert="horz" wrap="none" lIns="91440" tIns="108000" rIns="91440" bIns="45720" numCol="1" rtlCol="0" anchor="t" anchorCtr="0" compatLnSpc="1">
            <a:prstTxWarp prst="textNoShape">
              <a:avLst/>
            </a:prstTxWarp>
          </a:bodyPr>
          <a:lstStyle/>
          <a:p>
            <a:pPr marL="177800" marR="0" lvl="0" indent="-177800" algn="ctr" defTabSz="914400" eaLnBrk="0" fontAlgn="auto" latinLnBrk="0" hangingPunct="0">
              <a:lnSpc>
                <a:spcPts val="1600"/>
              </a:lnSpc>
              <a:spcBef>
                <a:spcPts val="0"/>
              </a:spcBef>
              <a:spcAft>
                <a:spcPts val="0"/>
              </a:spcAft>
              <a:buClrTx/>
              <a:buSzTx/>
              <a:buFontTx/>
              <a:buNone/>
              <a:tabLst/>
              <a:defRPr/>
            </a:pPr>
            <a:r>
              <a:rPr kumimoji="0" lang="en-US" altLang="ja-JP" sz="1400" i="0" u="none" strike="noStrike" kern="0" cap="none" normalizeH="0" baseline="0" noProof="0" dirty="0" smtClean="0">
                <a:ln>
                  <a:noFill/>
                </a:ln>
                <a:solidFill>
                  <a:prstClr val="black"/>
                </a:solidFill>
                <a:effectLst/>
                <a:uLnTx/>
                <a:uFillTx/>
                <a:latin typeface="+mn-lt"/>
                <a:cs typeface=""/>
              </a:rPr>
              <a:t> </a:t>
            </a:r>
            <a:r>
              <a:rPr kumimoji="0" lang="en-US" altLang="ja-JP" sz="2000" i="0" u="none" strike="noStrike" kern="0" cap="none" normalizeH="0" baseline="0" noProof="0" dirty="0" smtClean="0">
                <a:ln>
                  <a:noFill/>
                </a:ln>
                <a:solidFill>
                  <a:prstClr val="black"/>
                </a:solidFill>
                <a:effectLst/>
                <a:uLnTx/>
                <a:uFillTx/>
                <a:latin typeface="+mn-lt"/>
                <a:cs typeface=""/>
              </a:rPr>
              <a:t>Further</a:t>
            </a:r>
            <a:r>
              <a:rPr kumimoji="0" lang="en-US" altLang="ja-JP" sz="2000" i="0" u="none" strike="noStrike" kern="0" cap="none" normalizeH="0" noProof="0" dirty="0" smtClean="0">
                <a:ln>
                  <a:noFill/>
                </a:ln>
                <a:solidFill>
                  <a:prstClr val="black"/>
                </a:solidFill>
                <a:effectLst/>
                <a:uLnTx/>
                <a:uFillTx/>
                <a:latin typeface="+mn-lt"/>
                <a:cs typeface=""/>
              </a:rPr>
              <a:t> penetration</a:t>
            </a:r>
            <a:r>
              <a:rPr kumimoji="0" lang="en-US" altLang="ja-JP" sz="2000" i="0" u="none" strike="noStrike" kern="0" cap="none" normalizeH="0" baseline="0" noProof="0" dirty="0" smtClean="0">
                <a:ln>
                  <a:noFill/>
                </a:ln>
                <a:solidFill>
                  <a:prstClr val="black"/>
                </a:solidFill>
                <a:effectLst/>
                <a:uLnTx/>
                <a:uFillTx/>
                <a:latin typeface="+mn-lt"/>
                <a:cs typeface=""/>
              </a:rPr>
              <a:t> and establishment </a:t>
            </a:r>
          </a:p>
          <a:p>
            <a:pPr marL="177800" marR="0" lvl="0" indent="-177800" algn="ctr" defTabSz="914400" eaLnBrk="0" fontAlgn="auto" latinLnBrk="0" hangingPunct="0">
              <a:lnSpc>
                <a:spcPts val="1600"/>
              </a:lnSpc>
              <a:spcBef>
                <a:spcPts val="0"/>
              </a:spcBef>
              <a:spcAft>
                <a:spcPts val="0"/>
              </a:spcAft>
              <a:buClrTx/>
              <a:buSzTx/>
              <a:buFontTx/>
              <a:buNone/>
              <a:tabLst/>
              <a:defRPr/>
            </a:pPr>
            <a:r>
              <a:rPr kumimoji="0" lang="en-US" altLang="ja-JP" sz="2000" i="0" u="none" strike="noStrike" kern="0" cap="none" normalizeH="0" baseline="0" noProof="0" dirty="0" smtClean="0">
                <a:ln>
                  <a:noFill/>
                </a:ln>
                <a:solidFill>
                  <a:prstClr val="black"/>
                </a:solidFill>
                <a:effectLst/>
                <a:uLnTx/>
                <a:uFillTx/>
                <a:latin typeface="+mn-lt"/>
                <a:cs typeface=""/>
              </a:rPr>
              <a:t>of the geospatial information in society</a:t>
            </a:r>
            <a:endParaRPr kumimoji="0" lang="ja-JP" altLang="en-US" sz="2000" i="0" u="none" strike="noStrike" kern="0" cap="none" normalizeH="0" baseline="0" noProof="0" dirty="0" smtClean="0">
              <a:ln>
                <a:noFill/>
              </a:ln>
              <a:solidFill>
                <a:prstClr val="black"/>
              </a:solidFill>
              <a:effectLst/>
              <a:uLnTx/>
              <a:uFillTx/>
              <a:latin typeface="+mn-lt"/>
              <a:ea typeface="Arial Unicode MS" pitchFamily="50" charset="-128"/>
              <a:cs typeface="Arial Unicode MS" pitchFamily="50" charset="-128"/>
            </a:endParaRPr>
          </a:p>
        </p:txBody>
      </p:sp>
      <p:sp>
        <p:nvSpPr>
          <p:cNvPr id="24" name="正方形/長方形 23"/>
          <p:cNvSpPr/>
          <p:nvPr/>
        </p:nvSpPr>
        <p:spPr bwMode="auto">
          <a:xfrm>
            <a:off x="223318" y="1942310"/>
            <a:ext cx="2692500" cy="198353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p:spPr>
        <p:txBody>
          <a:bodyPr vert="horz" wrap="square" lIns="72000" tIns="108000" rIns="72000" bIns="3600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i="0" u="none" strike="noStrike" kern="0" cap="none" spc="0" normalizeH="0" baseline="0" noProof="0" dirty="0" smtClean="0">
                <a:ln>
                  <a:noFill/>
                </a:ln>
                <a:solidFill>
                  <a:prstClr val="black"/>
                </a:solidFill>
                <a:effectLst/>
                <a:uLnTx/>
                <a:uFillTx/>
                <a:latin typeface="+mn-lt"/>
                <a:cs typeface=""/>
              </a:rPr>
              <a:t>developing </a:t>
            </a:r>
            <a:r>
              <a:rPr kumimoji="0" lang="en-US" altLang="ja-JP" sz="2000" i="0" u="sng" strike="noStrike" kern="0" cap="none" spc="0" normalizeH="0" baseline="0" noProof="0" dirty="0" smtClean="0">
                <a:ln>
                  <a:noFill/>
                </a:ln>
                <a:solidFill>
                  <a:prstClr val="black"/>
                </a:solidFill>
                <a:effectLst/>
                <a:uLnTx/>
                <a:uFillTx/>
                <a:latin typeface="+mn-lt"/>
                <a:cs typeface=""/>
              </a:rPr>
              <a:t>seamless</a:t>
            </a:r>
            <a:r>
              <a:rPr kumimoji="0" lang="en-US" altLang="ja-JP" sz="2000" i="0" u="none" strike="noStrike" kern="0" cap="none" spc="0" normalizeH="0" baseline="0" noProof="0" dirty="0" smtClean="0">
                <a:ln>
                  <a:noFill/>
                </a:ln>
                <a:solidFill>
                  <a:prstClr val="black"/>
                </a:solidFill>
                <a:effectLst/>
                <a:uLnTx/>
                <a:uFillTx/>
                <a:latin typeface="+mn-lt"/>
                <a:cs typeface=""/>
              </a:rPr>
              <a:t> geospatial information to meet society’s needs and applications to new uses</a:t>
            </a:r>
            <a:endParaRPr kumimoji="0" lang="ja-JP" altLang="en-US" sz="2000" i="0" u="none" strike="noStrike" kern="0" cap="none" spc="0" normalizeH="0" baseline="0" noProof="0" dirty="0" smtClean="0">
              <a:ln>
                <a:noFill/>
              </a:ln>
              <a:solidFill>
                <a:prstClr val="black"/>
              </a:solidFill>
              <a:effectLst/>
              <a:uLnTx/>
              <a:uFillTx/>
              <a:latin typeface="+mn-lt"/>
              <a:ea typeface="HG丸ｺﾞｼｯｸM-PRO" pitchFamily="50" charset="-128"/>
              <a:cs typeface=""/>
            </a:endParaRPr>
          </a:p>
        </p:txBody>
      </p:sp>
      <p:sp>
        <p:nvSpPr>
          <p:cNvPr id="25" name="正方形/長方形 24"/>
          <p:cNvSpPr/>
          <p:nvPr/>
        </p:nvSpPr>
        <p:spPr bwMode="auto">
          <a:xfrm>
            <a:off x="3059832" y="1942310"/>
            <a:ext cx="2880320" cy="172819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p:spPr>
        <p:txBody>
          <a:bodyPr vert="horz" wrap="square" lIns="72000" tIns="108000" rIns="72000" bIns="3600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noProof="0" dirty="0" smtClean="0">
                <a:solidFill>
                  <a:prstClr val="black"/>
                </a:solidFill>
                <a:latin typeface="+mn-lt"/>
                <a:cs typeface=""/>
              </a:rPr>
              <a:t>d</a:t>
            </a:r>
            <a:r>
              <a:rPr kumimoji="0" lang="en-US" altLang="ja-JP" sz="2000" i="0" u="none" strike="noStrike" kern="0" cap="none" spc="0" normalizeH="0" baseline="0" noProof="0" dirty="0" smtClean="0">
                <a:ln>
                  <a:noFill/>
                </a:ln>
                <a:solidFill>
                  <a:prstClr val="black"/>
                </a:solidFill>
                <a:effectLst/>
                <a:uLnTx/>
                <a:uFillTx/>
                <a:latin typeface="+mn-lt"/>
                <a:cs typeface=""/>
              </a:rPr>
              <a:t>evelopment and utilization of quasi-zenith  satellite systems (</a:t>
            </a:r>
            <a:r>
              <a:rPr kumimoji="0" lang="en-US" altLang="ja-JP" sz="2000" i="0" u="sng" strike="noStrike" kern="0" cap="none" spc="0" normalizeH="0" baseline="0" noProof="0" dirty="0" smtClean="0">
                <a:ln>
                  <a:noFill/>
                </a:ln>
                <a:solidFill>
                  <a:prstClr val="black"/>
                </a:solidFill>
                <a:effectLst/>
                <a:uLnTx/>
                <a:uFillTx/>
                <a:latin typeface="+mn-lt"/>
                <a:cs typeface=""/>
              </a:rPr>
              <a:t>QZSS</a:t>
            </a:r>
            <a:r>
              <a:rPr kumimoji="0" lang="en-US" altLang="ja-JP" sz="2000" i="0" u="none" strike="noStrike" kern="0" cap="none" spc="0" normalizeH="0" baseline="0" noProof="0" dirty="0" smtClean="0">
                <a:ln>
                  <a:noFill/>
                </a:ln>
                <a:solidFill>
                  <a:prstClr val="black"/>
                </a:solidFill>
                <a:effectLst/>
                <a:uLnTx/>
                <a:uFillTx/>
                <a:latin typeface="+mn-lt"/>
                <a:cs typeface=""/>
              </a:rPr>
              <a:t>) inside and outside Japan</a:t>
            </a:r>
            <a:endParaRPr kumimoji="0" lang="ja-JP" altLang="en-US" sz="2000" i="0" u="none" strike="noStrike" kern="0" cap="none" spc="0" normalizeH="0" baseline="0" noProof="0" dirty="0" smtClean="0">
              <a:ln>
                <a:noFill/>
              </a:ln>
              <a:solidFill>
                <a:prstClr val="black"/>
              </a:solidFill>
              <a:effectLst/>
              <a:uLnTx/>
              <a:uFillTx/>
              <a:latin typeface="+mn-lt"/>
              <a:ea typeface="HG丸ｺﾞｼｯｸM-PRO" pitchFamily="50" charset="-128"/>
              <a:cs typeface=""/>
            </a:endParaRPr>
          </a:p>
        </p:txBody>
      </p:sp>
      <p:sp>
        <p:nvSpPr>
          <p:cNvPr id="26" name="テキスト ボックス 25"/>
          <p:cNvSpPr txBox="1"/>
          <p:nvPr/>
        </p:nvSpPr>
        <p:spPr>
          <a:xfrm>
            <a:off x="251521" y="866133"/>
            <a:ext cx="2664296" cy="996033"/>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scene3d>
            <a:camera prst="orthographicFront">
              <a:rot lat="0" lon="0" rev="0"/>
            </a:camera>
            <a:lightRig rig="threePt" dir="t">
              <a:rot lat="0" lon="0" rev="1200000"/>
            </a:lightRig>
          </a:scene3d>
          <a:sp3d>
            <a:bevelT w="63500" h="25400"/>
          </a:sp3d>
        </p:spPr>
        <p:txBody>
          <a:bodyPr wrap="square" lIns="36000" tIns="36000" rIns="36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mn-lt"/>
                <a:ea typeface="Arial Unicode MS" pitchFamily="50" charset="-128"/>
                <a:cs typeface="Arial Unicode MS" pitchFamily="50" charset="-128"/>
              </a:rPr>
              <a:t>Goal</a:t>
            </a:r>
            <a:r>
              <a:rPr kumimoji="0" lang="en-US" altLang="ja-JP" sz="2000" b="0" i="0" u="none" strike="noStrike" kern="0" cap="none" spc="0" normalizeH="0" baseline="0" noProof="0" dirty="0" smtClean="0">
                <a:ln>
                  <a:noFill/>
                </a:ln>
                <a:solidFill>
                  <a:prstClr val="white"/>
                </a:solidFill>
                <a:effectLst/>
                <a:uLnTx/>
                <a:uFillTx/>
                <a:latin typeface="+mn-lt"/>
                <a:ea typeface="Arial Unicode MS" pitchFamily="50" charset="-128"/>
                <a:cs typeface="Arial Unicode MS" pitchFamily="50" charset="-128"/>
              </a:rPr>
              <a:t>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mn-lt"/>
                <a:ea typeface="Arial Unicode MS" pitchFamily="50" charset="-128"/>
                <a:cs typeface="Arial Unicode MS" pitchFamily="50" charset="-128"/>
              </a:rPr>
              <a:t>on geographic information </a:t>
            </a:r>
            <a:r>
              <a:rPr kumimoji="0" lang="en-US" altLang="ja-JP" sz="2000" kern="0" dirty="0">
                <a:solidFill>
                  <a:prstClr val="white"/>
                </a:solidFill>
                <a:latin typeface="+mn-lt"/>
                <a:ea typeface="Arial Unicode MS" pitchFamily="50" charset="-128"/>
                <a:cs typeface="Arial Unicode MS" pitchFamily="50" charset="-128"/>
              </a:rPr>
              <a:t>s</a:t>
            </a:r>
            <a:r>
              <a:rPr kumimoji="0" lang="en-US" altLang="ja-JP" sz="2000" kern="0" dirty="0" smtClean="0">
                <a:solidFill>
                  <a:prstClr val="white"/>
                </a:solidFill>
                <a:latin typeface="+mn-lt"/>
                <a:ea typeface="Arial Unicode MS" pitchFamily="50" charset="-128"/>
                <a:cs typeface="Arial Unicode MS" pitchFamily="50" charset="-128"/>
              </a:rPr>
              <a:t>ystem</a:t>
            </a:r>
            <a:endParaRPr kumimoji="0" lang="ja-JP" altLang="en-US" sz="2000" b="0" i="0" u="none" strike="noStrike" kern="0" cap="none" spc="0" normalizeH="0" baseline="0" noProof="0" dirty="0" smtClean="0">
              <a:ln>
                <a:noFill/>
              </a:ln>
              <a:solidFill>
                <a:prstClr val="white"/>
              </a:solidFill>
              <a:effectLst/>
              <a:uLnTx/>
              <a:uFillTx/>
              <a:latin typeface="+mn-lt"/>
              <a:ea typeface="Arial Unicode MS" pitchFamily="50" charset="-128"/>
              <a:cs typeface="Arial Unicode MS" pitchFamily="50" charset="-128"/>
            </a:endParaRPr>
          </a:p>
        </p:txBody>
      </p:sp>
      <p:sp>
        <p:nvSpPr>
          <p:cNvPr id="27" name="テキスト ボックス 26"/>
          <p:cNvSpPr txBox="1"/>
          <p:nvPr/>
        </p:nvSpPr>
        <p:spPr>
          <a:xfrm>
            <a:off x="3059832" y="874269"/>
            <a:ext cx="2880320" cy="996033"/>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scene3d>
            <a:camera prst="orthographicFront">
              <a:rot lat="0" lon="0" rev="0"/>
            </a:camera>
            <a:lightRig rig="threePt" dir="t">
              <a:rot lat="0" lon="0" rev="1200000"/>
            </a:lightRig>
          </a:scene3d>
          <a:sp3d>
            <a:bevelT w="63500" h="25400"/>
          </a:sp3d>
        </p:spPr>
        <p:txBody>
          <a:bodyPr wrap="square" lIns="36000" tIns="36000" rIns="36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mn-lt"/>
                <a:ea typeface="Arial Unicode MS" pitchFamily="50" charset="-128"/>
                <a:cs typeface="Arial Unicode MS" pitchFamily="50" charset="-128"/>
              </a:rPr>
              <a:t>Goal</a:t>
            </a:r>
            <a:r>
              <a:rPr kumimoji="0" lang="en-US" altLang="ja-JP" sz="2000" b="0" i="0" u="none" strike="noStrike" kern="0" cap="none" spc="0" normalizeH="0" baseline="0" noProof="0" dirty="0" smtClean="0">
                <a:ln>
                  <a:noFill/>
                </a:ln>
                <a:solidFill>
                  <a:prstClr val="white"/>
                </a:solidFill>
                <a:effectLst/>
                <a:uLnTx/>
                <a:uFillTx/>
                <a:latin typeface="+mn-lt"/>
                <a:ea typeface="Arial Unicode MS" pitchFamily="50" charset="-128"/>
                <a:cs typeface="Arial Unicode MS" pitchFamily="50" charset="-128"/>
              </a:rPr>
              <a:t> #2</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mn-lt"/>
                <a:ea typeface="Arial Unicode MS" pitchFamily="50" charset="-128"/>
                <a:cs typeface="Arial Unicode MS" pitchFamily="50" charset="-128"/>
              </a:rPr>
              <a:t>on satellite positioning, navigation and timing</a:t>
            </a:r>
            <a:endParaRPr kumimoji="0" lang="ja-JP" altLang="en-US" sz="2000" b="0" i="0" u="none" strike="noStrike" kern="0" cap="none" spc="0" normalizeH="0" baseline="0" noProof="0" dirty="0" smtClean="0">
              <a:ln>
                <a:noFill/>
              </a:ln>
              <a:solidFill>
                <a:prstClr val="white"/>
              </a:solidFill>
              <a:effectLst/>
              <a:uLnTx/>
              <a:uFillTx/>
              <a:latin typeface="+mn-lt"/>
              <a:ea typeface="Arial Unicode MS" pitchFamily="50" charset="-128"/>
              <a:cs typeface="Arial Unicode MS" pitchFamily="50" charset="-128"/>
            </a:endParaRPr>
          </a:p>
        </p:txBody>
      </p:sp>
      <p:sp>
        <p:nvSpPr>
          <p:cNvPr id="28" name="テキスト ボックス 27"/>
          <p:cNvSpPr txBox="1"/>
          <p:nvPr/>
        </p:nvSpPr>
        <p:spPr>
          <a:xfrm>
            <a:off x="6084167" y="860769"/>
            <a:ext cx="2880321" cy="996033"/>
          </a:xfrm>
          <a:prstGeom prst="rect">
            <a:avLst/>
          </a:prstGeom>
          <a:solidFill>
            <a:srgbClr val="92D050"/>
          </a:solidFill>
          <a:ln>
            <a:noFill/>
          </a:ln>
          <a:effectLst/>
          <a:scene3d>
            <a:camera prst="orthographicFront">
              <a:rot lat="0" lon="0" rev="0"/>
            </a:camera>
            <a:lightRig rig="threePt" dir="t">
              <a:rot lat="0" lon="0" rev="1200000"/>
            </a:lightRig>
          </a:scene3d>
          <a:sp3d>
            <a:bevelT w="63500" h="25400"/>
          </a:sp3d>
        </p:spPr>
        <p:txBody>
          <a:bodyPr wrap="square" lIns="36000" tIns="36000" rIns="36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Arial Unicode MS" pitchFamily="50" charset="-128"/>
                <a:ea typeface="Arial Unicode MS" pitchFamily="50" charset="-128"/>
                <a:cs typeface="Arial Unicode MS" pitchFamily="50" charset="-128"/>
              </a:rPr>
              <a:t>Goal</a:t>
            </a:r>
            <a:r>
              <a:rPr kumimoji="0" lang="en-US" altLang="ja-JP"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rPr>
              <a:t> #4</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rPr>
              <a:t>on sustainable</a:t>
            </a:r>
            <a:r>
              <a:rPr kumimoji="0" lang="en-US" altLang="ja-JP" sz="2000" b="0" i="0" u="none" strike="noStrike" kern="0" cap="none" spc="0" normalizeH="0" noProof="0" dirty="0" smtClean="0">
                <a:ln>
                  <a:noFill/>
                </a:ln>
                <a:solidFill>
                  <a:prstClr val="white"/>
                </a:solidFill>
                <a:effectLst/>
                <a:uLnTx/>
                <a:uFillTx/>
                <a:latin typeface="Arial Unicode MS" pitchFamily="50" charset="-128"/>
                <a:ea typeface="Arial Unicode MS" pitchFamily="50" charset="-128"/>
                <a:cs typeface="Arial Unicode MS" pitchFamily="50" charset="-128"/>
              </a:rPr>
              <a:t> and resilient land use</a:t>
            </a:r>
            <a:endParaRPr kumimoji="0" lang="ja-JP" altLang="en-US"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endParaRPr>
          </a:p>
        </p:txBody>
      </p:sp>
      <p:sp>
        <p:nvSpPr>
          <p:cNvPr id="31" name="テキスト ボックス 30"/>
          <p:cNvSpPr txBox="1"/>
          <p:nvPr/>
        </p:nvSpPr>
        <p:spPr>
          <a:xfrm>
            <a:off x="214528" y="4031528"/>
            <a:ext cx="5725624" cy="380480"/>
          </a:xfrm>
          <a:prstGeom prst="rect">
            <a:avLst/>
          </a:prstGeom>
          <a:solidFill>
            <a:srgbClr val="7030A0"/>
          </a:solidFill>
          <a:ln>
            <a:noFill/>
          </a:ln>
          <a:effectLst/>
          <a:scene3d>
            <a:camera prst="orthographicFront">
              <a:rot lat="0" lon="0" rev="0"/>
            </a:camera>
            <a:lightRig rig="threePt" dir="t">
              <a:rot lat="0" lon="0" rev="1200000"/>
            </a:lightRig>
          </a:scene3d>
          <a:sp3d>
            <a:bevelT w="63500" h="25400"/>
          </a:sp3d>
        </p:spPr>
        <p:txBody>
          <a:bodyPr wrap="square" lIns="36000" tIns="36000" rIns="36000" b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kern="0" dirty="0" smtClean="0">
                <a:solidFill>
                  <a:prstClr val="white"/>
                </a:solidFill>
                <a:latin typeface="Arial Unicode MS" pitchFamily="50" charset="-128"/>
                <a:ea typeface="Arial Unicode MS" pitchFamily="50" charset="-128"/>
                <a:cs typeface="Arial Unicode MS" pitchFamily="50" charset="-128"/>
              </a:rPr>
              <a:t>Goal</a:t>
            </a:r>
            <a:r>
              <a:rPr kumimoji="0" lang="en-US" altLang="ja-JP"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rPr>
              <a:t> #3 for penetration in society </a:t>
            </a:r>
            <a:endParaRPr kumimoji="0" lang="ja-JP" altLang="en-US" sz="2000" b="0" i="0" u="none" strike="noStrike" kern="0" cap="none" spc="0" normalizeH="0" baseline="0" noProof="0" dirty="0" smtClean="0">
              <a:ln>
                <a:noFill/>
              </a:ln>
              <a:solidFill>
                <a:prstClr val="white"/>
              </a:solidFill>
              <a:effectLst/>
              <a:uLnTx/>
              <a:uFillTx/>
              <a:latin typeface="Arial Unicode MS" pitchFamily="50" charset="-128"/>
              <a:ea typeface="Arial Unicode MS" pitchFamily="50" charset="-128"/>
              <a:cs typeface="Arial Unicode MS" pitchFamily="50" charset="-128"/>
            </a:endParaRPr>
          </a:p>
        </p:txBody>
      </p:sp>
      <p:sp>
        <p:nvSpPr>
          <p:cNvPr id="37" name="正方形/長方形 36"/>
          <p:cNvSpPr/>
          <p:nvPr/>
        </p:nvSpPr>
        <p:spPr>
          <a:xfrm>
            <a:off x="72008" y="5502917"/>
            <a:ext cx="8964488" cy="806403"/>
          </a:xfrm>
          <a:prstGeom prst="rect">
            <a:avLst/>
          </a:prstGeom>
          <a:solidFill>
            <a:srgbClr val="FFFD78"/>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solidFill>
                  <a:srgbClr val="FF0000"/>
                </a:solidFill>
              </a:rPr>
              <a:t>Specific measures towards the Geospatial Society</a:t>
            </a:r>
            <a:endParaRPr kumimoji="1" lang="ja-JP" altLang="en-US" sz="2800" dirty="0">
              <a:solidFill>
                <a:srgbClr val="FF0000"/>
              </a:solidFill>
            </a:endParaRPr>
          </a:p>
        </p:txBody>
      </p:sp>
      <p:sp>
        <p:nvSpPr>
          <p:cNvPr id="38" name="テキスト ボックス 37"/>
          <p:cNvSpPr txBox="1"/>
          <p:nvPr/>
        </p:nvSpPr>
        <p:spPr>
          <a:xfrm>
            <a:off x="1361297" y="6478814"/>
            <a:ext cx="7693132" cy="369332"/>
          </a:xfrm>
          <a:prstGeom prst="rect">
            <a:avLst/>
          </a:prstGeom>
          <a:noFill/>
        </p:spPr>
        <p:txBody>
          <a:bodyPr wrap="none" rtlCol="0">
            <a:spAutoFit/>
          </a:bodyPr>
          <a:lstStyle/>
          <a:p>
            <a:r>
              <a:rPr kumimoji="1" lang="en-US" altLang="ja-JP" i="1" dirty="0" smtClean="0">
                <a:solidFill>
                  <a:schemeClr val="bg1">
                    <a:lumMod val="65000"/>
                  </a:schemeClr>
                </a:solidFill>
                <a:latin typeface="Times New Roman" charset="0"/>
                <a:ea typeface="Times New Roman" charset="0"/>
                <a:cs typeface="Times New Roman" charset="0"/>
              </a:rPr>
              <a:t>This concludes the introduction of the coordination committee for NSDI in Japan.</a:t>
            </a:r>
            <a:endParaRPr kumimoji="1" lang="ja-JP" altLang="en-US" i="1" dirty="0">
              <a:solidFill>
                <a:schemeClr val="bg1">
                  <a:lumMod val="6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849745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13</a:t>
            </a:fld>
            <a:endParaRPr lang="en-US" altLang="ja-JP" dirty="0"/>
          </a:p>
        </p:txBody>
      </p:sp>
      <p:sp>
        <p:nvSpPr>
          <p:cNvPr id="4" name="テキスト ボックス 3"/>
          <p:cNvSpPr txBox="1"/>
          <p:nvPr/>
        </p:nvSpPr>
        <p:spPr>
          <a:xfrm>
            <a:off x="1404794" y="2276872"/>
            <a:ext cx="6338594" cy="2185214"/>
          </a:xfrm>
          <a:prstGeom prst="rect">
            <a:avLst/>
          </a:prstGeom>
          <a:noFill/>
        </p:spPr>
        <p:txBody>
          <a:bodyPr wrap="none" rtlCol="0">
            <a:spAutoFit/>
          </a:bodyPr>
          <a:lstStyle/>
          <a:p>
            <a:pPr algn="ctr"/>
            <a:r>
              <a:rPr lang="en-US" altLang="ja-JP" sz="9600" b="1" dirty="0" smtClean="0">
                <a:solidFill>
                  <a:srgbClr val="FF0000"/>
                </a:solidFill>
              </a:rPr>
              <a:t>o</a:t>
            </a:r>
            <a:r>
              <a:rPr kumimoji="1" lang="en-US" altLang="ja-JP" sz="9600" b="1" dirty="0" smtClean="0">
                <a:solidFill>
                  <a:srgbClr val="FF0000"/>
                </a:solidFill>
              </a:rPr>
              <a:t>wnership</a:t>
            </a:r>
          </a:p>
          <a:p>
            <a:pPr algn="ctr"/>
            <a:r>
              <a:rPr lang="en-US" altLang="ja-JP" sz="3600" dirty="0" smtClean="0">
                <a:solidFill>
                  <a:srgbClr val="FF0000"/>
                </a:solidFill>
                <a:latin typeface="Times New Roman" charset="0"/>
                <a:ea typeface="Times New Roman" charset="0"/>
                <a:cs typeface="Times New Roman" charset="0"/>
              </a:rPr>
              <a:t>of specific measures</a:t>
            </a:r>
            <a:endParaRPr kumimoji="1" lang="en-US" altLang="ja-JP" sz="3600" dirty="0" smtClean="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153567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rgbClr val="FF0000"/>
                </a:solidFill>
              </a:rPr>
              <a:t>ownership</a:t>
            </a:r>
            <a:endParaRPr kumimoji="1" lang="ja-JP" altLang="en-US" b="1" dirty="0">
              <a:solidFill>
                <a:srgbClr val="FF0000"/>
              </a:solidFill>
            </a:endParaRPr>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14</a:t>
            </a:fld>
            <a:endParaRPr lang="en-US" altLang="ja-JP"/>
          </a:p>
        </p:txBody>
      </p:sp>
      <p:sp>
        <p:nvSpPr>
          <p:cNvPr id="5" name="雲 4"/>
          <p:cNvSpPr/>
          <p:nvPr/>
        </p:nvSpPr>
        <p:spPr>
          <a:xfrm>
            <a:off x="323528" y="1916832"/>
            <a:ext cx="1944216" cy="4104456"/>
          </a:xfrm>
          <a:prstGeom prst="cloud">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3200" dirty="0" smtClean="0">
                <a:solidFill>
                  <a:schemeClr val="tx1"/>
                </a:solidFill>
              </a:rPr>
              <a:t>NSDI</a:t>
            </a:r>
          </a:p>
          <a:p>
            <a:pPr algn="ctr"/>
            <a:r>
              <a:rPr lang="en-US" altLang="ja-JP" sz="1400" dirty="0" smtClean="0">
                <a:solidFill>
                  <a:schemeClr val="bg1">
                    <a:lumMod val="50000"/>
                  </a:schemeClr>
                </a:solidFill>
              </a:rPr>
              <a:t>National Spatial Data Infrastructure </a:t>
            </a:r>
            <a:endParaRPr kumimoji="1" lang="ja-JP" altLang="en-US" sz="1400" dirty="0">
              <a:solidFill>
                <a:schemeClr val="bg1">
                  <a:lumMod val="50000"/>
                </a:schemeClr>
              </a:solidFill>
            </a:endParaRPr>
          </a:p>
        </p:txBody>
      </p:sp>
      <p:sp>
        <p:nvSpPr>
          <p:cNvPr id="6" name="右矢印 5"/>
          <p:cNvSpPr/>
          <p:nvPr/>
        </p:nvSpPr>
        <p:spPr>
          <a:xfrm>
            <a:off x="2339752" y="3573016"/>
            <a:ext cx="648072" cy="576064"/>
          </a:xfrm>
          <a:prstGeom prst="right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3059832" y="1920754"/>
            <a:ext cx="2448272" cy="4316557"/>
          </a:xfrm>
          <a:prstGeom prst="roundRect">
            <a:avLst>
              <a:gd name="adj" fmla="val 1113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ja-JP" sz="2400" dirty="0" smtClean="0">
                <a:solidFill>
                  <a:schemeClr val="tx1"/>
                </a:solidFill>
              </a:rPr>
              <a:t>Geospatial Society</a:t>
            </a:r>
          </a:p>
          <a:p>
            <a:pPr algn="ctr"/>
            <a:r>
              <a:rPr kumimoji="1" lang="en-US" altLang="ja-JP" sz="1400" dirty="0" smtClean="0">
                <a:solidFill>
                  <a:schemeClr val="bg1">
                    <a:lumMod val="50000"/>
                  </a:schemeClr>
                </a:solidFill>
              </a:rPr>
              <a:t>Various application by open innovation</a:t>
            </a:r>
          </a:p>
        </p:txBody>
      </p:sp>
      <p:sp>
        <p:nvSpPr>
          <p:cNvPr id="8" name="角丸四角形 7"/>
          <p:cNvSpPr/>
          <p:nvPr/>
        </p:nvSpPr>
        <p:spPr>
          <a:xfrm>
            <a:off x="3203848" y="4005064"/>
            <a:ext cx="2173044" cy="2088232"/>
          </a:xfrm>
          <a:prstGeom prst="roundRect">
            <a:avLst>
              <a:gd name="adj" fmla="val 11136"/>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ja-JP" sz="2400" dirty="0" smtClean="0">
                <a:solidFill>
                  <a:schemeClr val="tx1"/>
                </a:solidFill>
              </a:rPr>
              <a:t>Geospatial Infrastructure</a:t>
            </a:r>
          </a:p>
          <a:p>
            <a:pPr algn="ctr"/>
            <a:r>
              <a:rPr kumimoji="1" lang="en-US" altLang="ja-JP" sz="1400" dirty="0" smtClean="0">
                <a:solidFill>
                  <a:schemeClr val="bg1">
                    <a:lumMod val="50000"/>
                  </a:schemeClr>
                </a:solidFill>
              </a:rPr>
              <a:t>Open data service, often by open source software</a:t>
            </a:r>
          </a:p>
        </p:txBody>
      </p:sp>
      <p:sp>
        <p:nvSpPr>
          <p:cNvPr id="9" name="左中かっこ 8"/>
          <p:cNvSpPr/>
          <p:nvPr/>
        </p:nvSpPr>
        <p:spPr>
          <a:xfrm>
            <a:off x="5376892" y="3429000"/>
            <a:ext cx="563260" cy="2952328"/>
          </a:xfrm>
          <a:prstGeom prst="leftBrace">
            <a:avLst>
              <a:gd name="adj1" fmla="val 8333"/>
              <a:gd name="adj2" fmla="val 50632"/>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5940152" y="3573016"/>
            <a:ext cx="2952328" cy="2677656"/>
          </a:xfrm>
          <a:prstGeom prst="rect">
            <a:avLst/>
          </a:prstGeom>
          <a:noFill/>
          <a:ln>
            <a:solidFill>
              <a:schemeClr val="tx1"/>
            </a:solidFill>
          </a:ln>
        </p:spPr>
        <p:txBody>
          <a:bodyPr wrap="square" rtlCol="0">
            <a:spAutoFit/>
          </a:bodyPr>
          <a:lstStyle/>
          <a:p>
            <a:pPr marL="501650" indent="-501650"/>
            <a:r>
              <a:rPr lang="en-US" altLang="ja-JP" sz="2400" dirty="0" smtClean="0">
                <a:latin typeface="+mn-lt"/>
                <a:ea typeface="+mj-ea"/>
              </a:rPr>
              <a:t>(1) GNSS CORS Infrastructure</a:t>
            </a:r>
            <a:endParaRPr kumimoji="1" lang="en-US" altLang="ja-JP" sz="2400" dirty="0" smtClean="0">
              <a:latin typeface="+mn-lt"/>
              <a:ea typeface="+mj-ea"/>
            </a:endParaRPr>
          </a:p>
          <a:p>
            <a:pPr marL="501650" indent="-501650"/>
            <a:endParaRPr lang="en-US" altLang="ja-JP" sz="2400" dirty="0" smtClean="0">
              <a:latin typeface="+mj-ea"/>
              <a:ea typeface="+mj-ea"/>
            </a:endParaRPr>
          </a:p>
          <a:p>
            <a:pPr marL="501650" indent="-501650"/>
            <a:r>
              <a:rPr lang="en-US" altLang="ja-JP" sz="2400" dirty="0" smtClean="0">
                <a:latin typeface="+mn-lt"/>
                <a:ea typeface="+mj-ea"/>
              </a:rPr>
              <a:t>(2) Institutional  Arrangement</a:t>
            </a:r>
          </a:p>
          <a:p>
            <a:pPr marL="501650" indent="-501650"/>
            <a:endParaRPr lang="en-US" altLang="ja-JP" sz="2400" dirty="0" smtClean="0">
              <a:latin typeface="+mj-ea"/>
              <a:ea typeface="+mj-ea"/>
            </a:endParaRPr>
          </a:p>
          <a:p>
            <a:pPr marL="501650" indent="-501650"/>
            <a:r>
              <a:rPr kumimoji="1" lang="en-US" altLang="ja-JP" sz="2400" dirty="0" smtClean="0">
                <a:latin typeface="+mn-lt"/>
                <a:ea typeface="+mj-ea"/>
              </a:rPr>
              <a:t>(3) Web Maps</a:t>
            </a:r>
            <a:endParaRPr kumimoji="1" lang="ja-JP" altLang="en-US" sz="2400" dirty="0">
              <a:latin typeface="+mn-lt"/>
              <a:ea typeface="+mj-ea"/>
            </a:endParaRPr>
          </a:p>
        </p:txBody>
      </p:sp>
      <p:cxnSp>
        <p:nvCxnSpPr>
          <p:cNvPr id="11" name="カギ線コネクタ 10"/>
          <p:cNvCxnSpPr/>
          <p:nvPr/>
        </p:nvCxnSpPr>
        <p:spPr>
          <a:xfrm rot="16200000" flipV="1">
            <a:off x="5886146" y="2042846"/>
            <a:ext cx="1152128" cy="1908212"/>
          </a:xfrm>
          <a:prstGeom prst="bentConnector2">
            <a:avLst/>
          </a:prstGeom>
          <a:ln>
            <a:solidFill>
              <a:schemeClr val="tx1"/>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12" name="円/楕円 11"/>
          <p:cNvSpPr/>
          <p:nvPr/>
        </p:nvSpPr>
        <p:spPr>
          <a:xfrm>
            <a:off x="6192564" y="1880827"/>
            <a:ext cx="2447504" cy="108012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dirty="0" smtClean="0">
                <a:solidFill>
                  <a:schemeClr val="tx1"/>
                </a:solidFill>
              </a:rPr>
              <a:t>Disaster Response as the Moment of Truth</a:t>
            </a:r>
            <a:endParaRPr kumimoji="1" lang="ja-JP" altLang="en-US" sz="1600" dirty="0">
              <a:solidFill>
                <a:schemeClr val="tx1"/>
              </a:solidFill>
            </a:endParaRPr>
          </a:p>
        </p:txBody>
      </p:sp>
      <p:sp>
        <p:nvSpPr>
          <p:cNvPr id="13" name="コンテンツ プレースホルダー 2"/>
          <p:cNvSpPr txBox="1">
            <a:spLocks/>
          </p:cNvSpPr>
          <p:nvPr/>
        </p:nvSpPr>
        <p:spPr>
          <a:xfrm>
            <a:off x="144463" y="740767"/>
            <a:ext cx="8964612" cy="960041"/>
          </a:xfrm>
          <a:prstGeom prst="rect">
            <a:avLst/>
          </a:prstGeom>
        </p:spPr>
        <p:txBody>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lgn="ctr" fontAlgn="auto">
              <a:spcBef>
                <a:spcPts val="0"/>
              </a:spcBef>
              <a:spcAft>
                <a:spcPts val="0"/>
              </a:spcAft>
              <a:buFontTx/>
              <a:buNone/>
              <a:defRPr/>
            </a:pPr>
            <a:r>
              <a:rPr lang="en-US" altLang="ja-JP" sz="2400" kern="0" dirty="0" smtClean="0"/>
              <a:t>GSI broke down our contribution to NSDI into 3 components.</a:t>
            </a:r>
          </a:p>
          <a:p>
            <a:pPr marL="0" indent="0" algn="ctr" fontAlgn="auto">
              <a:spcBef>
                <a:spcPts val="0"/>
              </a:spcBef>
              <a:spcAft>
                <a:spcPts val="0"/>
              </a:spcAft>
              <a:buFontTx/>
              <a:buNone/>
              <a:defRPr/>
            </a:pPr>
            <a:r>
              <a:rPr lang="en-US" altLang="ja-JP" sz="2400" b="1" kern="0" dirty="0">
                <a:solidFill>
                  <a:srgbClr val="FF0000"/>
                </a:solidFill>
              </a:rPr>
              <a:t>o</a:t>
            </a:r>
            <a:r>
              <a:rPr lang="en-US" altLang="ja-JP" sz="2400" b="1" kern="0" dirty="0" smtClean="0">
                <a:solidFill>
                  <a:srgbClr val="FF0000"/>
                </a:solidFill>
              </a:rPr>
              <a:t>wnership</a:t>
            </a:r>
            <a:r>
              <a:rPr lang="en-US" altLang="ja-JP" sz="2400" kern="0" dirty="0" smtClean="0"/>
              <a:t> and </a:t>
            </a:r>
            <a:r>
              <a:rPr lang="en-US" altLang="ja-JP" sz="2400" b="1" kern="0" dirty="0" smtClean="0">
                <a:solidFill>
                  <a:srgbClr val="00B050"/>
                </a:solidFill>
              </a:rPr>
              <a:t>involvement</a:t>
            </a:r>
            <a:r>
              <a:rPr lang="en-US" altLang="ja-JP" sz="2400" kern="0" dirty="0" smtClean="0"/>
              <a:t> matters, to implement NSDI.</a:t>
            </a:r>
            <a:endParaRPr lang="ja-JP" altLang="en-US" sz="2400" kern="0" dirty="0"/>
          </a:p>
        </p:txBody>
      </p:sp>
      <p:sp>
        <p:nvSpPr>
          <p:cNvPr id="14" name="テキスト ボックス 13"/>
          <p:cNvSpPr txBox="1"/>
          <p:nvPr/>
        </p:nvSpPr>
        <p:spPr>
          <a:xfrm>
            <a:off x="3509962" y="6444044"/>
            <a:ext cx="5485284" cy="369332"/>
          </a:xfrm>
          <a:prstGeom prst="rect">
            <a:avLst/>
          </a:prstGeom>
          <a:noFill/>
        </p:spPr>
        <p:txBody>
          <a:bodyPr wrap="none" rtlCol="0">
            <a:spAutoFit/>
          </a:bodyPr>
          <a:lstStyle/>
          <a:p>
            <a:r>
              <a:rPr kumimoji="1" lang="en-US" altLang="ja-JP" i="1" dirty="0" smtClean="0">
                <a:solidFill>
                  <a:schemeClr val="bg1">
                    <a:lumMod val="65000"/>
                  </a:schemeClr>
                </a:solidFill>
                <a:latin typeface="Times New Roman" charset="0"/>
                <a:ea typeface="Times New Roman" charset="0"/>
                <a:cs typeface="Times New Roman" charset="0"/>
              </a:rPr>
              <a:t>These are what we take ownership for </a:t>
            </a:r>
            <a:r>
              <a:rPr kumimoji="1" lang="en-US" altLang="ja-JP" i="1" smtClean="0">
                <a:solidFill>
                  <a:schemeClr val="bg1">
                    <a:lumMod val="65000"/>
                  </a:schemeClr>
                </a:solidFill>
                <a:latin typeface="Times New Roman" charset="0"/>
                <a:ea typeface="Times New Roman" charset="0"/>
                <a:cs typeface="Times New Roman" charset="0"/>
              </a:rPr>
              <a:t>Geospatial Society.</a:t>
            </a:r>
            <a:endParaRPr kumimoji="1" lang="ja-JP" altLang="en-US" i="1" dirty="0">
              <a:solidFill>
                <a:schemeClr val="bg1">
                  <a:lumMod val="6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71469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15</a:t>
            </a:fld>
            <a:endParaRPr lang="en-US" altLang="ja-JP" dirty="0"/>
          </a:p>
        </p:txBody>
      </p:sp>
      <p:sp>
        <p:nvSpPr>
          <p:cNvPr id="4" name="テキスト ボックス 3"/>
          <p:cNvSpPr txBox="1"/>
          <p:nvPr/>
        </p:nvSpPr>
        <p:spPr>
          <a:xfrm>
            <a:off x="572355" y="2276872"/>
            <a:ext cx="8003473" cy="2123658"/>
          </a:xfrm>
          <a:prstGeom prst="rect">
            <a:avLst/>
          </a:prstGeom>
          <a:noFill/>
        </p:spPr>
        <p:txBody>
          <a:bodyPr wrap="none" rtlCol="0">
            <a:spAutoFit/>
          </a:bodyPr>
          <a:lstStyle/>
          <a:p>
            <a:pPr algn="ctr"/>
            <a:r>
              <a:rPr lang="en-US" altLang="ja-JP" sz="9600" b="1" dirty="0" smtClean="0">
                <a:solidFill>
                  <a:srgbClr val="00B050"/>
                </a:solidFill>
              </a:rPr>
              <a:t>involvement</a:t>
            </a:r>
          </a:p>
          <a:p>
            <a:pPr algn="ctr"/>
            <a:r>
              <a:rPr kumimoji="1" lang="en-US" altLang="ja-JP" sz="3600" b="1" dirty="0" smtClean="0">
                <a:solidFill>
                  <a:srgbClr val="00B050"/>
                </a:solidFill>
                <a:latin typeface="Times New Roman" charset="0"/>
                <a:ea typeface="Times New Roman" charset="0"/>
                <a:cs typeface="Times New Roman" charset="0"/>
              </a:rPr>
              <a:t>of more partners to promote </a:t>
            </a:r>
            <a:r>
              <a:rPr lang="en-US" altLang="ja-JP" sz="3600" b="1" dirty="0" smtClean="0">
                <a:solidFill>
                  <a:srgbClr val="00B050"/>
                </a:solidFill>
                <a:latin typeface="Times New Roman" charset="0"/>
                <a:ea typeface="Times New Roman" charset="0"/>
                <a:cs typeface="Times New Roman" charset="0"/>
              </a:rPr>
              <a:t>innovation</a:t>
            </a:r>
            <a:endParaRPr kumimoji="1" lang="en-US" altLang="ja-JP" sz="3600" b="1" dirty="0" smtClean="0">
              <a:solidFill>
                <a:srgbClr val="00B05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8244948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rgbClr val="00B050"/>
                </a:solidFill>
              </a:rPr>
              <a:t>involvement</a:t>
            </a:r>
            <a:endParaRPr kumimoji="1" lang="ja-JP" altLang="en-US" b="1" dirty="0">
              <a:solidFill>
                <a:srgbClr val="00B050"/>
              </a:solidFill>
            </a:endParaRPr>
          </a:p>
        </p:txBody>
      </p:sp>
      <p:sp>
        <p:nvSpPr>
          <p:cNvPr id="3" name="コンテンツ プレースホルダー 2"/>
          <p:cNvSpPr>
            <a:spLocks noGrp="1"/>
          </p:cNvSpPr>
          <p:nvPr>
            <p:ph idx="1"/>
          </p:nvPr>
        </p:nvSpPr>
        <p:spPr>
          <a:xfrm>
            <a:off x="251520" y="764704"/>
            <a:ext cx="8640960" cy="5832648"/>
          </a:xfrm>
        </p:spPr>
        <p:txBody>
          <a:bodyPr/>
          <a:lstStyle/>
          <a:p>
            <a:pPr marL="0" indent="0">
              <a:buNone/>
            </a:pPr>
            <a:r>
              <a:rPr kumimoji="1" lang="en-US" altLang="ja-JP" sz="2000" dirty="0" smtClean="0"/>
              <a:t>We try involve more partners by:</a:t>
            </a:r>
          </a:p>
          <a:p>
            <a:pPr>
              <a:buFont typeface="Wingdings" charset="2"/>
              <a:buChar char="Ø"/>
            </a:pPr>
            <a:r>
              <a:rPr kumimoji="1" lang="en-US" altLang="ja-JP" u="sng" dirty="0" smtClean="0">
                <a:solidFill>
                  <a:srgbClr val="FF0000"/>
                </a:solidFill>
              </a:rPr>
              <a:t>Open Data</a:t>
            </a:r>
          </a:p>
          <a:p>
            <a:pPr lvl="1">
              <a:buFont typeface="Arial" charset="0"/>
              <a:buChar char="•"/>
            </a:pPr>
            <a:r>
              <a:rPr lang="en-US" altLang="ja-JP" sz="2000" dirty="0" smtClean="0"/>
              <a:t>We follow the Open Data Policy of the Government of Japan (compatible with CC-BY)</a:t>
            </a:r>
          </a:p>
          <a:p>
            <a:pPr lvl="1">
              <a:buFont typeface="Arial" charset="0"/>
              <a:buChar char="•"/>
            </a:pPr>
            <a:r>
              <a:rPr kumimoji="1" lang="en-US" altLang="ja-JP" sz="2000" dirty="0" smtClean="0">
                <a:solidFill>
                  <a:schemeClr val="bg1">
                    <a:lumMod val="75000"/>
                  </a:schemeClr>
                </a:solidFill>
              </a:rPr>
              <a:t>In addition, Survey Act applies to core data.</a:t>
            </a:r>
          </a:p>
          <a:p>
            <a:pPr>
              <a:buFont typeface="Wingdings" charset="2"/>
              <a:buChar char="Ø"/>
            </a:pPr>
            <a:r>
              <a:rPr lang="en-US" altLang="ja-JP" u="sng" dirty="0" smtClean="0">
                <a:solidFill>
                  <a:srgbClr val="FF0000"/>
                </a:solidFill>
              </a:rPr>
              <a:t>Open Source</a:t>
            </a:r>
          </a:p>
          <a:p>
            <a:pPr lvl="1">
              <a:buFont typeface="Arial" charset="0"/>
              <a:buChar char="•"/>
            </a:pPr>
            <a:r>
              <a:rPr lang="en-US" altLang="ja-JP" sz="2000" dirty="0" smtClean="0"/>
              <a:t>We </a:t>
            </a:r>
            <a:r>
              <a:rPr lang="en-US" altLang="ja-JP" sz="2000" u="sng" dirty="0" smtClean="0"/>
              <a:t>use</a:t>
            </a:r>
            <a:r>
              <a:rPr lang="en-US" altLang="ja-JP" sz="2000" dirty="0" smtClean="0"/>
              <a:t> Open Source for (1) lowering running cost and  for (2) promoting development of domain-specific applications.</a:t>
            </a:r>
          </a:p>
          <a:p>
            <a:pPr lvl="1">
              <a:buFont typeface="Arial" charset="0"/>
              <a:buChar char="•"/>
            </a:pPr>
            <a:r>
              <a:rPr lang="en-US" altLang="ja-JP" sz="2000" dirty="0" smtClean="0"/>
              <a:t>We also </a:t>
            </a:r>
            <a:r>
              <a:rPr lang="en-US" altLang="ja-JP" sz="2000" u="sng" dirty="0" smtClean="0"/>
              <a:t>develop</a:t>
            </a:r>
            <a:r>
              <a:rPr lang="en-US" altLang="ja-JP" sz="2000" dirty="0" smtClean="0"/>
              <a:t> open source software </a:t>
            </a:r>
            <a:r>
              <a:rPr lang="en-US" altLang="ja-JP" sz="2000" dirty="0" smtClean="0">
                <a:solidFill>
                  <a:schemeClr val="bg1">
                    <a:lumMod val="75000"/>
                  </a:schemeClr>
                </a:solidFill>
              </a:rPr>
              <a:t>available at GitHub</a:t>
            </a:r>
            <a:r>
              <a:rPr lang="en-US" altLang="ja-JP" sz="2000" dirty="0" smtClean="0"/>
              <a:t>.</a:t>
            </a:r>
          </a:p>
          <a:p>
            <a:pPr>
              <a:buFont typeface="Wingdings" charset="2"/>
              <a:buChar char="Ø"/>
            </a:pPr>
            <a:r>
              <a:rPr kumimoji="1" lang="en-US" altLang="ja-JP" u="sng" dirty="0" smtClean="0">
                <a:solidFill>
                  <a:srgbClr val="FF0000"/>
                </a:solidFill>
              </a:rPr>
              <a:t>Open Innovation</a:t>
            </a:r>
          </a:p>
          <a:p>
            <a:pPr lvl="1">
              <a:buFont typeface="Arial" charset="0"/>
              <a:buChar char="•"/>
            </a:pPr>
            <a:r>
              <a:rPr lang="en-US" altLang="ja-JP" sz="2000" dirty="0" smtClean="0"/>
              <a:t>We run a </a:t>
            </a:r>
            <a:r>
              <a:rPr lang="en-US" altLang="ja-JP" sz="2000" u="sng" dirty="0" smtClean="0"/>
              <a:t>community</a:t>
            </a:r>
            <a:r>
              <a:rPr lang="en-US" altLang="ja-JP" sz="2000" dirty="0" smtClean="0"/>
              <a:t> of geospatial developers who use our data </a:t>
            </a:r>
            <a:r>
              <a:rPr lang="mr-IN" altLang="ja-JP" sz="2000" dirty="0" smtClean="0"/>
              <a:t>–</a:t>
            </a:r>
            <a:r>
              <a:rPr lang="en-US" altLang="ja-JP" sz="2000" dirty="0" smtClean="0"/>
              <a:t> GSI Maps Partner Network.</a:t>
            </a:r>
          </a:p>
          <a:p>
            <a:pPr lvl="1">
              <a:buFont typeface="Arial" charset="0"/>
              <a:buChar char="•"/>
            </a:pPr>
            <a:r>
              <a:rPr lang="en-US" altLang="ja-JP" sz="2000" dirty="0" smtClean="0"/>
              <a:t>We participate in existing community events </a:t>
            </a:r>
            <a:r>
              <a:rPr lang="en-US" altLang="ja-JP" sz="2000" dirty="0" smtClean="0">
                <a:solidFill>
                  <a:schemeClr val="bg1">
                    <a:lumMod val="75000"/>
                  </a:schemeClr>
                </a:solidFill>
              </a:rPr>
              <a:t>such as FOSS4G Tokyo/Kansai, Code for Japan Summit, and GitHub Universe</a:t>
            </a:r>
            <a:r>
              <a:rPr lang="en-US" altLang="ja-JP" sz="2000" dirty="0" smtClean="0"/>
              <a:t>.</a:t>
            </a:r>
            <a:endParaRPr kumimoji="1" lang="ja-JP" altLang="en-US" sz="2000" dirty="0"/>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16</a:t>
            </a:fld>
            <a:endParaRPr lang="en-US" altLang="ja-JP"/>
          </a:p>
        </p:txBody>
      </p:sp>
      <p:pic>
        <p:nvPicPr>
          <p:cNvPr id="5" name="図 4"/>
          <p:cNvPicPr>
            <a:picLocks noChangeAspect="1"/>
          </p:cNvPicPr>
          <p:nvPr/>
        </p:nvPicPr>
        <p:blipFill>
          <a:blip r:embed="rId3"/>
          <a:stretch>
            <a:fillRect/>
          </a:stretch>
        </p:blipFill>
        <p:spPr>
          <a:xfrm>
            <a:off x="7596336" y="620688"/>
            <a:ext cx="1066800" cy="1066800"/>
          </a:xfrm>
          <a:prstGeom prst="rect">
            <a:avLst/>
          </a:prstGeom>
        </p:spPr>
      </p:pic>
    </p:spTree>
    <p:extLst>
      <p:ext uri="{BB962C8B-B14F-4D97-AF65-F5344CB8AC3E}">
        <p14:creationId xmlns:p14="http://schemas.microsoft.com/office/powerpoint/2010/main" val="10617210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lang="en-US" altLang="ja-JP" sz="2000" dirty="0" smtClean="0"/>
              <a:t>We import great open source software developed also in Ukraine</a:t>
            </a:r>
            <a:endParaRPr kumimoji="1" lang="ja-JP" altLang="en-US" sz="2000" dirty="0"/>
          </a:p>
        </p:txBody>
      </p:sp>
      <p:sp>
        <p:nvSpPr>
          <p:cNvPr id="3" name="コンテンツ プレースホルダー 2"/>
          <p:cNvSpPr>
            <a:spLocks noGrp="1"/>
          </p:cNvSpPr>
          <p:nvPr>
            <p:ph sz="half" idx="1"/>
          </p:nvPr>
        </p:nvSpPr>
        <p:spPr>
          <a:xfrm>
            <a:off x="39688" y="548680"/>
            <a:ext cx="4604320" cy="60486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hlinkClick r:id="rId3"/>
              </a:rPr>
              <a:t>http://maps.gsi.go.jp/</a:t>
            </a:r>
            <a:endParaRPr kumimoji="1"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altLang="ja-JP" sz="2000" dirty="0" smtClean="0"/>
              <a:t>Our geoportal “GSI Maps” provides approximately 1,600 layers as </a:t>
            </a:r>
            <a:r>
              <a:rPr lang="en-US" altLang="ja-JP" sz="2000" u="sng" dirty="0" smtClean="0">
                <a:solidFill>
                  <a:srgbClr val="FF0000"/>
                </a:solidFill>
              </a:rPr>
              <a:t>tiles</a:t>
            </a:r>
            <a:r>
              <a:rPr lang="en-US" altLang="ja-JP" sz="2000" dirty="0" smtClean="0"/>
              <a:t> or </a:t>
            </a:r>
            <a:r>
              <a:rPr lang="en-US" altLang="ja-JP" sz="2000" u="sng" dirty="0" err="1" smtClean="0">
                <a:solidFill>
                  <a:srgbClr val="FF0000"/>
                </a:solidFill>
              </a:rPr>
              <a:t>GeoJSON</a:t>
            </a:r>
            <a:r>
              <a:rPr lang="en-US" altLang="ja-JP" sz="2000" dirty="0" smtClean="0"/>
              <a:t> files.</a:t>
            </a:r>
            <a:endParaRPr kumimoji="1" lang="ja-JP" altLang="en-US" sz="2000" dirty="0"/>
          </a:p>
        </p:txBody>
      </p:sp>
      <p:sp>
        <p:nvSpPr>
          <p:cNvPr id="7" name="コンテンツ プレースホルダー 6"/>
          <p:cNvSpPr>
            <a:spLocks noGrp="1"/>
          </p:cNvSpPr>
          <p:nvPr>
            <p:ph sz="half" idx="2"/>
          </p:nvPr>
        </p:nvSpPr>
        <p:spPr>
          <a:xfrm>
            <a:off x="4644008" y="542724"/>
            <a:ext cx="4316288" cy="60486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hlinkClick r:id="rId4"/>
              </a:rPr>
              <a:t>http://bit.ly/tokyo-vt</a:t>
            </a:r>
            <a:r>
              <a:rPr kumimoji="1" lang="en-US" altLang="ja-JP" sz="2400" dirty="0" smtClean="0"/>
              <a:t> </a:t>
            </a:r>
            <a:endParaRPr lang="en-US" altLang="ja-JP" sz="2400" dirty="0"/>
          </a:p>
          <a:p>
            <a:pPr marL="0" marR="0" lvl="0" indent="0" defTabSz="914400" eaLnBrk="1" fontAlgn="auto" latinLnBrk="0" hangingPunct="1">
              <a:lnSpc>
                <a:spcPct val="100000"/>
              </a:lnSpc>
              <a:spcBef>
                <a:spcPts val="0"/>
              </a:spcBef>
              <a:spcAft>
                <a:spcPts val="0"/>
              </a:spcAft>
              <a:buClrTx/>
              <a:buSzTx/>
              <a:buFontTx/>
              <a:buNone/>
              <a:tabLst/>
              <a:defRPr/>
            </a:pPr>
            <a:r>
              <a:rPr lang="en-US" altLang="ja-JP" sz="2000" dirty="0" smtClean="0"/>
              <a:t>Global Map data in </a:t>
            </a:r>
            <a:r>
              <a:rPr lang="en-US" altLang="ja-JP" sz="2000" u="sng" dirty="0" smtClean="0">
                <a:solidFill>
                  <a:srgbClr val="FF0000"/>
                </a:solidFill>
              </a:rPr>
              <a:t>binary vector tiles</a:t>
            </a:r>
            <a:r>
              <a:rPr lang="en-US" altLang="ja-JP" sz="2000" dirty="0" smtClean="0"/>
              <a:t>, to promote wider application  (in development.)</a:t>
            </a:r>
            <a:endParaRPr kumimoji="1" lang="ja-JP" altLang="en-US" sz="2000" dirty="0"/>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17</a:t>
            </a:fld>
            <a:endParaRPr lang="en-US" altLang="ja-JP"/>
          </a:p>
        </p:txBody>
      </p:sp>
      <p:pic>
        <p:nvPicPr>
          <p:cNvPr id="5" name="図 4"/>
          <p:cNvPicPr>
            <a:picLocks noChangeAspect="1"/>
          </p:cNvPicPr>
          <p:nvPr/>
        </p:nvPicPr>
        <p:blipFill>
          <a:blip r:embed="rId5"/>
          <a:stretch>
            <a:fillRect/>
          </a:stretch>
        </p:blipFill>
        <p:spPr>
          <a:xfrm>
            <a:off x="178589" y="1988840"/>
            <a:ext cx="3912627" cy="3440139"/>
          </a:xfrm>
          <a:prstGeom prst="rect">
            <a:avLst/>
          </a:prstGeom>
        </p:spPr>
      </p:pic>
      <p:pic>
        <p:nvPicPr>
          <p:cNvPr id="6" name="図 5"/>
          <p:cNvPicPr>
            <a:picLocks noChangeAspect="1"/>
          </p:cNvPicPr>
          <p:nvPr/>
        </p:nvPicPr>
        <p:blipFill>
          <a:blip r:embed="rId6"/>
          <a:stretch>
            <a:fillRect/>
          </a:stretch>
        </p:blipFill>
        <p:spPr>
          <a:xfrm>
            <a:off x="4763061" y="1988840"/>
            <a:ext cx="3912627" cy="3440139"/>
          </a:xfrm>
          <a:prstGeom prst="rect">
            <a:avLst/>
          </a:prstGeom>
        </p:spPr>
      </p:pic>
      <p:pic>
        <p:nvPicPr>
          <p:cNvPr id="8" name="図 7"/>
          <p:cNvPicPr>
            <a:picLocks noChangeAspect="1"/>
          </p:cNvPicPr>
          <p:nvPr/>
        </p:nvPicPr>
        <p:blipFill>
          <a:blip r:embed="rId7"/>
          <a:stretch>
            <a:fillRect/>
          </a:stretch>
        </p:blipFill>
        <p:spPr>
          <a:xfrm>
            <a:off x="156911" y="5572855"/>
            <a:ext cx="3546140" cy="1269247"/>
          </a:xfrm>
          <a:prstGeom prst="rect">
            <a:avLst/>
          </a:prstGeom>
        </p:spPr>
      </p:pic>
      <p:pic>
        <p:nvPicPr>
          <p:cNvPr id="9" name="図 8"/>
          <p:cNvPicPr>
            <a:picLocks noChangeAspect="1"/>
          </p:cNvPicPr>
          <p:nvPr/>
        </p:nvPicPr>
        <p:blipFill>
          <a:blip r:embed="rId8"/>
          <a:stretch>
            <a:fillRect/>
          </a:stretch>
        </p:blipFill>
        <p:spPr>
          <a:xfrm>
            <a:off x="5464224" y="5588818"/>
            <a:ext cx="3500264" cy="1233700"/>
          </a:xfrm>
          <a:prstGeom prst="rect">
            <a:avLst/>
          </a:prstGeom>
        </p:spPr>
      </p:pic>
      <p:pic>
        <p:nvPicPr>
          <p:cNvPr id="10" name="図 9"/>
          <p:cNvPicPr>
            <a:picLocks noChangeAspect="1"/>
          </p:cNvPicPr>
          <p:nvPr/>
        </p:nvPicPr>
        <p:blipFill>
          <a:blip r:embed="rId9"/>
          <a:stretch>
            <a:fillRect/>
          </a:stretch>
        </p:blipFill>
        <p:spPr>
          <a:xfrm>
            <a:off x="4083670" y="5558123"/>
            <a:ext cx="1064394" cy="1327261"/>
          </a:xfrm>
          <a:prstGeom prst="rect">
            <a:avLst/>
          </a:prstGeom>
        </p:spPr>
      </p:pic>
      <p:cxnSp>
        <p:nvCxnSpPr>
          <p:cNvPr id="12" name="直線矢印コネクタ 11"/>
          <p:cNvCxnSpPr/>
          <p:nvPr/>
        </p:nvCxnSpPr>
        <p:spPr>
          <a:xfrm>
            <a:off x="5024627" y="6380906"/>
            <a:ext cx="43959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p:cNvCxnSpPr/>
          <p:nvPr/>
        </p:nvCxnSpPr>
        <p:spPr>
          <a:xfrm flipH="1">
            <a:off x="3703051" y="6379095"/>
            <a:ext cx="527261" cy="181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下矢印 21"/>
          <p:cNvSpPr/>
          <p:nvPr/>
        </p:nvSpPr>
        <p:spPr>
          <a:xfrm>
            <a:off x="1361094" y="5373216"/>
            <a:ext cx="1440160" cy="360040"/>
          </a:xfrm>
          <a:prstGeom prst="down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uses</a:t>
            </a:r>
            <a:endParaRPr kumimoji="1" lang="ja-JP" altLang="en-US" dirty="0">
              <a:solidFill>
                <a:schemeClr val="tx1"/>
              </a:solidFill>
            </a:endParaRPr>
          </a:p>
        </p:txBody>
      </p:sp>
      <p:sp>
        <p:nvSpPr>
          <p:cNvPr id="23" name="下矢印 22"/>
          <p:cNvSpPr/>
          <p:nvPr/>
        </p:nvSpPr>
        <p:spPr>
          <a:xfrm>
            <a:off x="6125778" y="5373216"/>
            <a:ext cx="1440160" cy="360040"/>
          </a:xfrm>
          <a:prstGeom prst="down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uses</a:t>
            </a:r>
            <a:endParaRPr kumimoji="1" lang="ja-JP" altLang="en-US" dirty="0">
              <a:solidFill>
                <a:schemeClr val="tx1"/>
              </a:solidFill>
            </a:endParaRPr>
          </a:p>
        </p:txBody>
      </p:sp>
    </p:spTree>
    <p:extLst>
      <p:ext uri="{BB962C8B-B14F-4D97-AF65-F5344CB8AC3E}">
        <p14:creationId xmlns:p14="http://schemas.microsoft.com/office/powerpoint/2010/main" val="335402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172400" cy="476250"/>
          </a:xfrm>
        </p:spPr>
        <p:txBody>
          <a:bodyPr/>
          <a:lstStyle/>
          <a:p>
            <a:r>
              <a:rPr lang="en-US" altLang="ja-JP" dirty="0" smtClean="0"/>
              <a:t>We share our code</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18</a:t>
            </a:fld>
            <a:endParaRPr lang="en-US" altLang="ja-JP"/>
          </a:p>
        </p:txBody>
      </p:sp>
      <p:pic>
        <p:nvPicPr>
          <p:cNvPr id="4" name="図 3"/>
          <p:cNvPicPr>
            <a:picLocks noChangeAspect="1"/>
          </p:cNvPicPr>
          <p:nvPr/>
        </p:nvPicPr>
        <p:blipFill>
          <a:blip r:embed="rId3"/>
          <a:stretch>
            <a:fillRect/>
          </a:stretch>
        </p:blipFill>
        <p:spPr>
          <a:xfrm>
            <a:off x="88215" y="1080802"/>
            <a:ext cx="4418933" cy="2565115"/>
          </a:xfrm>
          <a:prstGeom prst="rect">
            <a:avLst/>
          </a:prstGeom>
        </p:spPr>
      </p:pic>
      <p:sp>
        <p:nvSpPr>
          <p:cNvPr id="5" name="正方形/長方形 4"/>
          <p:cNvSpPr/>
          <p:nvPr/>
        </p:nvSpPr>
        <p:spPr>
          <a:xfrm>
            <a:off x="13610" y="611552"/>
            <a:ext cx="4493538" cy="369332"/>
          </a:xfrm>
          <a:prstGeom prst="rect">
            <a:avLst/>
          </a:prstGeom>
        </p:spPr>
        <p:txBody>
          <a:bodyPr wrap="none">
            <a:spAutoFit/>
          </a:bodyPr>
          <a:lstStyle/>
          <a:p>
            <a:r>
              <a:rPr lang="ja-JP" altLang="en-US"/>
              <a:t>https://github.com/gsi-cyberjapan/gsimaps</a:t>
            </a:r>
          </a:p>
        </p:txBody>
      </p:sp>
      <p:pic>
        <p:nvPicPr>
          <p:cNvPr id="6" name="図 5"/>
          <p:cNvPicPr>
            <a:picLocks noChangeAspect="1"/>
          </p:cNvPicPr>
          <p:nvPr/>
        </p:nvPicPr>
        <p:blipFill rotWithShape="1">
          <a:blip r:embed="rId4"/>
          <a:srcRect b="1544"/>
          <a:stretch/>
        </p:blipFill>
        <p:spPr>
          <a:xfrm>
            <a:off x="4524347" y="1080802"/>
            <a:ext cx="4418933" cy="2565115"/>
          </a:xfrm>
          <a:prstGeom prst="rect">
            <a:avLst/>
          </a:prstGeom>
        </p:spPr>
      </p:pic>
      <p:sp>
        <p:nvSpPr>
          <p:cNvPr id="7" name="正方形/長方形 6"/>
          <p:cNvSpPr/>
          <p:nvPr/>
        </p:nvSpPr>
        <p:spPr>
          <a:xfrm>
            <a:off x="4528399" y="630141"/>
            <a:ext cx="4147289" cy="369332"/>
          </a:xfrm>
          <a:prstGeom prst="rect">
            <a:avLst/>
          </a:prstGeom>
        </p:spPr>
        <p:txBody>
          <a:bodyPr wrap="none">
            <a:spAutoFit/>
          </a:bodyPr>
          <a:lstStyle/>
          <a:p>
            <a:r>
              <a:rPr lang="ja-JP" altLang="en-US"/>
              <a:t>https://github.com/globalmaps-vt/demo</a:t>
            </a:r>
          </a:p>
        </p:txBody>
      </p:sp>
      <p:pic>
        <p:nvPicPr>
          <p:cNvPr id="8" name="図 7"/>
          <p:cNvPicPr>
            <a:picLocks noChangeAspect="1"/>
          </p:cNvPicPr>
          <p:nvPr/>
        </p:nvPicPr>
        <p:blipFill>
          <a:blip r:embed="rId5"/>
          <a:stretch>
            <a:fillRect/>
          </a:stretch>
        </p:blipFill>
        <p:spPr>
          <a:xfrm>
            <a:off x="144016" y="3946300"/>
            <a:ext cx="4355976" cy="2723060"/>
          </a:xfrm>
          <a:prstGeom prst="rect">
            <a:avLst/>
          </a:prstGeom>
        </p:spPr>
      </p:pic>
      <p:pic>
        <p:nvPicPr>
          <p:cNvPr id="9" name="図 8"/>
          <p:cNvPicPr>
            <a:picLocks noChangeAspect="1"/>
          </p:cNvPicPr>
          <p:nvPr/>
        </p:nvPicPr>
        <p:blipFill>
          <a:blip r:embed="rId6"/>
          <a:stretch>
            <a:fillRect/>
          </a:stretch>
        </p:blipFill>
        <p:spPr>
          <a:xfrm>
            <a:off x="4572000" y="3972372"/>
            <a:ext cx="4355976" cy="2696988"/>
          </a:xfrm>
          <a:prstGeom prst="rect">
            <a:avLst/>
          </a:prstGeom>
        </p:spPr>
      </p:pic>
      <p:sp>
        <p:nvSpPr>
          <p:cNvPr id="10" name="正方形/長方形 9"/>
          <p:cNvSpPr/>
          <p:nvPr/>
        </p:nvSpPr>
        <p:spPr>
          <a:xfrm>
            <a:off x="88215" y="3861048"/>
            <a:ext cx="8855065" cy="292494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0785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Summary</a:t>
            </a:r>
            <a:endParaRPr kumimoji="1" lang="ja-JP" altLang="en-US" dirty="0"/>
          </a:p>
        </p:txBody>
      </p:sp>
      <p:sp>
        <p:nvSpPr>
          <p:cNvPr id="3" name="コンテンツ プレースホルダー 2"/>
          <p:cNvSpPr>
            <a:spLocks noGrp="1"/>
          </p:cNvSpPr>
          <p:nvPr>
            <p:ph idx="1"/>
          </p:nvPr>
        </p:nvSpPr>
        <p:spPr>
          <a:xfrm>
            <a:off x="457200" y="1124744"/>
            <a:ext cx="8229600" cy="4713387"/>
          </a:xfrm>
        </p:spPr>
        <p:txBody>
          <a:bodyPr/>
          <a:lstStyle/>
          <a:p>
            <a:pPr marL="0" indent="0">
              <a:buNone/>
            </a:pPr>
            <a:r>
              <a:rPr kumimoji="1" lang="en-US" altLang="ja-JP" sz="4800" b="1" dirty="0" smtClean="0">
                <a:solidFill>
                  <a:srgbClr val="0000FF"/>
                </a:solidFill>
              </a:rPr>
              <a:t>coordination</a:t>
            </a:r>
          </a:p>
          <a:p>
            <a:pPr marL="0" indent="0">
              <a:buNone/>
            </a:pPr>
            <a:r>
              <a:rPr lang="en-US" altLang="ja-JP" sz="4800" b="1" dirty="0" smtClean="0">
                <a:solidFill>
                  <a:srgbClr val="FF0000"/>
                </a:solidFill>
              </a:rPr>
              <a:t>ownership</a:t>
            </a:r>
          </a:p>
          <a:p>
            <a:pPr marL="0" indent="0">
              <a:buNone/>
            </a:pPr>
            <a:r>
              <a:rPr kumimoji="1" lang="en-US" altLang="ja-JP" sz="4800" b="1" dirty="0" smtClean="0">
                <a:solidFill>
                  <a:srgbClr val="00B050"/>
                </a:solidFill>
              </a:rPr>
              <a:t>involvement</a:t>
            </a:r>
            <a:endParaRPr lang="en-US" altLang="ja-JP" sz="4800" b="1" dirty="0" smtClean="0">
              <a:solidFill>
                <a:srgbClr val="00B050"/>
              </a:solidFill>
            </a:endParaRPr>
          </a:p>
          <a:p>
            <a:pPr marL="0" indent="0">
              <a:buNone/>
            </a:pPr>
            <a:r>
              <a:rPr kumimoji="1" lang="en-US" altLang="ja-JP" sz="2800" dirty="0" smtClean="0">
                <a:latin typeface="Times New Roman" charset="0"/>
                <a:ea typeface="Times New Roman" charset="0"/>
                <a:cs typeface="Times New Roman" charset="0"/>
              </a:rPr>
              <a:t>are all important.</a:t>
            </a:r>
          </a:p>
          <a:p>
            <a:pPr marL="0" indent="0">
              <a:buNone/>
            </a:pPr>
            <a:endParaRPr kumimoji="1" lang="en-US" altLang="ja-JP" sz="2800" dirty="0" smtClean="0">
              <a:latin typeface="Times New Roman" charset="0"/>
              <a:ea typeface="Times New Roman" charset="0"/>
              <a:cs typeface="Times New Roman" charset="0"/>
            </a:endParaRPr>
          </a:p>
          <a:p>
            <a:pPr marL="0" indent="0">
              <a:buNone/>
            </a:pPr>
            <a:r>
              <a:rPr kumimoji="1" lang="en-US" altLang="ja-JP" sz="2800" dirty="0" smtClean="0">
                <a:latin typeface="Times New Roman" charset="0"/>
                <a:ea typeface="Times New Roman" charset="0"/>
                <a:cs typeface="Times New Roman" charset="0"/>
              </a:rPr>
              <a:t>Let’s involve everyone and each other, </a:t>
            </a:r>
            <a:r>
              <a:rPr kumimoji="1" lang="en-US" altLang="ja-JP" sz="2800" dirty="0" smtClean="0">
                <a:solidFill>
                  <a:srgbClr val="0000FF"/>
                </a:solidFill>
                <a:latin typeface="Times New Roman" charset="0"/>
                <a:ea typeface="Times New Roman" charset="0"/>
                <a:cs typeface="Times New Roman" charset="0"/>
              </a:rPr>
              <a:t>in order to catch up with changing technology trend, </a:t>
            </a:r>
            <a:r>
              <a:rPr kumimoji="1" lang="en-US" altLang="ja-JP" sz="2800" dirty="0" smtClean="0">
                <a:latin typeface="Times New Roman" charset="0"/>
                <a:ea typeface="Times New Roman" charset="0"/>
                <a:cs typeface="Times New Roman" charset="0"/>
              </a:rPr>
              <a:t>for wider and better application of our geospatial information.</a:t>
            </a:r>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19</a:t>
            </a:fld>
            <a:endParaRPr lang="en-US" altLang="ja-JP"/>
          </a:p>
        </p:txBody>
      </p:sp>
    </p:spTree>
    <p:extLst>
      <p:ext uri="{BB962C8B-B14F-4D97-AF65-F5344CB8AC3E}">
        <p14:creationId xmlns:p14="http://schemas.microsoft.com/office/powerpoint/2010/main" val="425127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srcRect t="-388" r="2393" b="2393"/>
          <a:stretch/>
        </p:blipFill>
        <p:spPr>
          <a:xfrm>
            <a:off x="0" y="-27384"/>
            <a:ext cx="9180512" cy="6912768"/>
          </a:xfrm>
          <a:prstGeom prst="rect">
            <a:avLst/>
          </a:prstGeom>
        </p:spPr>
      </p:pic>
      <p:sp>
        <p:nvSpPr>
          <p:cNvPr id="2" name="タイトル 1"/>
          <p:cNvSpPr>
            <a:spLocks noGrp="1"/>
          </p:cNvSpPr>
          <p:nvPr>
            <p:ph type="title"/>
          </p:nvPr>
        </p:nvSpPr>
        <p:spPr>
          <a:xfrm>
            <a:off x="0" y="0"/>
            <a:ext cx="7916758" cy="449263"/>
          </a:xfrm>
        </p:spPr>
        <p:txBody>
          <a:bodyPr/>
          <a:lstStyle/>
          <a:p>
            <a:r>
              <a:rPr kumimoji="1" lang="en-US" altLang="ja-JP" dirty="0" smtClean="0">
                <a:solidFill>
                  <a:schemeClr val="bg1"/>
                </a:solidFill>
              </a:rPr>
              <a:t>Geospatial Information Authority </a:t>
            </a:r>
            <a:r>
              <a:rPr kumimoji="1" lang="en-US" altLang="ja-JP" smtClean="0">
                <a:solidFill>
                  <a:schemeClr val="bg1"/>
                </a:solidFill>
              </a:rPr>
              <a:t>of Japan (GSI)</a:t>
            </a:r>
            <a:endParaRPr kumimoji="1" lang="ja-JP" altLang="en-US" dirty="0">
              <a:solidFill>
                <a:schemeClr val="bg1"/>
              </a:solidFill>
            </a:endParaRPr>
          </a:p>
        </p:txBody>
      </p:sp>
      <p:sp>
        <p:nvSpPr>
          <p:cNvPr id="3" name="スライド番号プレースホルダー 2"/>
          <p:cNvSpPr>
            <a:spLocks noGrp="1"/>
          </p:cNvSpPr>
          <p:nvPr>
            <p:ph type="sldNum" sz="quarter" idx="12"/>
          </p:nvPr>
        </p:nvSpPr>
        <p:spPr/>
        <p:txBody>
          <a:bodyPr/>
          <a:lstStyle/>
          <a:p>
            <a:fld id="{51A0F9B8-46C3-4461-9FF6-EE1A50FFEA30}" type="slidenum">
              <a:rPr lang="en-US" altLang="ja-JP" smtClean="0"/>
              <a:pPr/>
              <a:t>2</a:t>
            </a:fld>
            <a:endParaRPr lang="en-US" altLang="ja-JP"/>
          </a:p>
        </p:txBody>
      </p:sp>
      <p:sp>
        <p:nvSpPr>
          <p:cNvPr id="6" name="テキスト ボックス 5"/>
          <p:cNvSpPr txBox="1"/>
          <p:nvPr/>
        </p:nvSpPr>
        <p:spPr>
          <a:xfrm>
            <a:off x="107504" y="692696"/>
            <a:ext cx="7809254" cy="461665"/>
          </a:xfrm>
          <a:prstGeom prst="rect">
            <a:avLst/>
          </a:prstGeom>
          <a:noFill/>
        </p:spPr>
        <p:txBody>
          <a:bodyPr wrap="none" rtlCol="0">
            <a:spAutoFit/>
          </a:bodyPr>
          <a:lstStyle/>
          <a:p>
            <a:r>
              <a:rPr kumimoji="1" lang="en-US" altLang="ja-JP" sz="2400" dirty="0" smtClean="0"/>
              <a:t>We’re Japan’s National Geospatial Information Authority</a:t>
            </a:r>
            <a:endParaRPr kumimoji="1" lang="ja-JP" altLang="en-US" sz="2400" dirty="0"/>
          </a:p>
        </p:txBody>
      </p:sp>
    </p:spTree>
    <p:extLst>
      <p:ext uri="{BB962C8B-B14F-4D97-AF65-F5344CB8AC3E}">
        <p14:creationId xmlns:p14="http://schemas.microsoft.com/office/powerpoint/2010/main" val="95225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0" y="538850"/>
            <a:ext cx="2996455" cy="4042277"/>
          </a:xfrm>
          <a:prstGeom prst="rect">
            <a:avLst/>
          </a:prstGeom>
        </p:spPr>
      </p:pic>
      <p:sp>
        <p:nvSpPr>
          <p:cNvPr id="2" name="タイトル 1"/>
          <p:cNvSpPr>
            <a:spLocks noGrp="1"/>
          </p:cNvSpPr>
          <p:nvPr>
            <p:ph type="title"/>
          </p:nvPr>
        </p:nvSpPr>
        <p:spPr/>
        <p:txBody>
          <a:bodyPr/>
          <a:lstStyle/>
          <a:p>
            <a:r>
              <a:rPr lang="en-US" altLang="ja-JP" dirty="0" smtClean="0"/>
              <a:t>Hello</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91025837"/>
              </p:ext>
            </p:extLst>
          </p:nvPr>
        </p:nvGraphicFramePr>
        <p:xfrm>
          <a:off x="2267744" y="692696"/>
          <a:ext cx="6768752" cy="6165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3</a:t>
            </a:fld>
            <a:endParaRPr lang="en-US" altLang="ja-JP"/>
          </a:p>
        </p:txBody>
      </p:sp>
      <p:sp>
        <p:nvSpPr>
          <p:cNvPr id="6" name="テキスト ボックス 5"/>
          <p:cNvSpPr txBox="1"/>
          <p:nvPr/>
        </p:nvSpPr>
        <p:spPr>
          <a:xfrm>
            <a:off x="35496" y="4509120"/>
            <a:ext cx="1986441" cy="646331"/>
          </a:xfrm>
          <a:prstGeom prst="rect">
            <a:avLst/>
          </a:prstGeom>
          <a:noFill/>
        </p:spPr>
        <p:txBody>
          <a:bodyPr wrap="none" rtlCol="0">
            <a:spAutoFit/>
          </a:bodyPr>
          <a:lstStyle/>
          <a:p>
            <a:pPr marL="285750" indent="-285750">
              <a:buFont typeface="Wingdings" charset="2"/>
              <a:buChar char="p"/>
            </a:pPr>
            <a:r>
              <a:rPr kumimoji="1" lang="en-US" altLang="ja-JP" dirty="0" err="1" smtClean="0"/>
              <a:t>github.com</a:t>
            </a:r>
            <a:r>
              <a:rPr kumimoji="1" lang="en-US" altLang="ja-JP" dirty="0" smtClean="0"/>
              <a:t>/</a:t>
            </a:r>
            <a:r>
              <a:rPr kumimoji="1" lang="en-US" altLang="ja-JP" dirty="0" err="1" smtClean="0"/>
              <a:t>hfu</a:t>
            </a:r>
            <a:endParaRPr kumimoji="1" lang="en-US" altLang="ja-JP" dirty="0" smtClean="0"/>
          </a:p>
          <a:p>
            <a:pPr marL="285750" indent="-285750">
              <a:buFont typeface="Wingdings" charset="2"/>
              <a:buChar char="p"/>
            </a:pPr>
            <a:r>
              <a:rPr lang="en-US" altLang="ja-JP" dirty="0" err="1" smtClean="0"/>
              <a:t>facebook</a:t>
            </a:r>
            <a:endParaRPr kumimoji="1" lang="ja-JP" altLang="en-US" dirty="0"/>
          </a:p>
        </p:txBody>
      </p:sp>
    </p:spTree>
    <p:extLst>
      <p:ext uri="{BB962C8B-B14F-4D97-AF65-F5344CB8AC3E}">
        <p14:creationId xmlns:p14="http://schemas.microsoft.com/office/powerpoint/2010/main" val="919116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Topics</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4</a:t>
            </a:fld>
            <a:endParaRPr lang="en-US" altLang="ja-JP" dirty="0"/>
          </a:p>
        </p:txBody>
      </p:sp>
      <p:sp>
        <p:nvSpPr>
          <p:cNvPr id="4" name="テキスト ボックス 3"/>
          <p:cNvSpPr txBox="1"/>
          <p:nvPr/>
        </p:nvSpPr>
        <p:spPr>
          <a:xfrm>
            <a:off x="755576" y="1268760"/>
            <a:ext cx="7637026" cy="4524315"/>
          </a:xfrm>
          <a:prstGeom prst="rect">
            <a:avLst/>
          </a:prstGeom>
          <a:noFill/>
        </p:spPr>
        <p:txBody>
          <a:bodyPr wrap="none" rtlCol="0">
            <a:spAutoFit/>
          </a:bodyPr>
          <a:lstStyle/>
          <a:p>
            <a:pPr algn="ctr"/>
            <a:r>
              <a:rPr lang="en-US" altLang="ja-JP" sz="9600" b="1" dirty="0">
                <a:solidFill>
                  <a:srgbClr val="0000FF"/>
                </a:solidFill>
              </a:rPr>
              <a:t>c</a:t>
            </a:r>
            <a:r>
              <a:rPr lang="en-US" altLang="ja-JP" sz="9600" b="1" dirty="0" smtClean="0">
                <a:solidFill>
                  <a:srgbClr val="0000FF"/>
                </a:solidFill>
              </a:rPr>
              <a:t>oordination</a:t>
            </a:r>
          </a:p>
          <a:p>
            <a:pPr algn="ctr"/>
            <a:r>
              <a:rPr lang="en-US" altLang="ja-JP" sz="9600" b="1" dirty="0" smtClean="0">
                <a:solidFill>
                  <a:srgbClr val="FF0000"/>
                </a:solidFill>
              </a:rPr>
              <a:t>o</a:t>
            </a:r>
            <a:r>
              <a:rPr kumimoji="1" lang="en-US" altLang="ja-JP" sz="9600" b="1" dirty="0" smtClean="0">
                <a:solidFill>
                  <a:srgbClr val="FF0000"/>
                </a:solidFill>
              </a:rPr>
              <a:t>wnership</a:t>
            </a:r>
          </a:p>
          <a:p>
            <a:pPr algn="ctr"/>
            <a:r>
              <a:rPr lang="en-US" altLang="ja-JP" sz="9600" b="1" dirty="0" smtClean="0">
                <a:solidFill>
                  <a:srgbClr val="00B050"/>
                </a:solidFill>
              </a:rPr>
              <a:t>involvement</a:t>
            </a:r>
            <a:endParaRPr kumimoji="1" lang="en-US" altLang="ja-JP" sz="9600" b="1" dirty="0" smtClean="0">
              <a:solidFill>
                <a:srgbClr val="00B050"/>
              </a:solidFill>
            </a:endParaRPr>
          </a:p>
        </p:txBody>
      </p:sp>
    </p:spTree>
    <p:extLst>
      <p:ext uri="{BB962C8B-B14F-4D97-AF65-F5344CB8AC3E}">
        <p14:creationId xmlns:p14="http://schemas.microsoft.com/office/powerpoint/2010/main" val="13081220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5</a:t>
            </a:fld>
            <a:endParaRPr lang="en-US" altLang="ja-JP" dirty="0"/>
          </a:p>
        </p:txBody>
      </p:sp>
      <p:sp>
        <p:nvSpPr>
          <p:cNvPr id="4" name="テキスト ボックス 3"/>
          <p:cNvSpPr txBox="1"/>
          <p:nvPr/>
        </p:nvSpPr>
        <p:spPr>
          <a:xfrm>
            <a:off x="755576" y="2708920"/>
            <a:ext cx="7637026" cy="1569660"/>
          </a:xfrm>
          <a:prstGeom prst="rect">
            <a:avLst/>
          </a:prstGeom>
          <a:noFill/>
        </p:spPr>
        <p:txBody>
          <a:bodyPr wrap="none" rtlCol="0">
            <a:spAutoFit/>
          </a:bodyPr>
          <a:lstStyle/>
          <a:p>
            <a:pPr algn="ctr"/>
            <a:r>
              <a:rPr lang="en-US" altLang="ja-JP" sz="9600" b="1" smtClean="0">
                <a:solidFill>
                  <a:srgbClr val="0000FF"/>
                </a:solidFill>
              </a:rPr>
              <a:t>coordination</a:t>
            </a:r>
            <a:endParaRPr lang="en-US" altLang="ja-JP" sz="9600" b="1" dirty="0" smtClean="0">
              <a:solidFill>
                <a:srgbClr val="0000FF"/>
              </a:solidFill>
            </a:endParaRPr>
          </a:p>
        </p:txBody>
      </p:sp>
    </p:spTree>
    <p:extLst>
      <p:ext uri="{BB962C8B-B14F-4D97-AF65-F5344CB8AC3E}">
        <p14:creationId xmlns:p14="http://schemas.microsoft.com/office/powerpoint/2010/main" val="1317074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rgbClr val="0000FF"/>
                </a:solidFill>
              </a:rPr>
              <a:t>coordination</a:t>
            </a:r>
            <a:endParaRPr kumimoji="1" lang="ja-JP" altLang="en-US" b="1" dirty="0">
              <a:solidFill>
                <a:srgbClr val="0000FF"/>
              </a:solidFill>
            </a:endParaRPr>
          </a:p>
        </p:txBody>
      </p:sp>
      <p:sp>
        <p:nvSpPr>
          <p:cNvPr id="3" name="コンテンツ プレースホルダー 2"/>
          <p:cNvSpPr>
            <a:spLocks noGrp="1"/>
          </p:cNvSpPr>
          <p:nvPr>
            <p:ph idx="1"/>
          </p:nvPr>
        </p:nvSpPr>
        <p:spPr>
          <a:xfrm>
            <a:off x="158824" y="908720"/>
            <a:ext cx="8229600" cy="43204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000" dirty="0" smtClean="0"/>
              <a:t>History of Japan’s coordination for NSDI</a:t>
            </a:r>
            <a:endParaRPr kumimoji="1" lang="ja-JP" altLang="en-US" sz="2000" dirty="0"/>
          </a:p>
        </p:txBody>
      </p:sp>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6</a:t>
            </a:fld>
            <a:endParaRPr lang="en-US" altLang="ja-JP"/>
          </a:p>
        </p:txBody>
      </p:sp>
      <p:graphicFrame>
        <p:nvGraphicFramePr>
          <p:cNvPr id="5" name="表 4"/>
          <p:cNvGraphicFramePr>
            <a:graphicFrameLocks noGrp="1"/>
          </p:cNvGraphicFramePr>
          <p:nvPr>
            <p:extLst>
              <p:ext uri="{D42A27DB-BD31-4B8C-83A1-F6EECF244321}">
                <p14:modId xmlns:p14="http://schemas.microsoft.com/office/powerpoint/2010/main" val="1203422062"/>
              </p:ext>
            </p:extLst>
          </p:nvPr>
        </p:nvGraphicFramePr>
        <p:xfrm>
          <a:off x="179512" y="1340768"/>
          <a:ext cx="8784976" cy="4937760"/>
        </p:xfrm>
        <a:graphic>
          <a:graphicData uri="http://schemas.openxmlformats.org/drawingml/2006/table">
            <a:tbl>
              <a:tblPr bandRow="1">
                <a:tableStyleId>{5C22544A-7EE6-4342-B048-85BDC9FD1C3A}</a:tableStyleId>
              </a:tblPr>
              <a:tblGrid>
                <a:gridCol w="504056"/>
                <a:gridCol w="1512168"/>
                <a:gridCol w="6768752"/>
              </a:tblGrid>
              <a:tr h="359618">
                <a:tc>
                  <a:txBody>
                    <a:bodyPr/>
                    <a:lstStyle/>
                    <a:p>
                      <a:r>
                        <a:rPr kumimoji="1" lang="en-US" altLang="ja-JP" sz="2000" dirty="0" smtClean="0">
                          <a:solidFill>
                            <a:schemeClr val="tx1"/>
                          </a:solidFill>
                        </a:rPr>
                        <a:t>1</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c>
                  <a:txBody>
                    <a:bodyPr/>
                    <a:lstStyle/>
                    <a:p>
                      <a:r>
                        <a:rPr kumimoji="1" lang="en-US" altLang="ja-JP" sz="2000" dirty="0" smtClean="0">
                          <a:solidFill>
                            <a:schemeClr val="tx1"/>
                          </a:solidFill>
                        </a:rPr>
                        <a:t>1995-01</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c>
                  <a:txBody>
                    <a:bodyPr/>
                    <a:lstStyle/>
                    <a:p>
                      <a:r>
                        <a:rPr kumimoji="1" lang="en-US" altLang="ja-JP" sz="2000" dirty="0" smtClean="0">
                          <a:solidFill>
                            <a:schemeClr val="tx1"/>
                          </a:solidFill>
                        </a:rPr>
                        <a:t>Great Kobe earthquake</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r>
              <a:tr h="370840">
                <a:tc>
                  <a:txBody>
                    <a:bodyPr/>
                    <a:lstStyle/>
                    <a:p>
                      <a:r>
                        <a:rPr kumimoji="1" lang="en-US" altLang="ja-JP" sz="2000" dirty="0" smtClean="0"/>
                        <a:t>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1995-09</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Inter-ministerial</a:t>
                      </a:r>
                      <a:r>
                        <a:rPr kumimoji="1" lang="en-US" altLang="ja-JP" sz="2000" baseline="0" dirty="0" smtClean="0"/>
                        <a:t> committee on GIS</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t>3</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1996-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National Programs for GIS and NSDI</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solidFill>
                            <a:schemeClr val="bg1">
                              <a:lumMod val="50000"/>
                            </a:schemeClr>
                          </a:solidFill>
                        </a:rPr>
                        <a:t>4</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2002</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Revision</a:t>
                      </a:r>
                      <a:r>
                        <a:rPr kumimoji="1" lang="en-US" altLang="ja-JP" sz="2000" baseline="0" dirty="0" smtClean="0">
                          <a:solidFill>
                            <a:schemeClr val="bg1">
                              <a:lumMod val="50000"/>
                            </a:schemeClr>
                          </a:solidFill>
                        </a:rPr>
                        <a:t> of Survey Act, to adopt ITRF94 (</a:t>
                      </a:r>
                      <a:r>
                        <a:rPr kumimoji="1" lang="ja-JP" altLang="en-US" sz="2000" baseline="0" dirty="0" smtClean="0">
                          <a:solidFill>
                            <a:schemeClr val="bg1">
                              <a:lumMod val="50000"/>
                            </a:schemeClr>
                          </a:solidFill>
                        </a:rPr>
                        <a:t>≒</a:t>
                      </a:r>
                      <a:r>
                        <a:rPr kumimoji="1" lang="en-US" altLang="ja-JP" sz="2000" baseline="0" dirty="0" smtClean="0">
                          <a:solidFill>
                            <a:schemeClr val="bg1">
                              <a:lumMod val="50000"/>
                            </a:schemeClr>
                          </a:solidFill>
                        </a:rPr>
                        <a:t>WGS84)</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solidFill>
                            <a:schemeClr val="bg1">
                              <a:lumMod val="50000"/>
                            </a:schemeClr>
                          </a:solidFill>
                        </a:rPr>
                        <a:t>5</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2003</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GSI Maps</a:t>
                      </a:r>
                      <a:r>
                        <a:rPr kumimoji="1" lang="en-US" altLang="ja-JP" sz="2000" baseline="0" dirty="0" smtClean="0">
                          <a:solidFill>
                            <a:schemeClr val="bg1">
                              <a:lumMod val="50000"/>
                            </a:schemeClr>
                          </a:solidFill>
                        </a:rPr>
                        <a:t> (web maps by GSI) started</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t>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2007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rgbClr val="FF0000"/>
                          </a:solidFill>
                        </a:rPr>
                        <a:t>NSDI Act* </a:t>
                      </a:r>
                      <a:r>
                        <a:rPr kumimoji="1" lang="en-US" altLang="ja-JP" sz="2000" dirty="0" smtClean="0"/>
                        <a:t>enacted</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smtClean="0">
                          <a:latin typeface="Times New Roman" charset="0"/>
                          <a:ea typeface="Times New Roman" charset="0"/>
                          <a:cs typeface="Times New Roman" charset="0"/>
                        </a:rPr>
                        <a:t>*</a:t>
                      </a:r>
                      <a:r>
                        <a:rPr kumimoji="1" lang="en-US" altLang="ja-JP" sz="1600" baseline="0" dirty="0" smtClean="0">
                          <a:latin typeface="Times New Roman" charset="0"/>
                          <a:ea typeface="Times New Roman" charset="0"/>
                          <a:cs typeface="Times New Roman" charset="0"/>
                        </a:rPr>
                        <a:t> </a:t>
                      </a:r>
                      <a:r>
                        <a:rPr kumimoji="1" lang="en-US" altLang="ja-JP" sz="1600" kern="1200" dirty="0" smtClean="0">
                          <a:solidFill>
                            <a:schemeClr val="dk1"/>
                          </a:solidFill>
                          <a:effectLst/>
                          <a:latin typeface="Times New Roman" charset="0"/>
                          <a:ea typeface="Times New Roman" charset="0"/>
                          <a:cs typeface="Times New Roman" charset="0"/>
                        </a:rPr>
                        <a:t>Basic Act on the Advancement of Utilizing Geospatial Information </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600" dirty="0" smtClean="0">
                          <a:latin typeface="Times New Roman" charset="0"/>
                          <a:ea typeface="Times New Roman" charset="0"/>
                          <a:cs typeface="Times New Roman" charset="0"/>
                        </a:rPr>
                        <a:t>（地理空間情報活用推進基本法）</a:t>
                      </a:r>
                      <a:endParaRPr lang="en-US" altLang="ja-JP" sz="1600" dirty="0" smtClean="0">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t>7</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2008/2012</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rgbClr val="0000FF"/>
                          </a:solidFill>
                        </a:rPr>
                        <a:t>NSDI</a:t>
                      </a:r>
                      <a:r>
                        <a:rPr kumimoji="1" lang="en-US" altLang="ja-JP" sz="2000" baseline="0" dirty="0" smtClean="0">
                          <a:solidFill>
                            <a:srgbClr val="0000FF"/>
                          </a:solidFill>
                        </a:rPr>
                        <a:t> Basic Plan** </a:t>
                      </a:r>
                      <a:r>
                        <a:rPr kumimoji="1" lang="en-US" altLang="ja-JP" sz="2000" baseline="0" dirty="0" smtClean="0"/>
                        <a:t>2008-2012</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600" baseline="0" dirty="0" smtClean="0">
                          <a:latin typeface="Times New Roman" charset="0"/>
                          <a:ea typeface="Times New Roman" charset="0"/>
                          <a:cs typeface="Times New Roman" charset="0"/>
                        </a:rPr>
                        <a:t>** Basic Plan for the Advancement of Utilizing Geospatial Information </a:t>
                      </a: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600" baseline="0" dirty="0" smtClean="0">
                          <a:latin typeface="Times New Roman" charset="0"/>
                          <a:ea typeface="Times New Roman" charset="0"/>
                          <a:cs typeface="Times New Roman" charset="0"/>
                        </a:rPr>
                        <a:t>（地理空間情報活用推進基本計画）</a:t>
                      </a:r>
                      <a:endParaRPr kumimoji="1" lang="en-US" altLang="ja-JP" sz="1600" baseline="0" dirty="0" smtClean="0">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solidFill>
                            <a:schemeClr val="tx1"/>
                          </a:solidFill>
                        </a:rPr>
                        <a:t>8</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c>
                  <a:txBody>
                    <a:bodyPr/>
                    <a:lstStyle/>
                    <a:p>
                      <a:r>
                        <a:rPr kumimoji="1" lang="en-US" altLang="ja-JP" sz="2000" dirty="0" smtClean="0">
                          <a:solidFill>
                            <a:schemeClr val="tx1"/>
                          </a:solidFill>
                        </a:rPr>
                        <a:t>2011-03</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c>
                  <a:txBody>
                    <a:bodyPr/>
                    <a:lstStyle/>
                    <a:p>
                      <a:r>
                        <a:rPr kumimoji="1" lang="en-US" altLang="ja-JP" sz="2000" dirty="0" smtClean="0">
                          <a:solidFill>
                            <a:schemeClr val="tx1"/>
                          </a:solidFill>
                        </a:rPr>
                        <a:t>Great</a:t>
                      </a:r>
                      <a:r>
                        <a:rPr kumimoji="1" lang="en-US" altLang="ja-JP" sz="2000" baseline="0" dirty="0" smtClean="0">
                          <a:solidFill>
                            <a:schemeClr val="tx1"/>
                          </a:solidFill>
                        </a:rPr>
                        <a:t> east Japan earthquake</a:t>
                      </a:r>
                      <a:endParaRPr kumimoji="1" lang="ja-JP"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D78"/>
                    </a:solidFill>
                  </a:tcPr>
                </a:tc>
              </a:tr>
              <a:tr h="370840">
                <a:tc>
                  <a:txBody>
                    <a:bodyPr/>
                    <a:lstStyle/>
                    <a:p>
                      <a:r>
                        <a:rPr kumimoji="1" lang="en-US" altLang="ja-JP" sz="2000" dirty="0" smtClean="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t>2012/2016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rgbClr val="0000FF"/>
                          </a:solidFill>
                        </a:rPr>
                        <a:t>NSDI Basic Plan </a:t>
                      </a:r>
                      <a:r>
                        <a:rPr kumimoji="1" lang="en-US" altLang="ja-JP" sz="2000" dirty="0" smtClean="0"/>
                        <a:t>2012-2016</a:t>
                      </a:r>
                      <a:endParaRPr kumimoji="1" lang="ja-JP"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sz="2000" dirty="0" smtClean="0">
                          <a:solidFill>
                            <a:schemeClr val="bg1">
                              <a:lumMod val="50000"/>
                            </a:schemeClr>
                          </a:solidFill>
                        </a:rPr>
                        <a:t>10</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2016/</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dirty="0" smtClean="0">
                          <a:solidFill>
                            <a:schemeClr val="bg1">
                              <a:lumMod val="50000"/>
                            </a:schemeClr>
                          </a:solidFill>
                        </a:rPr>
                        <a:t>NSDI Basic Plan 2016-</a:t>
                      </a:r>
                      <a:r>
                        <a:rPr kumimoji="1" lang="en-US" altLang="ja-JP" sz="2000" baseline="0" dirty="0" smtClean="0">
                          <a:solidFill>
                            <a:schemeClr val="bg1">
                              <a:lumMod val="50000"/>
                            </a:schemeClr>
                          </a:solidFill>
                        </a:rPr>
                        <a:t> (in development)</a:t>
                      </a:r>
                      <a:endParaRPr kumimoji="1" lang="ja-JP" altLang="en-US" sz="2000" dirty="0">
                        <a:solidFill>
                          <a:schemeClr val="bg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89120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en-US" altLang="ja-JP" dirty="0" smtClean="0"/>
              <a:t>Structure of NSDI coordination based on NSDI Act </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7</a:t>
            </a:fld>
            <a:endParaRPr lang="en-US" altLang="ja-JP"/>
          </a:p>
        </p:txBody>
      </p:sp>
      <p:sp>
        <p:nvSpPr>
          <p:cNvPr id="4" name="正方形/長方形 3"/>
          <p:cNvSpPr/>
          <p:nvPr/>
        </p:nvSpPr>
        <p:spPr>
          <a:xfrm>
            <a:off x="232627" y="1301387"/>
            <a:ext cx="3960440" cy="4608512"/>
          </a:xfrm>
          <a:prstGeom prst="rect">
            <a:avLst/>
          </a:prstGeom>
          <a:solidFill>
            <a:srgbClr val="FFFD78"/>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solidFill>
                  <a:schemeClr val="tx1"/>
                </a:solidFill>
              </a:rPr>
              <a:t>NSDI Act</a:t>
            </a:r>
          </a:p>
          <a:p>
            <a:pPr algn="ctr"/>
            <a:endParaRPr lang="en-US" altLang="ja-JP" dirty="0">
              <a:solidFill>
                <a:schemeClr val="tx1"/>
              </a:solidFill>
            </a:endParaRPr>
          </a:p>
          <a:p>
            <a:r>
              <a:rPr kumimoji="1" lang="en-US" altLang="ja-JP" dirty="0" smtClean="0">
                <a:solidFill>
                  <a:schemeClr val="tx1"/>
                </a:solidFill>
              </a:rPr>
              <a:t>Article 9: </a:t>
            </a:r>
            <a:r>
              <a:rPr kumimoji="1" lang="en-US" altLang="ja-JP" dirty="0" smtClean="0">
                <a:solidFill>
                  <a:schemeClr val="tx1"/>
                </a:solidFill>
                <a:latin typeface="Times New Roman" charset="0"/>
                <a:ea typeface="Times New Roman" charset="0"/>
                <a:cs typeface="Times New Roman" charset="0"/>
              </a:rPr>
              <a:t>The national government shall develop a </a:t>
            </a:r>
            <a:r>
              <a:rPr kumimoji="1" lang="en-US" altLang="ja-JP" dirty="0" smtClean="0">
                <a:solidFill>
                  <a:schemeClr val="tx1"/>
                </a:solidFill>
              </a:rPr>
              <a:t>NSDI Basic Plan</a:t>
            </a:r>
            <a:r>
              <a:rPr kumimoji="1" lang="en-US" altLang="ja-JP" dirty="0" smtClean="0">
                <a:solidFill>
                  <a:schemeClr val="tx1"/>
                </a:solidFill>
                <a:latin typeface="Times New Roman" charset="0"/>
                <a:ea typeface="Times New Roman" charset="0"/>
                <a:cs typeface="Times New Roman" charset="0"/>
              </a:rPr>
              <a:t>. </a:t>
            </a:r>
            <a:r>
              <a:rPr lang="en-US" altLang="ja-JP" dirty="0" smtClean="0">
                <a:solidFill>
                  <a:schemeClr val="tx1"/>
                </a:solidFill>
                <a:latin typeface="Times New Roman" charset="0"/>
                <a:ea typeface="Times New Roman" charset="0"/>
                <a:cs typeface="Times New Roman" charset="0"/>
              </a:rPr>
              <a:t>The national government</a:t>
            </a:r>
            <a:r>
              <a:rPr kumimoji="1" lang="en-US" altLang="ja-JP" dirty="0" smtClean="0">
                <a:solidFill>
                  <a:schemeClr val="tx1"/>
                </a:solidFill>
                <a:latin typeface="Times New Roman" charset="0"/>
                <a:ea typeface="Times New Roman" charset="0"/>
                <a:cs typeface="Times New Roman" charset="0"/>
              </a:rPr>
              <a:t> shall also review the Plan.</a:t>
            </a:r>
          </a:p>
          <a:p>
            <a:endParaRPr lang="en-US" altLang="ja-JP" dirty="0">
              <a:solidFill>
                <a:schemeClr val="tx1"/>
              </a:solidFill>
            </a:endParaRPr>
          </a:p>
          <a:p>
            <a:r>
              <a:rPr kumimoji="1" lang="en-US" altLang="ja-JP" dirty="0" smtClean="0">
                <a:solidFill>
                  <a:schemeClr val="tx1"/>
                </a:solidFill>
              </a:rPr>
              <a:t>Article 10: </a:t>
            </a:r>
            <a:r>
              <a:rPr kumimoji="1" lang="en-US" altLang="ja-JP" dirty="0" smtClean="0">
                <a:solidFill>
                  <a:schemeClr val="tx1"/>
                </a:solidFill>
                <a:latin typeface="Times New Roman" charset="0"/>
                <a:ea typeface="Times New Roman" charset="0"/>
                <a:cs typeface="Times New Roman" charset="0"/>
              </a:rPr>
              <a:t>The national government shall make </a:t>
            </a:r>
            <a:r>
              <a:rPr kumimoji="1" lang="en-US" altLang="ja-JP" dirty="0" smtClean="0">
                <a:solidFill>
                  <a:schemeClr val="tx1"/>
                </a:solidFill>
              </a:rPr>
              <a:t>institutional arrangements </a:t>
            </a:r>
            <a:r>
              <a:rPr kumimoji="1" lang="en-US" altLang="ja-JP" dirty="0" smtClean="0">
                <a:solidFill>
                  <a:schemeClr val="tx1"/>
                </a:solidFill>
                <a:latin typeface="Times New Roman" charset="0"/>
                <a:ea typeface="Times New Roman" charset="0"/>
                <a:cs typeface="Times New Roman" charset="0"/>
              </a:rPr>
              <a:t>for the cooperation among related administrative organizations </a:t>
            </a:r>
            <a:r>
              <a:rPr kumimoji="1" lang="mr-IN" altLang="ja-JP" dirty="0" smtClean="0">
                <a:solidFill>
                  <a:schemeClr val="tx1"/>
                </a:solidFill>
                <a:latin typeface="Times New Roman" charset="0"/>
                <a:ea typeface="Times New Roman" charset="0"/>
                <a:cs typeface="Times New Roman" charset="0"/>
              </a:rPr>
              <a:t>…</a:t>
            </a:r>
            <a:r>
              <a:rPr kumimoji="1" lang="en-US" altLang="ja-JP" dirty="0" smtClean="0">
                <a:solidFill>
                  <a:schemeClr val="tx1"/>
                </a:solidFill>
                <a:latin typeface="Times New Roman" charset="0"/>
                <a:ea typeface="Times New Roman" charset="0"/>
                <a:cs typeface="Times New Roman" charset="0"/>
              </a:rPr>
              <a:t> for the development of </a:t>
            </a:r>
            <a:r>
              <a:rPr kumimoji="1" lang="en-US" altLang="ja-JP" dirty="0" smtClean="0">
                <a:solidFill>
                  <a:schemeClr val="tx1"/>
                </a:solidFill>
              </a:rPr>
              <a:t>NSDI Basic </a:t>
            </a:r>
            <a:r>
              <a:rPr kumimoji="1" lang="en-US" altLang="ja-JP" dirty="0" smtClean="0">
                <a:solidFill>
                  <a:schemeClr val="tx1"/>
                </a:solidFill>
                <a:latin typeface="Times New Roman" charset="0"/>
                <a:ea typeface="Times New Roman" charset="0"/>
                <a:cs typeface="Times New Roman" charset="0"/>
              </a:rPr>
              <a:t>Plan and the implementation of policies based on the Plan.</a:t>
            </a:r>
          </a:p>
        </p:txBody>
      </p:sp>
      <p:sp>
        <p:nvSpPr>
          <p:cNvPr id="5" name="正方形/長方形 4"/>
          <p:cNvSpPr/>
          <p:nvPr/>
        </p:nvSpPr>
        <p:spPr>
          <a:xfrm>
            <a:off x="4493096" y="1772816"/>
            <a:ext cx="4471392" cy="1728192"/>
          </a:xfrm>
          <a:prstGeom prst="rect">
            <a:avLst/>
          </a:prstGeom>
          <a:solidFill>
            <a:srgbClr val="FFFD78"/>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solidFill>
                  <a:schemeClr val="tx1"/>
                </a:solidFill>
              </a:rPr>
              <a:t>NSDI Basic Plan</a:t>
            </a:r>
          </a:p>
          <a:p>
            <a:pPr algn="ctr"/>
            <a:r>
              <a:rPr kumimoji="1" lang="en-US" altLang="ja-JP" dirty="0" smtClean="0">
                <a:solidFill>
                  <a:schemeClr val="tx1"/>
                </a:solidFill>
                <a:latin typeface="Times New Roman" charset="0"/>
                <a:ea typeface="Times New Roman" charset="0"/>
                <a:cs typeface="Times New Roman" charset="0"/>
              </a:rPr>
              <a:t>Cabinet decision</a:t>
            </a:r>
          </a:p>
        </p:txBody>
      </p:sp>
      <p:sp>
        <p:nvSpPr>
          <p:cNvPr id="6" name="正方形/長方形 5"/>
          <p:cNvSpPr/>
          <p:nvPr/>
        </p:nvSpPr>
        <p:spPr>
          <a:xfrm>
            <a:off x="4520563" y="3933056"/>
            <a:ext cx="4443925" cy="1728192"/>
          </a:xfrm>
          <a:prstGeom prst="rect">
            <a:avLst/>
          </a:prstGeom>
          <a:solidFill>
            <a:srgbClr val="FF85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solidFill>
                  <a:schemeClr val="tx1"/>
                </a:solidFill>
              </a:rPr>
              <a:t>NSDI Steering Committee*</a:t>
            </a:r>
          </a:p>
          <a:p>
            <a:pPr lvl="0" algn="ctr"/>
            <a:r>
              <a:rPr lang="en-US" altLang="ja-JP" dirty="0">
                <a:solidFill>
                  <a:schemeClr val="tx1"/>
                </a:solidFill>
                <a:latin typeface="Times New Roman" charset="0"/>
                <a:ea typeface="Times New Roman" charset="0"/>
                <a:cs typeface="Times New Roman" charset="0"/>
              </a:rPr>
              <a:t>* Committee for</a:t>
            </a:r>
          </a:p>
          <a:p>
            <a:pPr lvl="0" algn="ctr"/>
            <a:r>
              <a:rPr lang="en-US" altLang="ja-JP" dirty="0">
                <a:solidFill>
                  <a:schemeClr val="tx1"/>
                </a:solidFill>
                <a:latin typeface="Times New Roman" charset="0"/>
                <a:ea typeface="Times New Roman" charset="0"/>
                <a:cs typeface="Times New Roman" charset="0"/>
              </a:rPr>
              <a:t>the Advancement of Utilizing Geospatial Information</a:t>
            </a:r>
            <a:endParaRPr kumimoji="1" lang="en-US" altLang="ja-JP" dirty="0" smtClean="0">
              <a:solidFill>
                <a:schemeClr val="tx1"/>
              </a:solidFill>
              <a:latin typeface="Times New Roman" charset="0"/>
              <a:ea typeface="Times New Roman" charset="0"/>
              <a:cs typeface="Times New Roman" charset="0"/>
            </a:endParaRPr>
          </a:p>
        </p:txBody>
      </p:sp>
      <p:cxnSp>
        <p:nvCxnSpPr>
          <p:cNvPr id="8" name="直線矢印コネクタ 7"/>
          <p:cNvCxnSpPr/>
          <p:nvPr/>
        </p:nvCxnSpPr>
        <p:spPr>
          <a:xfrm>
            <a:off x="3851920" y="2780928"/>
            <a:ext cx="641176"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p:nvPr/>
        </p:nvCxnSpPr>
        <p:spPr>
          <a:xfrm>
            <a:off x="3879387" y="4725144"/>
            <a:ext cx="641176"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上矢印 9"/>
          <p:cNvSpPr/>
          <p:nvPr/>
        </p:nvSpPr>
        <p:spPr>
          <a:xfrm>
            <a:off x="6012160" y="3081536"/>
            <a:ext cx="1579295" cy="1067544"/>
          </a:xfrm>
          <a:prstGeom prst="upArrow">
            <a:avLst>
              <a:gd name="adj1" fmla="val 50000"/>
              <a:gd name="adj2" fmla="val 61932"/>
            </a:avLst>
          </a:prstGeom>
          <a:solidFill>
            <a:srgbClr val="FFFF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75174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正方形/長方形 132"/>
          <p:cNvSpPr/>
          <p:nvPr/>
        </p:nvSpPr>
        <p:spPr>
          <a:xfrm>
            <a:off x="4716016" y="620688"/>
            <a:ext cx="4335661" cy="6266929"/>
          </a:xfrm>
          <a:prstGeom prst="rect">
            <a:avLst/>
          </a:prstGeom>
          <a:solidFill>
            <a:srgbClr val="FFFD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2" name="正方形/長方形 131"/>
          <p:cNvSpPr/>
          <p:nvPr/>
        </p:nvSpPr>
        <p:spPr>
          <a:xfrm>
            <a:off x="0" y="591071"/>
            <a:ext cx="4569988" cy="6266929"/>
          </a:xfrm>
          <a:prstGeom prst="rect">
            <a:avLst/>
          </a:prstGeom>
          <a:solidFill>
            <a:srgbClr val="FFFD7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2 pillars of NSDI Act</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8</a:t>
            </a:fld>
            <a:endParaRPr lang="en-US" altLang="ja-JP"/>
          </a:p>
        </p:txBody>
      </p:sp>
      <p:sp>
        <p:nvSpPr>
          <p:cNvPr id="4" name="Rectangle 4"/>
          <p:cNvSpPr>
            <a:spLocks noChangeArrowheads="1"/>
          </p:cNvSpPr>
          <p:nvPr/>
        </p:nvSpPr>
        <p:spPr bwMode="auto">
          <a:xfrm>
            <a:off x="6646168" y="4274022"/>
            <a:ext cx="22225" cy="7937"/>
          </a:xfrm>
          <a:prstGeom prst="rect">
            <a:avLst/>
          </a:prstGeom>
          <a:solidFill>
            <a:srgbClr val="EDEDED"/>
          </a:solidFill>
          <a:ln w="9525">
            <a:noFill/>
            <a:miter lim="800000"/>
            <a:headEnd/>
            <a:tailEnd/>
          </a:ln>
        </p:spPr>
        <p:txBody>
          <a:bodyPr/>
          <a:lstStyle/>
          <a:p>
            <a:endParaRPr lang="ja-JP" altLang="ja-JP"/>
          </a:p>
        </p:txBody>
      </p:sp>
      <p:graphicFrame>
        <p:nvGraphicFramePr>
          <p:cNvPr id="5" name="Object 5"/>
          <p:cNvGraphicFramePr>
            <a:graphicFrameLocks noChangeAspect="1"/>
          </p:cNvGraphicFramePr>
          <p:nvPr>
            <p:extLst>
              <p:ext uri="{D42A27DB-BD31-4B8C-83A1-F6EECF244321}">
                <p14:modId xmlns:p14="http://schemas.microsoft.com/office/powerpoint/2010/main" val="1422310047"/>
              </p:ext>
            </p:extLst>
          </p:nvPr>
        </p:nvGraphicFramePr>
        <p:xfrm>
          <a:off x="5844480" y="1573212"/>
          <a:ext cx="401638" cy="452438"/>
        </p:xfrm>
        <a:graphic>
          <a:graphicData uri="http://schemas.openxmlformats.org/presentationml/2006/ole">
            <mc:AlternateContent xmlns:mc="http://schemas.openxmlformats.org/markup-compatibility/2006">
              <mc:Choice xmlns:v="urn:schemas-microsoft-com:vml" Requires="v">
                <p:oleObj spid="_x0000_s1337" name="CorelDRAW 6.0" r:id="rId4" imgW="674688" imgH="627063" progId="">
                  <p:embed/>
                </p:oleObj>
              </mc:Choice>
              <mc:Fallback>
                <p:oleObj name="CorelDRAW 6.0" r:id="rId4" imgW="674688" imgH="62706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4480" y="1573212"/>
                        <a:ext cx="401638"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reeform 8"/>
          <p:cNvSpPr>
            <a:spLocks/>
          </p:cNvSpPr>
          <p:nvPr/>
        </p:nvSpPr>
        <p:spPr bwMode="auto">
          <a:xfrm>
            <a:off x="4474468" y="3080222"/>
            <a:ext cx="4341812" cy="2427287"/>
          </a:xfrm>
          <a:custGeom>
            <a:avLst/>
            <a:gdLst>
              <a:gd name="T0" fmla="*/ 2147483647 w 3875"/>
              <a:gd name="T1" fmla="*/ 2147483647 h 2124"/>
              <a:gd name="T2" fmla="*/ 2147483647 w 3875"/>
              <a:gd name="T3" fmla="*/ 2147483647 h 2124"/>
              <a:gd name="T4" fmla="*/ 2147483647 w 3875"/>
              <a:gd name="T5" fmla="*/ 2147483647 h 2124"/>
              <a:gd name="T6" fmla="*/ 2147483647 w 3875"/>
              <a:gd name="T7" fmla="*/ 2147483647 h 2124"/>
              <a:gd name="T8" fmla="*/ 2147483647 w 3875"/>
              <a:gd name="T9" fmla="*/ 2147483647 h 2124"/>
              <a:gd name="T10" fmla="*/ 2147483647 w 3875"/>
              <a:gd name="T11" fmla="*/ 2147483647 h 2124"/>
              <a:gd name="T12" fmla="*/ 2147483647 w 3875"/>
              <a:gd name="T13" fmla="*/ 2147483647 h 2124"/>
              <a:gd name="T14" fmla="*/ 2147483647 w 3875"/>
              <a:gd name="T15" fmla="*/ 2147483647 h 2124"/>
              <a:gd name="T16" fmla="*/ 2147483647 w 3875"/>
              <a:gd name="T17" fmla="*/ 2147483647 h 2124"/>
              <a:gd name="T18" fmla="*/ 2147483647 w 3875"/>
              <a:gd name="T19" fmla="*/ 2147483647 h 2124"/>
              <a:gd name="T20" fmla="*/ 2147483647 w 3875"/>
              <a:gd name="T21" fmla="*/ 2147483647 h 2124"/>
              <a:gd name="T22" fmla="*/ 2147483647 w 3875"/>
              <a:gd name="T23" fmla="*/ 2147483647 h 2124"/>
              <a:gd name="T24" fmla="*/ 2147483647 w 3875"/>
              <a:gd name="T25" fmla="*/ 2147483647 h 2124"/>
              <a:gd name="T26" fmla="*/ 2147483647 w 3875"/>
              <a:gd name="T27" fmla="*/ 2147483647 h 2124"/>
              <a:gd name="T28" fmla="*/ 0 w 3875"/>
              <a:gd name="T29" fmla="*/ 2147483647 h 2124"/>
              <a:gd name="T30" fmla="*/ 2147483647 w 3875"/>
              <a:gd name="T31" fmla="*/ 2147483647 h 2124"/>
              <a:gd name="T32" fmla="*/ 2147483647 w 3875"/>
              <a:gd name="T33" fmla="*/ 2147483647 h 2124"/>
              <a:gd name="T34" fmla="*/ 2147483647 w 3875"/>
              <a:gd name="T35" fmla="*/ 2147483647 h 2124"/>
              <a:gd name="T36" fmla="*/ 2147483647 w 3875"/>
              <a:gd name="T37" fmla="*/ 2147483647 h 2124"/>
              <a:gd name="T38" fmla="*/ 2147483647 w 3875"/>
              <a:gd name="T39" fmla="*/ 2147483647 h 2124"/>
              <a:gd name="T40" fmla="*/ 2147483647 w 3875"/>
              <a:gd name="T41" fmla="*/ 2147483647 h 2124"/>
              <a:gd name="T42" fmla="*/ 2147483647 w 3875"/>
              <a:gd name="T43" fmla="*/ 2147483647 h 2124"/>
              <a:gd name="T44" fmla="*/ 2147483647 w 3875"/>
              <a:gd name="T45" fmla="*/ 2147483647 h 2124"/>
              <a:gd name="T46" fmla="*/ 2147483647 w 3875"/>
              <a:gd name="T47" fmla="*/ 2147483647 h 2124"/>
              <a:gd name="T48" fmla="*/ 2147483647 w 3875"/>
              <a:gd name="T49" fmla="*/ 2147483647 h 2124"/>
              <a:gd name="T50" fmla="*/ 2147483647 w 3875"/>
              <a:gd name="T51" fmla="*/ 2147483647 h 2124"/>
              <a:gd name="T52" fmla="*/ 2147483647 w 3875"/>
              <a:gd name="T53" fmla="*/ 2147483647 h 2124"/>
              <a:gd name="T54" fmla="*/ 2147483647 w 3875"/>
              <a:gd name="T55" fmla="*/ 2147483647 h 2124"/>
              <a:gd name="T56" fmla="*/ 2147483647 w 3875"/>
              <a:gd name="T57" fmla="*/ 2147483647 h 2124"/>
              <a:gd name="T58" fmla="*/ 2147483647 w 3875"/>
              <a:gd name="T59" fmla="*/ 2147483647 h 2124"/>
              <a:gd name="T60" fmla="*/ 2147483647 w 3875"/>
              <a:gd name="T61" fmla="*/ 2147483647 h 2124"/>
              <a:gd name="T62" fmla="*/ 2147483647 w 3875"/>
              <a:gd name="T63" fmla="*/ 2147483647 h 2124"/>
              <a:gd name="T64" fmla="*/ 2147483647 w 3875"/>
              <a:gd name="T65" fmla="*/ 2147483647 h 2124"/>
              <a:gd name="T66" fmla="*/ 2147483647 w 3875"/>
              <a:gd name="T67" fmla="*/ 2147483647 h 2124"/>
              <a:gd name="T68" fmla="*/ 2147483647 w 3875"/>
              <a:gd name="T69" fmla="*/ 2147483647 h 2124"/>
              <a:gd name="T70" fmla="*/ 2147483647 w 3875"/>
              <a:gd name="T71" fmla="*/ 2147483647 h 2124"/>
              <a:gd name="T72" fmla="*/ 2147483647 w 3875"/>
              <a:gd name="T73" fmla="*/ 2147483647 h 2124"/>
              <a:gd name="T74" fmla="*/ 2147483647 w 3875"/>
              <a:gd name="T75" fmla="*/ 2147483647 h 2124"/>
              <a:gd name="T76" fmla="*/ 2147483647 w 3875"/>
              <a:gd name="T77" fmla="*/ 2147483647 h 2124"/>
              <a:gd name="T78" fmla="*/ 2147483647 w 3875"/>
              <a:gd name="T79" fmla="*/ 2147483647 h 2124"/>
              <a:gd name="T80" fmla="*/ 2147483647 w 3875"/>
              <a:gd name="T81" fmla="*/ 2147483647 h 2124"/>
              <a:gd name="T82" fmla="*/ 2147483647 w 3875"/>
              <a:gd name="T83" fmla="*/ 2147483647 h 2124"/>
              <a:gd name="T84" fmla="*/ 2147483647 w 3875"/>
              <a:gd name="T85" fmla="*/ 2147483647 h 2124"/>
              <a:gd name="T86" fmla="*/ 2147483647 w 3875"/>
              <a:gd name="T87" fmla="*/ 2147483647 h 2124"/>
              <a:gd name="T88" fmla="*/ 2147483647 w 3875"/>
              <a:gd name="T89" fmla="*/ 2147483647 h 2124"/>
              <a:gd name="T90" fmla="*/ 2147483647 w 3875"/>
              <a:gd name="T91" fmla="*/ 2147483647 h 2124"/>
              <a:gd name="T92" fmla="*/ 2147483647 w 3875"/>
              <a:gd name="T93" fmla="*/ 2147483647 h 2124"/>
              <a:gd name="T94" fmla="*/ 2147483647 w 3875"/>
              <a:gd name="T95" fmla="*/ 2147483647 h 2124"/>
              <a:gd name="T96" fmla="*/ 2147483647 w 3875"/>
              <a:gd name="T97" fmla="*/ 2147483647 h 2124"/>
              <a:gd name="T98" fmla="*/ 2147483647 w 3875"/>
              <a:gd name="T99" fmla="*/ 2147483647 h 2124"/>
              <a:gd name="T100" fmla="*/ 2147483647 w 3875"/>
              <a:gd name="T101" fmla="*/ 2147483647 h 2124"/>
              <a:gd name="T102" fmla="*/ 2147483647 w 3875"/>
              <a:gd name="T103" fmla="*/ 2147483647 h 2124"/>
              <a:gd name="T104" fmla="*/ 2147483647 w 3875"/>
              <a:gd name="T105" fmla="*/ 2147483647 h 2124"/>
              <a:gd name="T106" fmla="*/ 2147483647 w 3875"/>
              <a:gd name="T107" fmla="*/ 2147483647 h 2124"/>
              <a:gd name="T108" fmla="*/ 2147483647 w 3875"/>
              <a:gd name="T109" fmla="*/ 2147483647 h 2124"/>
              <a:gd name="T110" fmla="*/ 2147483647 w 3875"/>
              <a:gd name="T111" fmla="*/ 2147483647 h 2124"/>
              <a:gd name="T112" fmla="*/ 2147483647 w 3875"/>
              <a:gd name="T113" fmla="*/ 2147483647 h 2124"/>
              <a:gd name="T114" fmla="*/ 2147483647 w 3875"/>
              <a:gd name="T115" fmla="*/ 2147483647 h 2124"/>
              <a:gd name="T116" fmla="*/ 2147483647 w 3875"/>
              <a:gd name="T117" fmla="*/ 2147483647 h 2124"/>
              <a:gd name="T118" fmla="*/ 2147483647 w 3875"/>
              <a:gd name="T119" fmla="*/ 2147483647 h 21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875"/>
              <a:gd name="T181" fmla="*/ 0 h 2124"/>
              <a:gd name="T182" fmla="*/ 3875 w 3875"/>
              <a:gd name="T183" fmla="*/ 2124 h 21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875" h="2124">
                <a:moveTo>
                  <a:pt x="1937" y="0"/>
                </a:moveTo>
                <a:lnTo>
                  <a:pt x="1837" y="1"/>
                </a:lnTo>
                <a:lnTo>
                  <a:pt x="1738" y="5"/>
                </a:lnTo>
                <a:lnTo>
                  <a:pt x="1642" y="13"/>
                </a:lnTo>
                <a:lnTo>
                  <a:pt x="1546" y="22"/>
                </a:lnTo>
                <a:lnTo>
                  <a:pt x="1452" y="34"/>
                </a:lnTo>
                <a:lnTo>
                  <a:pt x="1361" y="47"/>
                </a:lnTo>
                <a:lnTo>
                  <a:pt x="1271" y="64"/>
                </a:lnTo>
                <a:lnTo>
                  <a:pt x="1183" y="83"/>
                </a:lnTo>
                <a:lnTo>
                  <a:pt x="1097" y="104"/>
                </a:lnTo>
                <a:lnTo>
                  <a:pt x="1013" y="128"/>
                </a:lnTo>
                <a:lnTo>
                  <a:pt x="933" y="154"/>
                </a:lnTo>
                <a:lnTo>
                  <a:pt x="853" y="181"/>
                </a:lnTo>
                <a:lnTo>
                  <a:pt x="778" y="211"/>
                </a:lnTo>
                <a:lnTo>
                  <a:pt x="704" y="243"/>
                </a:lnTo>
                <a:lnTo>
                  <a:pt x="634" y="276"/>
                </a:lnTo>
                <a:lnTo>
                  <a:pt x="566" y="310"/>
                </a:lnTo>
                <a:lnTo>
                  <a:pt x="503" y="347"/>
                </a:lnTo>
                <a:lnTo>
                  <a:pt x="442" y="387"/>
                </a:lnTo>
                <a:lnTo>
                  <a:pt x="384" y="427"/>
                </a:lnTo>
                <a:lnTo>
                  <a:pt x="357" y="447"/>
                </a:lnTo>
                <a:lnTo>
                  <a:pt x="331" y="468"/>
                </a:lnTo>
                <a:lnTo>
                  <a:pt x="304" y="490"/>
                </a:lnTo>
                <a:lnTo>
                  <a:pt x="280" y="511"/>
                </a:lnTo>
                <a:lnTo>
                  <a:pt x="257" y="534"/>
                </a:lnTo>
                <a:lnTo>
                  <a:pt x="233" y="556"/>
                </a:lnTo>
                <a:lnTo>
                  <a:pt x="212" y="579"/>
                </a:lnTo>
                <a:lnTo>
                  <a:pt x="190" y="601"/>
                </a:lnTo>
                <a:lnTo>
                  <a:pt x="171" y="625"/>
                </a:lnTo>
                <a:lnTo>
                  <a:pt x="152" y="649"/>
                </a:lnTo>
                <a:lnTo>
                  <a:pt x="133" y="673"/>
                </a:lnTo>
                <a:lnTo>
                  <a:pt x="116" y="696"/>
                </a:lnTo>
                <a:lnTo>
                  <a:pt x="100" y="722"/>
                </a:lnTo>
                <a:lnTo>
                  <a:pt x="86" y="747"/>
                </a:lnTo>
                <a:lnTo>
                  <a:pt x="73" y="772"/>
                </a:lnTo>
                <a:lnTo>
                  <a:pt x="61" y="797"/>
                </a:lnTo>
                <a:lnTo>
                  <a:pt x="49" y="822"/>
                </a:lnTo>
                <a:lnTo>
                  <a:pt x="38" y="848"/>
                </a:lnTo>
                <a:lnTo>
                  <a:pt x="29" y="874"/>
                </a:lnTo>
                <a:lnTo>
                  <a:pt x="21" y="900"/>
                </a:lnTo>
                <a:lnTo>
                  <a:pt x="14" y="927"/>
                </a:lnTo>
                <a:lnTo>
                  <a:pt x="9" y="953"/>
                </a:lnTo>
                <a:lnTo>
                  <a:pt x="5" y="981"/>
                </a:lnTo>
                <a:lnTo>
                  <a:pt x="1" y="1007"/>
                </a:lnTo>
                <a:lnTo>
                  <a:pt x="0" y="1035"/>
                </a:lnTo>
                <a:lnTo>
                  <a:pt x="0" y="1063"/>
                </a:lnTo>
                <a:lnTo>
                  <a:pt x="0" y="1089"/>
                </a:lnTo>
                <a:lnTo>
                  <a:pt x="1" y="1117"/>
                </a:lnTo>
                <a:lnTo>
                  <a:pt x="5" y="1143"/>
                </a:lnTo>
                <a:lnTo>
                  <a:pt x="9" y="1171"/>
                </a:lnTo>
                <a:lnTo>
                  <a:pt x="14" y="1198"/>
                </a:lnTo>
                <a:lnTo>
                  <a:pt x="21" y="1224"/>
                </a:lnTo>
                <a:lnTo>
                  <a:pt x="29" y="1250"/>
                </a:lnTo>
                <a:lnTo>
                  <a:pt x="38" y="1276"/>
                </a:lnTo>
                <a:lnTo>
                  <a:pt x="49" y="1302"/>
                </a:lnTo>
                <a:lnTo>
                  <a:pt x="61" y="1327"/>
                </a:lnTo>
                <a:lnTo>
                  <a:pt x="73" y="1352"/>
                </a:lnTo>
                <a:lnTo>
                  <a:pt x="86" y="1377"/>
                </a:lnTo>
                <a:lnTo>
                  <a:pt x="100" y="1403"/>
                </a:lnTo>
                <a:lnTo>
                  <a:pt x="116" y="1428"/>
                </a:lnTo>
                <a:lnTo>
                  <a:pt x="133" y="1451"/>
                </a:lnTo>
                <a:lnTo>
                  <a:pt x="152" y="1475"/>
                </a:lnTo>
                <a:lnTo>
                  <a:pt x="171" y="1499"/>
                </a:lnTo>
                <a:lnTo>
                  <a:pt x="190" y="1523"/>
                </a:lnTo>
                <a:lnTo>
                  <a:pt x="212" y="1545"/>
                </a:lnTo>
                <a:lnTo>
                  <a:pt x="233" y="1568"/>
                </a:lnTo>
                <a:lnTo>
                  <a:pt x="257" y="1590"/>
                </a:lnTo>
                <a:lnTo>
                  <a:pt x="280" y="1613"/>
                </a:lnTo>
                <a:lnTo>
                  <a:pt x="304" y="1634"/>
                </a:lnTo>
                <a:lnTo>
                  <a:pt x="331" y="1655"/>
                </a:lnTo>
                <a:lnTo>
                  <a:pt x="357" y="1676"/>
                </a:lnTo>
                <a:lnTo>
                  <a:pt x="384" y="1697"/>
                </a:lnTo>
                <a:lnTo>
                  <a:pt x="442" y="1737"/>
                </a:lnTo>
                <a:lnTo>
                  <a:pt x="503" y="1775"/>
                </a:lnTo>
                <a:lnTo>
                  <a:pt x="566" y="1812"/>
                </a:lnTo>
                <a:lnTo>
                  <a:pt x="634" y="1848"/>
                </a:lnTo>
                <a:lnTo>
                  <a:pt x="704" y="1881"/>
                </a:lnTo>
                <a:lnTo>
                  <a:pt x="778" y="1913"/>
                </a:lnTo>
                <a:lnTo>
                  <a:pt x="853" y="1942"/>
                </a:lnTo>
                <a:lnTo>
                  <a:pt x="933" y="1970"/>
                </a:lnTo>
                <a:lnTo>
                  <a:pt x="1013" y="1996"/>
                </a:lnTo>
                <a:lnTo>
                  <a:pt x="1097" y="2019"/>
                </a:lnTo>
                <a:lnTo>
                  <a:pt x="1183" y="2040"/>
                </a:lnTo>
                <a:lnTo>
                  <a:pt x="1271" y="2060"/>
                </a:lnTo>
                <a:lnTo>
                  <a:pt x="1361" y="2076"/>
                </a:lnTo>
                <a:lnTo>
                  <a:pt x="1452" y="2090"/>
                </a:lnTo>
                <a:lnTo>
                  <a:pt x="1546" y="2102"/>
                </a:lnTo>
                <a:lnTo>
                  <a:pt x="1642" y="2111"/>
                </a:lnTo>
                <a:lnTo>
                  <a:pt x="1738" y="2118"/>
                </a:lnTo>
                <a:lnTo>
                  <a:pt x="1837" y="2122"/>
                </a:lnTo>
                <a:lnTo>
                  <a:pt x="1937" y="2124"/>
                </a:lnTo>
                <a:lnTo>
                  <a:pt x="2036" y="2122"/>
                </a:lnTo>
                <a:lnTo>
                  <a:pt x="2135" y="2118"/>
                </a:lnTo>
                <a:lnTo>
                  <a:pt x="2232" y="2111"/>
                </a:lnTo>
                <a:lnTo>
                  <a:pt x="2327" y="2102"/>
                </a:lnTo>
                <a:lnTo>
                  <a:pt x="2421" y="2090"/>
                </a:lnTo>
                <a:lnTo>
                  <a:pt x="2513" y="2076"/>
                </a:lnTo>
                <a:lnTo>
                  <a:pt x="2603" y="2060"/>
                </a:lnTo>
                <a:lnTo>
                  <a:pt x="2691" y="2040"/>
                </a:lnTo>
                <a:lnTo>
                  <a:pt x="2777" y="2019"/>
                </a:lnTo>
                <a:lnTo>
                  <a:pt x="2860" y="1996"/>
                </a:lnTo>
                <a:lnTo>
                  <a:pt x="2942" y="1970"/>
                </a:lnTo>
                <a:lnTo>
                  <a:pt x="3020" y="1942"/>
                </a:lnTo>
                <a:lnTo>
                  <a:pt x="3096" y="1913"/>
                </a:lnTo>
                <a:lnTo>
                  <a:pt x="3170" y="1881"/>
                </a:lnTo>
                <a:lnTo>
                  <a:pt x="3240" y="1848"/>
                </a:lnTo>
                <a:lnTo>
                  <a:pt x="3307" y="1812"/>
                </a:lnTo>
                <a:lnTo>
                  <a:pt x="3371" y="1775"/>
                </a:lnTo>
                <a:lnTo>
                  <a:pt x="3432" y="1737"/>
                </a:lnTo>
                <a:lnTo>
                  <a:pt x="3490" y="1697"/>
                </a:lnTo>
                <a:lnTo>
                  <a:pt x="3518" y="1676"/>
                </a:lnTo>
                <a:lnTo>
                  <a:pt x="3544" y="1655"/>
                </a:lnTo>
                <a:lnTo>
                  <a:pt x="3569" y="1634"/>
                </a:lnTo>
                <a:lnTo>
                  <a:pt x="3594" y="1613"/>
                </a:lnTo>
                <a:lnTo>
                  <a:pt x="3618" y="1590"/>
                </a:lnTo>
                <a:lnTo>
                  <a:pt x="3641" y="1568"/>
                </a:lnTo>
                <a:lnTo>
                  <a:pt x="3663" y="1545"/>
                </a:lnTo>
                <a:lnTo>
                  <a:pt x="3683" y="1523"/>
                </a:lnTo>
                <a:lnTo>
                  <a:pt x="3703" y="1499"/>
                </a:lnTo>
                <a:lnTo>
                  <a:pt x="3723" y="1475"/>
                </a:lnTo>
                <a:lnTo>
                  <a:pt x="3740" y="1451"/>
                </a:lnTo>
                <a:lnTo>
                  <a:pt x="3757" y="1428"/>
                </a:lnTo>
                <a:lnTo>
                  <a:pt x="3773" y="1403"/>
                </a:lnTo>
                <a:lnTo>
                  <a:pt x="3787" y="1377"/>
                </a:lnTo>
                <a:lnTo>
                  <a:pt x="3801" y="1352"/>
                </a:lnTo>
                <a:lnTo>
                  <a:pt x="3814" y="1327"/>
                </a:lnTo>
                <a:lnTo>
                  <a:pt x="3824" y="1302"/>
                </a:lnTo>
                <a:lnTo>
                  <a:pt x="3835" y="1276"/>
                </a:lnTo>
                <a:lnTo>
                  <a:pt x="3844" y="1250"/>
                </a:lnTo>
                <a:lnTo>
                  <a:pt x="3852" y="1224"/>
                </a:lnTo>
                <a:lnTo>
                  <a:pt x="3859" y="1198"/>
                </a:lnTo>
                <a:lnTo>
                  <a:pt x="3864" y="1171"/>
                </a:lnTo>
                <a:lnTo>
                  <a:pt x="3869" y="1143"/>
                </a:lnTo>
                <a:lnTo>
                  <a:pt x="3872" y="1117"/>
                </a:lnTo>
                <a:lnTo>
                  <a:pt x="3873" y="1089"/>
                </a:lnTo>
                <a:lnTo>
                  <a:pt x="3875" y="1063"/>
                </a:lnTo>
                <a:lnTo>
                  <a:pt x="3873" y="1035"/>
                </a:lnTo>
                <a:lnTo>
                  <a:pt x="3872" y="1007"/>
                </a:lnTo>
                <a:lnTo>
                  <a:pt x="3869" y="981"/>
                </a:lnTo>
                <a:lnTo>
                  <a:pt x="3864" y="953"/>
                </a:lnTo>
                <a:lnTo>
                  <a:pt x="3859" y="927"/>
                </a:lnTo>
                <a:lnTo>
                  <a:pt x="3852" y="900"/>
                </a:lnTo>
                <a:lnTo>
                  <a:pt x="3844" y="874"/>
                </a:lnTo>
                <a:lnTo>
                  <a:pt x="3835" y="848"/>
                </a:lnTo>
                <a:lnTo>
                  <a:pt x="3824" y="822"/>
                </a:lnTo>
                <a:lnTo>
                  <a:pt x="3814" y="797"/>
                </a:lnTo>
                <a:lnTo>
                  <a:pt x="3801" y="772"/>
                </a:lnTo>
                <a:lnTo>
                  <a:pt x="3787" y="747"/>
                </a:lnTo>
                <a:lnTo>
                  <a:pt x="3773" y="722"/>
                </a:lnTo>
                <a:lnTo>
                  <a:pt x="3757" y="696"/>
                </a:lnTo>
                <a:lnTo>
                  <a:pt x="3740" y="673"/>
                </a:lnTo>
                <a:lnTo>
                  <a:pt x="3723" y="649"/>
                </a:lnTo>
                <a:lnTo>
                  <a:pt x="3703" y="625"/>
                </a:lnTo>
                <a:lnTo>
                  <a:pt x="3683" y="601"/>
                </a:lnTo>
                <a:lnTo>
                  <a:pt x="3663" y="579"/>
                </a:lnTo>
                <a:lnTo>
                  <a:pt x="3641" y="556"/>
                </a:lnTo>
                <a:lnTo>
                  <a:pt x="3618" y="534"/>
                </a:lnTo>
                <a:lnTo>
                  <a:pt x="3594" y="511"/>
                </a:lnTo>
                <a:lnTo>
                  <a:pt x="3569" y="490"/>
                </a:lnTo>
                <a:lnTo>
                  <a:pt x="3544" y="468"/>
                </a:lnTo>
                <a:lnTo>
                  <a:pt x="3518" y="447"/>
                </a:lnTo>
                <a:lnTo>
                  <a:pt x="3490" y="427"/>
                </a:lnTo>
                <a:lnTo>
                  <a:pt x="3432" y="387"/>
                </a:lnTo>
                <a:lnTo>
                  <a:pt x="3371" y="347"/>
                </a:lnTo>
                <a:lnTo>
                  <a:pt x="3307" y="310"/>
                </a:lnTo>
                <a:lnTo>
                  <a:pt x="3240" y="276"/>
                </a:lnTo>
                <a:lnTo>
                  <a:pt x="3170" y="243"/>
                </a:lnTo>
                <a:lnTo>
                  <a:pt x="3096" y="211"/>
                </a:lnTo>
                <a:lnTo>
                  <a:pt x="3020" y="181"/>
                </a:lnTo>
                <a:lnTo>
                  <a:pt x="2942" y="154"/>
                </a:lnTo>
                <a:lnTo>
                  <a:pt x="2860" y="128"/>
                </a:lnTo>
                <a:lnTo>
                  <a:pt x="2777" y="104"/>
                </a:lnTo>
                <a:lnTo>
                  <a:pt x="2691" y="83"/>
                </a:lnTo>
                <a:lnTo>
                  <a:pt x="2603" y="64"/>
                </a:lnTo>
                <a:lnTo>
                  <a:pt x="2513" y="47"/>
                </a:lnTo>
                <a:lnTo>
                  <a:pt x="2421" y="34"/>
                </a:lnTo>
                <a:lnTo>
                  <a:pt x="2327" y="22"/>
                </a:lnTo>
                <a:lnTo>
                  <a:pt x="2232" y="13"/>
                </a:lnTo>
                <a:lnTo>
                  <a:pt x="2135" y="5"/>
                </a:lnTo>
                <a:lnTo>
                  <a:pt x="2036" y="1"/>
                </a:lnTo>
                <a:lnTo>
                  <a:pt x="1937" y="0"/>
                </a:lnTo>
                <a:close/>
              </a:path>
            </a:pathLst>
          </a:custGeom>
          <a:solidFill>
            <a:srgbClr val="FFFFCC"/>
          </a:solidFill>
          <a:ln w="9525">
            <a:noFill/>
            <a:round/>
            <a:headEnd/>
            <a:tailEnd/>
          </a:ln>
        </p:spPr>
        <p:txBody>
          <a:bodyPr/>
          <a:lstStyle/>
          <a:p>
            <a:endParaRPr lang="ja-JP" altLang="ja-JP"/>
          </a:p>
        </p:txBody>
      </p:sp>
      <p:sp>
        <p:nvSpPr>
          <p:cNvPr id="7" name="Freeform 9"/>
          <p:cNvSpPr>
            <a:spLocks/>
          </p:cNvSpPr>
          <p:nvPr/>
        </p:nvSpPr>
        <p:spPr bwMode="auto">
          <a:xfrm>
            <a:off x="4474468" y="3080222"/>
            <a:ext cx="4341812" cy="2427287"/>
          </a:xfrm>
          <a:custGeom>
            <a:avLst/>
            <a:gdLst>
              <a:gd name="T0" fmla="*/ 2147483647 w 3875"/>
              <a:gd name="T1" fmla="*/ 2147483647 h 2124"/>
              <a:gd name="T2" fmla="*/ 2147483647 w 3875"/>
              <a:gd name="T3" fmla="*/ 2147483647 h 2124"/>
              <a:gd name="T4" fmla="*/ 2147483647 w 3875"/>
              <a:gd name="T5" fmla="*/ 2147483647 h 2124"/>
              <a:gd name="T6" fmla="*/ 2147483647 w 3875"/>
              <a:gd name="T7" fmla="*/ 2147483647 h 2124"/>
              <a:gd name="T8" fmla="*/ 2147483647 w 3875"/>
              <a:gd name="T9" fmla="*/ 2147483647 h 2124"/>
              <a:gd name="T10" fmla="*/ 2147483647 w 3875"/>
              <a:gd name="T11" fmla="*/ 2147483647 h 2124"/>
              <a:gd name="T12" fmla="*/ 2147483647 w 3875"/>
              <a:gd name="T13" fmla="*/ 2147483647 h 2124"/>
              <a:gd name="T14" fmla="*/ 2147483647 w 3875"/>
              <a:gd name="T15" fmla="*/ 2147483647 h 2124"/>
              <a:gd name="T16" fmla="*/ 2147483647 w 3875"/>
              <a:gd name="T17" fmla="*/ 2147483647 h 2124"/>
              <a:gd name="T18" fmla="*/ 2147483647 w 3875"/>
              <a:gd name="T19" fmla="*/ 2147483647 h 2124"/>
              <a:gd name="T20" fmla="*/ 2147483647 w 3875"/>
              <a:gd name="T21" fmla="*/ 2147483647 h 2124"/>
              <a:gd name="T22" fmla="*/ 2147483647 w 3875"/>
              <a:gd name="T23" fmla="*/ 2147483647 h 2124"/>
              <a:gd name="T24" fmla="*/ 2147483647 w 3875"/>
              <a:gd name="T25" fmla="*/ 2147483647 h 2124"/>
              <a:gd name="T26" fmla="*/ 2147483647 w 3875"/>
              <a:gd name="T27" fmla="*/ 2147483647 h 2124"/>
              <a:gd name="T28" fmla="*/ 0 w 3875"/>
              <a:gd name="T29" fmla="*/ 2147483647 h 2124"/>
              <a:gd name="T30" fmla="*/ 2147483647 w 3875"/>
              <a:gd name="T31" fmla="*/ 2147483647 h 2124"/>
              <a:gd name="T32" fmla="*/ 2147483647 w 3875"/>
              <a:gd name="T33" fmla="*/ 2147483647 h 2124"/>
              <a:gd name="T34" fmla="*/ 2147483647 w 3875"/>
              <a:gd name="T35" fmla="*/ 2147483647 h 2124"/>
              <a:gd name="T36" fmla="*/ 2147483647 w 3875"/>
              <a:gd name="T37" fmla="*/ 2147483647 h 2124"/>
              <a:gd name="T38" fmla="*/ 2147483647 w 3875"/>
              <a:gd name="T39" fmla="*/ 2147483647 h 2124"/>
              <a:gd name="T40" fmla="*/ 2147483647 w 3875"/>
              <a:gd name="T41" fmla="*/ 2147483647 h 2124"/>
              <a:gd name="T42" fmla="*/ 2147483647 w 3875"/>
              <a:gd name="T43" fmla="*/ 2147483647 h 2124"/>
              <a:gd name="T44" fmla="*/ 2147483647 w 3875"/>
              <a:gd name="T45" fmla="*/ 2147483647 h 2124"/>
              <a:gd name="T46" fmla="*/ 2147483647 w 3875"/>
              <a:gd name="T47" fmla="*/ 2147483647 h 2124"/>
              <a:gd name="T48" fmla="*/ 2147483647 w 3875"/>
              <a:gd name="T49" fmla="*/ 2147483647 h 2124"/>
              <a:gd name="T50" fmla="*/ 2147483647 w 3875"/>
              <a:gd name="T51" fmla="*/ 2147483647 h 2124"/>
              <a:gd name="T52" fmla="*/ 2147483647 w 3875"/>
              <a:gd name="T53" fmla="*/ 2147483647 h 2124"/>
              <a:gd name="T54" fmla="*/ 2147483647 w 3875"/>
              <a:gd name="T55" fmla="*/ 2147483647 h 2124"/>
              <a:gd name="T56" fmla="*/ 2147483647 w 3875"/>
              <a:gd name="T57" fmla="*/ 2147483647 h 2124"/>
              <a:gd name="T58" fmla="*/ 2147483647 w 3875"/>
              <a:gd name="T59" fmla="*/ 2147483647 h 2124"/>
              <a:gd name="T60" fmla="*/ 2147483647 w 3875"/>
              <a:gd name="T61" fmla="*/ 2147483647 h 2124"/>
              <a:gd name="T62" fmla="*/ 2147483647 w 3875"/>
              <a:gd name="T63" fmla="*/ 2147483647 h 2124"/>
              <a:gd name="T64" fmla="*/ 2147483647 w 3875"/>
              <a:gd name="T65" fmla="*/ 2147483647 h 2124"/>
              <a:gd name="T66" fmla="*/ 2147483647 w 3875"/>
              <a:gd name="T67" fmla="*/ 2147483647 h 2124"/>
              <a:gd name="T68" fmla="*/ 2147483647 w 3875"/>
              <a:gd name="T69" fmla="*/ 2147483647 h 2124"/>
              <a:gd name="T70" fmla="*/ 2147483647 w 3875"/>
              <a:gd name="T71" fmla="*/ 2147483647 h 2124"/>
              <a:gd name="T72" fmla="*/ 2147483647 w 3875"/>
              <a:gd name="T73" fmla="*/ 2147483647 h 2124"/>
              <a:gd name="T74" fmla="*/ 2147483647 w 3875"/>
              <a:gd name="T75" fmla="*/ 2147483647 h 2124"/>
              <a:gd name="T76" fmla="*/ 2147483647 w 3875"/>
              <a:gd name="T77" fmla="*/ 2147483647 h 2124"/>
              <a:gd name="T78" fmla="*/ 2147483647 w 3875"/>
              <a:gd name="T79" fmla="*/ 2147483647 h 2124"/>
              <a:gd name="T80" fmla="*/ 2147483647 w 3875"/>
              <a:gd name="T81" fmla="*/ 2147483647 h 2124"/>
              <a:gd name="T82" fmla="*/ 2147483647 w 3875"/>
              <a:gd name="T83" fmla="*/ 2147483647 h 2124"/>
              <a:gd name="T84" fmla="*/ 2147483647 w 3875"/>
              <a:gd name="T85" fmla="*/ 2147483647 h 2124"/>
              <a:gd name="T86" fmla="*/ 2147483647 w 3875"/>
              <a:gd name="T87" fmla="*/ 2147483647 h 2124"/>
              <a:gd name="T88" fmla="*/ 2147483647 w 3875"/>
              <a:gd name="T89" fmla="*/ 2147483647 h 2124"/>
              <a:gd name="T90" fmla="*/ 2147483647 w 3875"/>
              <a:gd name="T91" fmla="*/ 2147483647 h 2124"/>
              <a:gd name="T92" fmla="*/ 2147483647 w 3875"/>
              <a:gd name="T93" fmla="*/ 2147483647 h 2124"/>
              <a:gd name="T94" fmla="*/ 2147483647 w 3875"/>
              <a:gd name="T95" fmla="*/ 2147483647 h 2124"/>
              <a:gd name="T96" fmla="*/ 2147483647 w 3875"/>
              <a:gd name="T97" fmla="*/ 2147483647 h 2124"/>
              <a:gd name="T98" fmla="*/ 2147483647 w 3875"/>
              <a:gd name="T99" fmla="*/ 2147483647 h 2124"/>
              <a:gd name="T100" fmla="*/ 2147483647 w 3875"/>
              <a:gd name="T101" fmla="*/ 2147483647 h 2124"/>
              <a:gd name="T102" fmla="*/ 2147483647 w 3875"/>
              <a:gd name="T103" fmla="*/ 2147483647 h 2124"/>
              <a:gd name="T104" fmla="*/ 2147483647 w 3875"/>
              <a:gd name="T105" fmla="*/ 2147483647 h 2124"/>
              <a:gd name="T106" fmla="*/ 2147483647 w 3875"/>
              <a:gd name="T107" fmla="*/ 2147483647 h 2124"/>
              <a:gd name="T108" fmla="*/ 2147483647 w 3875"/>
              <a:gd name="T109" fmla="*/ 2147483647 h 2124"/>
              <a:gd name="T110" fmla="*/ 2147483647 w 3875"/>
              <a:gd name="T111" fmla="*/ 2147483647 h 2124"/>
              <a:gd name="T112" fmla="*/ 2147483647 w 3875"/>
              <a:gd name="T113" fmla="*/ 2147483647 h 2124"/>
              <a:gd name="T114" fmla="*/ 2147483647 w 3875"/>
              <a:gd name="T115" fmla="*/ 2147483647 h 2124"/>
              <a:gd name="T116" fmla="*/ 2147483647 w 3875"/>
              <a:gd name="T117" fmla="*/ 2147483647 h 2124"/>
              <a:gd name="T118" fmla="*/ 2147483647 w 3875"/>
              <a:gd name="T119" fmla="*/ 2147483647 h 21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875"/>
              <a:gd name="T181" fmla="*/ 0 h 2124"/>
              <a:gd name="T182" fmla="*/ 3875 w 3875"/>
              <a:gd name="T183" fmla="*/ 2124 h 21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875" h="2124">
                <a:moveTo>
                  <a:pt x="1937" y="0"/>
                </a:moveTo>
                <a:lnTo>
                  <a:pt x="1837" y="1"/>
                </a:lnTo>
                <a:lnTo>
                  <a:pt x="1738" y="5"/>
                </a:lnTo>
                <a:lnTo>
                  <a:pt x="1642" y="13"/>
                </a:lnTo>
                <a:lnTo>
                  <a:pt x="1546" y="22"/>
                </a:lnTo>
                <a:lnTo>
                  <a:pt x="1452" y="34"/>
                </a:lnTo>
                <a:lnTo>
                  <a:pt x="1361" y="47"/>
                </a:lnTo>
                <a:lnTo>
                  <a:pt x="1271" y="64"/>
                </a:lnTo>
                <a:lnTo>
                  <a:pt x="1183" y="83"/>
                </a:lnTo>
                <a:lnTo>
                  <a:pt x="1097" y="104"/>
                </a:lnTo>
                <a:lnTo>
                  <a:pt x="1013" y="128"/>
                </a:lnTo>
                <a:lnTo>
                  <a:pt x="933" y="154"/>
                </a:lnTo>
                <a:lnTo>
                  <a:pt x="853" y="181"/>
                </a:lnTo>
                <a:lnTo>
                  <a:pt x="778" y="211"/>
                </a:lnTo>
                <a:lnTo>
                  <a:pt x="704" y="243"/>
                </a:lnTo>
                <a:lnTo>
                  <a:pt x="634" y="276"/>
                </a:lnTo>
                <a:lnTo>
                  <a:pt x="566" y="310"/>
                </a:lnTo>
                <a:lnTo>
                  <a:pt x="503" y="347"/>
                </a:lnTo>
                <a:lnTo>
                  <a:pt x="442" y="387"/>
                </a:lnTo>
                <a:lnTo>
                  <a:pt x="384" y="427"/>
                </a:lnTo>
                <a:lnTo>
                  <a:pt x="357" y="447"/>
                </a:lnTo>
                <a:lnTo>
                  <a:pt x="331" y="468"/>
                </a:lnTo>
                <a:lnTo>
                  <a:pt x="304" y="490"/>
                </a:lnTo>
                <a:lnTo>
                  <a:pt x="280" y="511"/>
                </a:lnTo>
                <a:lnTo>
                  <a:pt x="257" y="534"/>
                </a:lnTo>
                <a:lnTo>
                  <a:pt x="233" y="556"/>
                </a:lnTo>
                <a:lnTo>
                  <a:pt x="212" y="579"/>
                </a:lnTo>
                <a:lnTo>
                  <a:pt x="190" y="601"/>
                </a:lnTo>
                <a:lnTo>
                  <a:pt x="171" y="625"/>
                </a:lnTo>
                <a:lnTo>
                  <a:pt x="152" y="649"/>
                </a:lnTo>
                <a:lnTo>
                  <a:pt x="133" y="673"/>
                </a:lnTo>
                <a:lnTo>
                  <a:pt x="116" y="696"/>
                </a:lnTo>
                <a:lnTo>
                  <a:pt x="100" y="722"/>
                </a:lnTo>
                <a:lnTo>
                  <a:pt x="86" y="747"/>
                </a:lnTo>
                <a:lnTo>
                  <a:pt x="73" y="772"/>
                </a:lnTo>
                <a:lnTo>
                  <a:pt x="61" y="797"/>
                </a:lnTo>
                <a:lnTo>
                  <a:pt x="49" y="822"/>
                </a:lnTo>
                <a:lnTo>
                  <a:pt x="38" y="848"/>
                </a:lnTo>
                <a:lnTo>
                  <a:pt x="29" y="874"/>
                </a:lnTo>
                <a:lnTo>
                  <a:pt x="21" y="900"/>
                </a:lnTo>
                <a:lnTo>
                  <a:pt x="14" y="927"/>
                </a:lnTo>
                <a:lnTo>
                  <a:pt x="9" y="953"/>
                </a:lnTo>
                <a:lnTo>
                  <a:pt x="5" y="981"/>
                </a:lnTo>
                <a:lnTo>
                  <a:pt x="1" y="1007"/>
                </a:lnTo>
                <a:lnTo>
                  <a:pt x="0" y="1035"/>
                </a:lnTo>
                <a:lnTo>
                  <a:pt x="0" y="1063"/>
                </a:lnTo>
                <a:lnTo>
                  <a:pt x="0" y="1089"/>
                </a:lnTo>
                <a:lnTo>
                  <a:pt x="1" y="1117"/>
                </a:lnTo>
                <a:lnTo>
                  <a:pt x="5" y="1143"/>
                </a:lnTo>
                <a:lnTo>
                  <a:pt x="9" y="1171"/>
                </a:lnTo>
                <a:lnTo>
                  <a:pt x="14" y="1198"/>
                </a:lnTo>
                <a:lnTo>
                  <a:pt x="21" y="1224"/>
                </a:lnTo>
                <a:lnTo>
                  <a:pt x="29" y="1250"/>
                </a:lnTo>
                <a:lnTo>
                  <a:pt x="38" y="1276"/>
                </a:lnTo>
                <a:lnTo>
                  <a:pt x="49" y="1302"/>
                </a:lnTo>
                <a:lnTo>
                  <a:pt x="61" y="1327"/>
                </a:lnTo>
                <a:lnTo>
                  <a:pt x="73" y="1352"/>
                </a:lnTo>
                <a:lnTo>
                  <a:pt x="86" y="1377"/>
                </a:lnTo>
                <a:lnTo>
                  <a:pt x="100" y="1403"/>
                </a:lnTo>
                <a:lnTo>
                  <a:pt x="116" y="1428"/>
                </a:lnTo>
                <a:lnTo>
                  <a:pt x="133" y="1451"/>
                </a:lnTo>
                <a:lnTo>
                  <a:pt x="152" y="1475"/>
                </a:lnTo>
                <a:lnTo>
                  <a:pt x="171" y="1499"/>
                </a:lnTo>
                <a:lnTo>
                  <a:pt x="190" y="1523"/>
                </a:lnTo>
                <a:lnTo>
                  <a:pt x="212" y="1545"/>
                </a:lnTo>
                <a:lnTo>
                  <a:pt x="233" y="1568"/>
                </a:lnTo>
                <a:lnTo>
                  <a:pt x="257" y="1590"/>
                </a:lnTo>
                <a:lnTo>
                  <a:pt x="280" y="1613"/>
                </a:lnTo>
                <a:lnTo>
                  <a:pt x="304" y="1634"/>
                </a:lnTo>
                <a:lnTo>
                  <a:pt x="331" y="1655"/>
                </a:lnTo>
                <a:lnTo>
                  <a:pt x="357" y="1676"/>
                </a:lnTo>
                <a:lnTo>
                  <a:pt x="384" y="1697"/>
                </a:lnTo>
                <a:lnTo>
                  <a:pt x="442" y="1737"/>
                </a:lnTo>
                <a:lnTo>
                  <a:pt x="503" y="1775"/>
                </a:lnTo>
                <a:lnTo>
                  <a:pt x="566" y="1812"/>
                </a:lnTo>
                <a:lnTo>
                  <a:pt x="634" y="1848"/>
                </a:lnTo>
                <a:lnTo>
                  <a:pt x="704" y="1881"/>
                </a:lnTo>
                <a:lnTo>
                  <a:pt x="778" y="1913"/>
                </a:lnTo>
                <a:lnTo>
                  <a:pt x="853" y="1942"/>
                </a:lnTo>
                <a:lnTo>
                  <a:pt x="933" y="1970"/>
                </a:lnTo>
                <a:lnTo>
                  <a:pt x="1013" y="1996"/>
                </a:lnTo>
                <a:lnTo>
                  <a:pt x="1097" y="2019"/>
                </a:lnTo>
                <a:lnTo>
                  <a:pt x="1183" y="2040"/>
                </a:lnTo>
                <a:lnTo>
                  <a:pt x="1271" y="2060"/>
                </a:lnTo>
                <a:lnTo>
                  <a:pt x="1361" y="2076"/>
                </a:lnTo>
                <a:lnTo>
                  <a:pt x="1452" y="2090"/>
                </a:lnTo>
                <a:lnTo>
                  <a:pt x="1546" y="2102"/>
                </a:lnTo>
                <a:lnTo>
                  <a:pt x="1642" y="2111"/>
                </a:lnTo>
                <a:lnTo>
                  <a:pt x="1738" y="2118"/>
                </a:lnTo>
                <a:lnTo>
                  <a:pt x="1837" y="2122"/>
                </a:lnTo>
                <a:lnTo>
                  <a:pt x="1937" y="2124"/>
                </a:lnTo>
                <a:lnTo>
                  <a:pt x="2036" y="2122"/>
                </a:lnTo>
                <a:lnTo>
                  <a:pt x="2135" y="2118"/>
                </a:lnTo>
                <a:lnTo>
                  <a:pt x="2232" y="2111"/>
                </a:lnTo>
                <a:lnTo>
                  <a:pt x="2327" y="2102"/>
                </a:lnTo>
                <a:lnTo>
                  <a:pt x="2421" y="2090"/>
                </a:lnTo>
                <a:lnTo>
                  <a:pt x="2513" y="2076"/>
                </a:lnTo>
                <a:lnTo>
                  <a:pt x="2603" y="2060"/>
                </a:lnTo>
                <a:lnTo>
                  <a:pt x="2691" y="2040"/>
                </a:lnTo>
                <a:lnTo>
                  <a:pt x="2777" y="2019"/>
                </a:lnTo>
                <a:lnTo>
                  <a:pt x="2860" y="1996"/>
                </a:lnTo>
                <a:lnTo>
                  <a:pt x="2942" y="1970"/>
                </a:lnTo>
                <a:lnTo>
                  <a:pt x="3020" y="1942"/>
                </a:lnTo>
                <a:lnTo>
                  <a:pt x="3096" y="1913"/>
                </a:lnTo>
                <a:lnTo>
                  <a:pt x="3170" y="1881"/>
                </a:lnTo>
                <a:lnTo>
                  <a:pt x="3240" y="1848"/>
                </a:lnTo>
                <a:lnTo>
                  <a:pt x="3307" y="1812"/>
                </a:lnTo>
                <a:lnTo>
                  <a:pt x="3371" y="1775"/>
                </a:lnTo>
                <a:lnTo>
                  <a:pt x="3432" y="1737"/>
                </a:lnTo>
                <a:lnTo>
                  <a:pt x="3490" y="1697"/>
                </a:lnTo>
                <a:lnTo>
                  <a:pt x="3518" y="1676"/>
                </a:lnTo>
                <a:lnTo>
                  <a:pt x="3544" y="1655"/>
                </a:lnTo>
                <a:lnTo>
                  <a:pt x="3569" y="1634"/>
                </a:lnTo>
                <a:lnTo>
                  <a:pt x="3594" y="1613"/>
                </a:lnTo>
                <a:lnTo>
                  <a:pt x="3618" y="1590"/>
                </a:lnTo>
                <a:lnTo>
                  <a:pt x="3641" y="1568"/>
                </a:lnTo>
                <a:lnTo>
                  <a:pt x="3663" y="1545"/>
                </a:lnTo>
                <a:lnTo>
                  <a:pt x="3683" y="1523"/>
                </a:lnTo>
                <a:lnTo>
                  <a:pt x="3703" y="1499"/>
                </a:lnTo>
                <a:lnTo>
                  <a:pt x="3723" y="1475"/>
                </a:lnTo>
                <a:lnTo>
                  <a:pt x="3740" y="1451"/>
                </a:lnTo>
                <a:lnTo>
                  <a:pt x="3757" y="1428"/>
                </a:lnTo>
                <a:lnTo>
                  <a:pt x="3773" y="1403"/>
                </a:lnTo>
                <a:lnTo>
                  <a:pt x="3787" y="1377"/>
                </a:lnTo>
                <a:lnTo>
                  <a:pt x="3801" y="1352"/>
                </a:lnTo>
                <a:lnTo>
                  <a:pt x="3814" y="1327"/>
                </a:lnTo>
                <a:lnTo>
                  <a:pt x="3824" y="1302"/>
                </a:lnTo>
                <a:lnTo>
                  <a:pt x="3835" y="1276"/>
                </a:lnTo>
                <a:lnTo>
                  <a:pt x="3844" y="1250"/>
                </a:lnTo>
                <a:lnTo>
                  <a:pt x="3852" y="1224"/>
                </a:lnTo>
                <a:lnTo>
                  <a:pt x="3859" y="1198"/>
                </a:lnTo>
                <a:lnTo>
                  <a:pt x="3864" y="1171"/>
                </a:lnTo>
                <a:lnTo>
                  <a:pt x="3869" y="1143"/>
                </a:lnTo>
                <a:lnTo>
                  <a:pt x="3872" y="1117"/>
                </a:lnTo>
                <a:lnTo>
                  <a:pt x="3873" y="1089"/>
                </a:lnTo>
                <a:lnTo>
                  <a:pt x="3875" y="1063"/>
                </a:lnTo>
                <a:lnTo>
                  <a:pt x="3873" y="1035"/>
                </a:lnTo>
                <a:lnTo>
                  <a:pt x="3872" y="1007"/>
                </a:lnTo>
                <a:lnTo>
                  <a:pt x="3869" y="981"/>
                </a:lnTo>
                <a:lnTo>
                  <a:pt x="3864" y="953"/>
                </a:lnTo>
                <a:lnTo>
                  <a:pt x="3859" y="927"/>
                </a:lnTo>
                <a:lnTo>
                  <a:pt x="3852" y="900"/>
                </a:lnTo>
                <a:lnTo>
                  <a:pt x="3844" y="874"/>
                </a:lnTo>
                <a:lnTo>
                  <a:pt x="3835" y="848"/>
                </a:lnTo>
                <a:lnTo>
                  <a:pt x="3824" y="822"/>
                </a:lnTo>
                <a:lnTo>
                  <a:pt x="3814" y="797"/>
                </a:lnTo>
                <a:lnTo>
                  <a:pt x="3801" y="772"/>
                </a:lnTo>
                <a:lnTo>
                  <a:pt x="3787" y="747"/>
                </a:lnTo>
                <a:lnTo>
                  <a:pt x="3773" y="722"/>
                </a:lnTo>
                <a:lnTo>
                  <a:pt x="3757" y="696"/>
                </a:lnTo>
                <a:lnTo>
                  <a:pt x="3740" y="673"/>
                </a:lnTo>
                <a:lnTo>
                  <a:pt x="3723" y="649"/>
                </a:lnTo>
                <a:lnTo>
                  <a:pt x="3703" y="625"/>
                </a:lnTo>
                <a:lnTo>
                  <a:pt x="3683" y="601"/>
                </a:lnTo>
                <a:lnTo>
                  <a:pt x="3663" y="579"/>
                </a:lnTo>
                <a:lnTo>
                  <a:pt x="3641" y="556"/>
                </a:lnTo>
                <a:lnTo>
                  <a:pt x="3618" y="534"/>
                </a:lnTo>
                <a:lnTo>
                  <a:pt x="3594" y="511"/>
                </a:lnTo>
                <a:lnTo>
                  <a:pt x="3569" y="490"/>
                </a:lnTo>
                <a:lnTo>
                  <a:pt x="3544" y="468"/>
                </a:lnTo>
                <a:lnTo>
                  <a:pt x="3518" y="447"/>
                </a:lnTo>
                <a:lnTo>
                  <a:pt x="3490" y="427"/>
                </a:lnTo>
                <a:lnTo>
                  <a:pt x="3432" y="387"/>
                </a:lnTo>
                <a:lnTo>
                  <a:pt x="3371" y="347"/>
                </a:lnTo>
                <a:lnTo>
                  <a:pt x="3307" y="310"/>
                </a:lnTo>
                <a:lnTo>
                  <a:pt x="3240" y="276"/>
                </a:lnTo>
                <a:lnTo>
                  <a:pt x="3170" y="243"/>
                </a:lnTo>
                <a:lnTo>
                  <a:pt x="3096" y="211"/>
                </a:lnTo>
                <a:lnTo>
                  <a:pt x="3020" y="181"/>
                </a:lnTo>
                <a:lnTo>
                  <a:pt x="2942" y="154"/>
                </a:lnTo>
                <a:lnTo>
                  <a:pt x="2860" y="128"/>
                </a:lnTo>
                <a:lnTo>
                  <a:pt x="2777" y="104"/>
                </a:lnTo>
                <a:lnTo>
                  <a:pt x="2691" y="83"/>
                </a:lnTo>
                <a:lnTo>
                  <a:pt x="2603" y="64"/>
                </a:lnTo>
                <a:lnTo>
                  <a:pt x="2513" y="47"/>
                </a:lnTo>
                <a:lnTo>
                  <a:pt x="2421" y="34"/>
                </a:lnTo>
                <a:lnTo>
                  <a:pt x="2327" y="22"/>
                </a:lnTo>
                <a:lnTo>
                  <a:pt x="2232" y="13"/>
                </a:lnTo>
                <a:lnTo>
                  <a:pt x="2135" y="5"/>
                </a:lnTo>
                <a:lnTo>
                  <a:pt x="2036" y="1"/>
                </a:lnTo>
                <a:lnTo>
                  <a:pt x="1937" y="0"/>
                </a:lnTo>
              </a:path>
            </a:pathLst>
          </a:custGeom>
          <a:noFill/>
          <a:ln w="26988">
            <a:solidFill>
              <a:srgbClr val="FFCC66"/>
            </a:solidFill>
            <a:round/>
            <a:headEnd/>
            <a:tailEnd/>
          </a:ln>
        </p:spPr>
        <p:txBody>
          <a:bodyPr/>
          <a:lstStyle/>
          <a:p>
            <a:endParaRPr lang="ja-JP" altLang="ja-JP"/>
          </a:p>
        </p:txBody>
      </p:sp>
      <p:sp>
        <p:nvSpPr>
          <p:cNvPr id="8" name="Freeform 10"/>
          <p:cNvSpPr>
            <a:spLocks/>
          </p:cNvSpPr>
          <p:nvPr/>
        </p:nvSpPr>
        <p:spPr bwMode="auto">
          <a:xfrm>
            <a:off x="6450905" y="3385022"/>
            <a:ext cx="673100" cy="219075"/>
          </a:xfrm>
          <a:custGeom>
            <a:avLst/>
            <a:gdLst>
              <a:gd name="T0" fmla="*/ 0 w 601"/>
              <a:gd name="T1" fmla="*/ 2147483647 h 191"/>
              <a:gd name="T2" fmla="*/ 2147483647 w 601"/>
              <a:gd name="T3" fmla="*/ 2147483647 h 191"/>
              <a:gd name="T4" fmla="*/ 2147483647 w 601"/>
              <a:gd name="T5" fmla="*/ 2147483647 h 191"/>
              <a:gd name="T6" fmla="*/ 2147483647 w 601"/>
              <a:gd name="T7" fmla="*/ 0 h 191"/>
              <a:gd name="T8" fmla="*/ 0 w 601"/>
              <a:gd name="T9" fmla="*/ 2147483647 h 191"/>
              <a:gd name="T10" fmla="*/ 0 60000 65536"/>
              <a:gd name="T11" fmla="*/ 0 60000 65536"/>
              <a:gd name="T12" fmla="*/ 0 60000 65536"/>
              <a:gd name="T13" fmla="*/ 0 60000 65536"/>
              <a:gd name="T14" fmla="*/ 0 60000 65536"/>
              <a:gd name="T15" fmla="*/ 0 w 601"/>
              <a:gd name="T16" fmla="*/ 0 h 191"/>
              <a:gd name="T17" fmla="*/ 601 w 601"/>
              <a:gd name="T18" fmla="*/ 191 h 191"/>
            </a:gdLst>
            <a:ahLst/>
            <a:cxnLst>
              <a:cxn ang="T10">
                <a:pos x="T0" y="T1"/>
              </a:cxn>
              <a:cxn ang="T11">
                <a:pos x="T2" y="T3"/>
              </a:cxn>
              <a:cxn ang="T12">
                <a:pos x="T4" y="T5"/>
              </a:cxn>
              <a:cxn ang="T13">
                <a:pos x="T6" y="T7"/>
              </a:cxn>
              <a:cxn ang="T14">
                <a:pos x="T8" y="T9"/>
              </a:cxn>
            </a:cxnLst>
            <a:rect l="T15" t="T16" r="T17" b="T18"/>
            <a:pathLst>
              <a:path w="601" h="191">
                <a:moveTo>
                  <a:pt x="0" y="73"/>
                </a:moveTo>
                <a:lnTo>
                  <a:pt x="478" y="191"/>
                </a:lnTo>
                <a:lnTo>
                  <a:pt x="601" y="117"/>
                </a:lnTo>
                <a:lnTo>
                  <a:pt x="123" y="0"/>
                </a:lnTo>
                <a:lnTo>
                  <a:pt x="0" y="73"/>
                </a:lnTo>
                <a:close/>
              </a:path>
            </a:pathLst>
          </a:custGeom>
          <a:solidFill>
            <a:srgbClr val="BBE0E3"/>
          </a:solidFill>
          <a:ln w="9525">
            <a:noFill/>
            <a:round/>
            <a:headEnd/>
            <a:tailEnd/>
          </a:ln>
        </p:spPr>
        <p:txBody>
          <a:bodyPr/>
          <a:lstStyle/>
          <a:p>
            <a:endParaRPr lang="ja-JP" altLang="ja-JP"/>
          </a:p>
        </p:txBody>
      </p:sp>
      <p:sp>
        <p:nvSpPr>
          <p:cNvPr id="9" name="Freeform 11"/>
          <p:cNvSpPr>
            <a:spLocks noEditPoints="1"/>
          </p:cNvSpPr>
          <p:nvPr/>
        </p:nvSpPr>
        <p:spPr bwMode="auto">
          <a:xfrm>
            <a:off x="6447730" y="3385022"/>
            <a:ext cx="682625" cy="219075"/>
          </a:xfrm>
          <a:custGeom>
            <a:avLst/>
            <a:gdLst>
              <a:gd name="T0" fmla="*/ 2147483647 w 609"/>
              <a:gd name="T1" fmla="*/ 2147483647 h 191"/>
              <a:gd name="T2" fmla="*/ 2147483647 w 609"/>
              <a:gd name="T3" fmla="*/ 2147483647 h 191"/>
              <a:gd name="T4" fmla="*/ 2147483647 w 609"/>
              <a:gd name="T5" fmla="*/ 2147483647 h 191"/>
              <a:gd name="T6" fmla="*/ 2147483647 w 609"/>
              <a:gd name="T7" fmla="*/ 2147483647 h 191"/>
              <a:gd name="T8" fmla="*/ 2147483647 w 609"/>
              <a:gd name="T9" fmla="*/ 2147483647 h 191"/>
              <a:gd name="T10" fmla="*/ 2147483647 w 609"/>
              <a:gd name="T11" fmla="*/ 2147483647 h 191"/>
              <a:gd name="T12" fmla="*/ 0 w 609"/>
              <a:gd name="T13" fmla="*/ 2147483647 h 191"/>
              <a:gd name="T14" fmla="*/ 2147483647 w 609"/>
              <a:gd name="T15" fmla="*/ 2147483647 h 191"/>
              <a:gd name="T16" fmla="*/ 2147483647 w 609"/>
              <a:gd name="T17" fmla="*/ 2147483647 h 191"/>
              <a:gd name="T18" fmla="*/ 2147483647 w 609"/>
              <a:gd name="T19" fmla="*/ 2147483647 h 191"/>
              <a:gd name="T20" fmla="*/ 2147483647 w 609"/>
              <a:gd name="T21" fmla="*/ 2147483647 h 191"/>
              <a:gd name="T22" fmla="*/ 2147483647 w 609"/>
              <a:gd name="T23" fmla="*/ 2147483647 h 191"/>
              <a:gd name="T24" fmla="*/ 2147483647 w 609"/>
              <a:gd name="T25" fmla="*/ 2147483647 h 191"/>
              <a:gd name="T26" fmla="*/ 2147483647 w 609"/>
              <a:gd name="T27" fmla="*/ 2147483647 h 191"/>
              <a:gd name="T28" fmla="*/ 2147483647 w 609"/>
              <a:gd name="T29" fmla="*/ 2147483647 h 191"/>
              <a:gd name="T30" fmla="*/ 2147483647 w 609"/>
              <a:gd name="T31" fmla="*/ 2147483647 h 191"/>
              <a:gd name="T32" fmla="*/ 2147483647 w 609"/>
              <a:gd name="T33" fmla="*/ 2147483647 h 191"/>
              <a:gd name="T34" fmla="*/ 2147483647 w 609"/>
              <a:gd name="T35" fmla="*/ 2147483647 h 191"/>
              <a:gd name="T36" fmla="*/ 2147483647 w 609"/>
              <a:gd name="T37" fmla="*/ 2147483647 h 191"/>
              <a:gd name="T38" fmla="*/ 2147483647 w 609"/>
              <a:gd name="T39" fmla="*/ 2147483647 h 191"/>
              <a:gd name="T40" fmla="*/ 2147483647 w 609"/>
              <a:gd name="T41" fmla="*/ 2147483647 h 191"/>
              <a:gd name="T42" fmla="*/ 2147483647 w 609"/>
              <a:gd name="T43" fmla="*/ 2147483647 h 191"/>
              <a:gd name="T44" fmla="*/ 2147483647 w 609"/>
              <a:gd name="T45" fmla="*/ 2147483647 h 191"/>
              <a:gd name="T46" fmla="*/ 2147483647 w 609"/>
              <a:gd name="T47" fmla="*/ 2147483647 h 191"/>
              <a:gd name="T48" fmla="*/ 2147483647 w 609"/>
              <a:gd name="T49" fmla="*/ 2147483647 h 191"/>
              <a:gd name="T50" fmla="*/ 2147483647 w 609"/>
              <a:gd name="T51" fmla="*/ 2147483647 h 191"/>
              <a:gd name="T52" fmla="*/ 2147483647 w 609"/>
              <a:gd name="T53" fmla="*/ 2147483647 h 191"/>
              <a:gd name="T54" fmla="*/ 2147483647 w 609"/>
              <a:gd name="T55" fmla="*/ 2147483647 h 191"/>
              <a:gd name="T56" fmla="*/ 2147483647 w 609"/>
              <a:gd name="T57" fmla="*/ 2147483647 h 191"/>
              <a:gd name="T58" fmla="*/ 2147483647 w 609"/>
              <a:gd name="T59" fmla="*/ 2147483647 h 191"/>
              <a:gd name="T60" fmla="*/ 2147483647 w 609"/>
              <a:gd name="T61" fmla="*/ 2147483647 h 191"/>
              <a:gd name="T62" fmla="*/ 2147483647 w 609"/>
              <a:gd name="T63" fmla="*/ 2147483647 h 191"/>
              <a:gd name="T64" fmla="*/ 2147483647 w 609"/>
              <a:gd name="T65" fmla="*/ 2147483647 h 191"/>
              <a:gd name="T66" fmla="*/ 2147483647 w 609"/>
              <a:gd name="T67" fmla="*/ 2147483647 h 191"/>
              <a:gd name="T68" fmla="*/ 2147483647 w 609"/>
              <a:gd name="T69" fmla="*/ 2147483647 h 191"/>
              <a:gd name="T70" fmla="*/ 2147483647 w 609"/>
              <a:gd name="T71" fmla="*/ 2147483647 h 191"/>
              <a:gd name="T72" fmla="*/ 2147483647 w 609"/>
              <a:gd name="T73" fmla="*/ 2147483647 h 191"/>
              <a:gd name="T74" fmla="*/ 2147483647 w 609"/>
              <a:gd name="T75" fmla="*/ 2147483647 h 191"/>
              <a:gd name="T76" fmla="*/ 2147483647 w 609"/>
              <a:gd name="T77" fmla="*/ 2147483647 h 191"/>
              <a:gd name="T78" fmla="*/ 2147483647 w 609"/>
              <a:gd name="T79" fmla="*/ 2147483647 h 191"/>
              <a:gd name="T80" fmla="*/ 2147483647 w 609"/>
              <a:gd name="T81" fmla="*/ 2147483647 h 191"/>
              <a:gd name="T82" fmla="*/ 2147483647 w 609"/>
              <a:gd name="T83" fmla="*/ 2147483647 h 191"/>
              <a:gd name="T84" fmla="*/ 2147483647 w 609"/>
              <a:gd name="T85" fmla="*/ 2147483647 h 191"/>
              <a:gd name="T86" fmla="*/ 2147483647 w 609"/>
              <a:gd name="T87" fmla="*/ 2147483647 h 191"/>
              <a:gd name="T88" fmla="*/ 2147483647 w 609"/>
              <a:gd name="T89" fmla="*/ 2147483647 h 191"/>
              <a:gd name="T90" fmla="*/ 2147483647 w 609"/>
              <a:gd name="T91" fmla="*/ 2147483647 h 191"/>
              <a:gd name="T92" fmla="*/ 2147483647 w 609"/>
              <a:gd name="T93" fmla="*/ 2147483647 h 191"/>
              <a:gd name="T94" fmla="*/ 2147483647 w 609"/>
              <a:gd name="T95" fmla="*/ 2147483647 h 191"/>
              <a:gd name="T96" fmla="*/ 2147483647 w 609"/>
              <a:gd name="T97" fmla="*/ 2147483647 h 191"/>
              <a:gd name="T98" fmla="*/ 2147483647 w 609"/>
              <a:gd name="T99" fmla="*/ 2147483647 h 191"/>
              <a:gd name="T100" fmla="*/ 2147483647 w 609"/>
              <a:gd name="T101" fmla="*/ 2147483647 h 191"/>
              <a:gd name="T102" fmla="*/ 2147483647 w 609"/>
              <a:gd name="T103" fmla="*/ 2147483647 h 191"/>
              <a:gd name="T104" fmla="*/ 2147483647 w 609"/>
              <a:gd name="T105" fmla="*/ 2147483647 h 191"/>
              <a:gd name="T106" fmla="*/ 2147483647 w 609"/>
              <a:gd name="T107" fmla="*/ 2147483647 h 191"/>
              <a:gd name="T108" fmla="*/ 2147483647 w 609"/>
              <a:gd name="T109" fmla="*/ 2147483647 h 191"/>
              <a:gd name="T110" fmla="*/ 2147483647 w 609"/>
              <a:gd name="T111" fmla="*/ 2147483647 h 191"/>
              <a:gd name="T112" fmla="*/ 2147483647 w 609"/>
              <a:gd name="T113" fmla="*/ 2147483647 h 1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09"/>
              <a:gd name="T172" fmla="*/ 0 h 191"/>
              <a:gd name="T173" fmla="*/ 609 w 609"/>
              <a:gd name="T174" fmla="*/ 191 h 19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09" h="191">
                <a:moveTo>
                  <a:pt x="123" y="8"/>
                </a:moveTo>
                <a:lnTo>
                  <a:pt x="101" y="20"/>
                </a:lnTo>
                <a:lnTo>
                  <a:pt x="99" y="22"/>
                </a:lnTo>
                <a:lnTo>
                  <a:pt x="97" y="22"/>
                </a:lnTo>
                <a:lnTo>
                  <a:pt x="96" y="20"/>
                </a:lnTo>
                <a:lnTo>
                  <a:pt x="95" y="19"/>
                </a:lnTo>
                <a:lnTo>
                  <a:pt x="95" y="18"/>
                </a:lnTo>
                <a:lnTo>
                  <a:pt x="95" y="16"/>
                </a:lnTo>
                <a:lnTo>
                  <a:pt x="95" y="15"/>
                </a:lnTo>
                <a:lnTo>
                  <a:pt x="96" y="14"/>
                </a:lnTo>
                <a:lnTo>
                  <a:pt x="117" y="0"/>
                </a:lnTo>
                <a:lnTo>
                  <a:pt x="120" y="0"/>
                </a:lnTo>
                <a:lnTo>
                  <a:pt x="121" y="0"/>
                </a:lnTo>
                <a:lnTo>
                  <a:pt x="123" y="0"/>
                </a:lnTo>
                <a:lnTo>
                  <a:pt x="124" y="2"/>
                </a:lnTo>
                <a:lnTo>
                  <a:pt x="124" y="4"/>
                </a:lnTo>
                <a:lnTo>
                  <a:pt x="124" y="6"/>
                </a:lnTo>
                <a:lnTo>
                  <a:pt x="123" y="7"/>
                </a:lnTo>
                <a:lnTo>
                  <a:pt x="123" y="8"/>
                </a:lnTo>
                <a:close/>
                <a:moveTo>
                  <a:pt x="72" y="37"/>
                </a:moveTo>
                <a:lnTo>
                  <a:pt x="51" y="51"/>
                </a:lnTo>
                <a:lnTo>
                  <a:pt x="50" y="51"/>
                </a:lnTo>
                <a:lnTo>
                  <a:pt x="49" y="51"/>
                </a:lnTo>
                <a:lnTo>
                  <a:pt x="46" y="51"/>
                </a:lnTo>
                <a:lnTo>
                  <a:pt x="46" y="49"/>
                </a:lnTo>
                <a:lnTo>
                  <a:pt x="45" y="47"/>
                </a:lnTo>
                <a:lnTo>
                  <a:pt x="45" y="45"/>
                </a:lnTo>
                <a:lnTo>
                  <a:pt x="46" y="44"/>
                </a:lnTo>
                <a:lnTo>
                  <a:pt x="47" y="43"/>
                </a:lnTo>
                <a:lnTo>
                  <a:pt x="68" y="31"/>
                </a:lnTo>
                <a:lnTo>
                  <a:pt x="70" y="29"/>
                </a:lnTo>
                <a:lnTo>
                  <a:pt x="71" y="29"/>
                </a:lnTo>
                <a:lnTo>
                  <a:pt x="72" y="31"/>
                </a:lnTo>
                <a:lnTo>
                  <a:pt x="74" y="32"/>
                </a:lnTo>
                <a:lnTo>
                  <a:pt x="75" y="33"/>
                </a:lnTo>
                <a:lnTo>
                  <a:pt x="74" y="35"/>
                </a:lnTo>
                <a:lnTo>
                  <a:pt x="74" y="36"/>
                </a:lnTo>
                <a:lnTo>
                  <a:pt x="72" y="37"/>
                </a:lnTo>
                <a:close/>
                <a:moveTo>
                  <a:pt x="23" y="68"/>
                </a:moveTo>
                <a:lnTo>
                  <a:pt x="6" y="77"/>
                </a:lnTo>
                <a:lnTo>
                  <a:pt x="5" y="69"/>
                </a:lnTo>
                <a:lnTo>
                  <a:pt x="10" y="70"/>
                </a:lnTo>
                <a:lnTo>
                  <a:pt x="11" y="72"/>
                </a:lnTo>
                <a:lnTo>
                  <a:pt x="13" y="73"/>
                </a:lnTo>
                <a:lnTo>
                  <a:pt x="13" y="74"/>
                </a:lnTo>
                <a:lnTo>
                  <a:pt x="13" y="76"/>
                </a:lnTo>
                <a:lnTo>
                  <a:pt x="13" y="77"/>
                </a:lnTo>
                <a:lnTo>
                  <a:pt x="11" y="78"/>
                </a:lnTo>
                <a:lnTo>
                  <a:pt x="10" y="78"/>
                </a:lnTo>
                <a:lnTo>
                  <a:pt x="8" y="78"/>
                </a:lnTo>
                <a:lnTo>
                  <a:pt x="2" y="78"/>
                </a:lnTo>
                <a:lnTo>
                  <a:pt x="1" y="77"/>
                </a:lnTo>
                <a:lnTo>
                  <a:pt x="0" y="76"/>
                </a:lnTo>
                <a:lnTo>
                  <a:pt x="0" y="74"/>
                </a:lnTo>
                <a:lnTo>
                  <a:pt x="0" y="73"/>
                </a:lnTo>
                <a:lnTo>
                  <a:pt x="0" y="72"/>
                </a:lnTo>
                <a:lnTo>
                  <a:pt x="1" y="70"/>
                </a:lnTo>
                <a:lnTo>
                  <a:pt x="2" y="70"/>
                </a:lnTo>
                <a:lnTo>
                  <a:pt x="18" y="60"/>
                </a:lnTo>
                <a:lnTo>
                  <a:pt x="19" y="60"/>
                </a:lnTo>
                <a:lnTo>
                  <a:pt x="22" y="60"/>
                </a:lnTo>
                <a:lnTo>
                  <a:pt x="23" y="60"/>
                </a:lnTo>
                <a:lnTo>
                  <a:pt x="25" y="61"/>
                </a:lnTo>
                <a:lnTo>
                  <a:pt x="25" y="62"/>
                </a:lnTo>
                <a:lnTo>
                  <a:pt x="25" y="65"/>
                </a:lnTo>
                <a:lnTo>
                  <a:pt x="23" y="66"/>
                </a:lnTo>
                <a:lnTo>
                  <a:pt x="23" y="68"/>
                </a:lnTo>
                <a:close/>
                <a:moveTo>
                  <a:pt x="42" y="78"/>
                </a:moveTo>
                <a:lnTo>
                  <a:pt x="66" y="85"/>
                </a:lnTo>
                <a:lnTo>
                  <a:pt x="67" y="85"/>
                </a:lnTo>
                <a:lnTo>
                  <a:pt x="68" y="86"/>
                </a:lnTo>
                <a:lnTo>
                  <a:pt x="70" y="88"/>
                </a:lnTo>
                <a:lnTo>
                  <a:pt x="70" y="90"/>
                </a:lnTo>
                <a:lnTo>
                  <a:pt x="68" y="92"/>
                </a:lnTo>
                <a:lnTo>
                  <a:pt x="67" y="92"/>
                </a:lnTo>
                <a:lnTo>
                  <a:pt x="66" y="93"/>
                </a:lnTo>
                <a:lnTo>
                  <a:pt x="64" y="93"/>
                </a:lnTo>
                <a:lnTo>
                  <a:pt x="41" y="86"/>
                </a:lnTo>
                <a:lnTo>
                  <a:pt x="38" y="86"/>
                </a:lnTo>
                <a:lnTo>
                  <a:pt x="38" y="85"/>
                </a:lnTo>
                <a:lnTo>
                  <a:pt x="37" y="84"/>
                </a:lnTo>
                <a:lnTo>
                  <a:pt x="37" y="82"/>
                </a:lnTo>
                <a:lnTo>
                  <a:pt x="38" y="80"/>
                </a:lnTo>
                <a:lnTo>
                  <a:pt x="39" y="80"/>
                </a:lnTo>
                <a:lnTo>
                  <a:pt x="41" y="78"/>
                </a:lnTo>
                <a:lnTo>
                  <a:pt x="42" y="78"/>
                </a:lnTo>
                <a:close/>
                <a:moveTo>
                  <a:pt x="99" y="93"/>
                </a:moveTo>
                <a:lnTo>
                  <a:pt x="123" y="98"/>
                </a:lnTo>
                <a:lnTo>
                  <a:pt x="124" y="100"/>
                </a:lnTo>
                <a:lnTo>
                  <a:pt x="125" y="101"/>
                </a:lnTo>
                <a:lnTo>
                  <a:pt x="125" y="102"/>
                </a:lnTo>
                <a:lnTo>
                  <a:pt x="125" y="103"/>
                </a:lnTo>
                <a:lnTo>
                  <a:pt x="125" y="105"/>
                </a:lnTo>
                <a:lnTo>
                  <a:pt x="124" y="106"/>
                </a:lnTo>
                <a:lnTo>
                  <a:pt x="123" y="106"/>
                </a:lnTo>
                <a:lnTo>
                  <a:pt x="120" y="106"/>
                </a:lnTo>
                <a:lnTo>
                  <a:pt x="96" y="101"/>
                </a:lnTo>
                <a:lnTo>
                  <a:pt x="95" y="100"/>
                </a:lnTo>
                <a:lnTo>
                  <a:pt x="94" y="98"/>
                </a:lnTo>
                <a:lnTo>
                  <a:pt x="94" y="97"/>
                </a:lnTo>
                <a:lnTo>
                  <a:pt x="94" y="96"/>
                </a:lnTo>
                <a:lnTo>
                  <a:pt x="94" y="94"/>
                </a:lnTo>
                <a:lnTo>
                  <a:pt x="95" y="93"/>
                </a:lnTo>
                <a:lnTo>
                  <a:pt x="96" y="93"/>
                </a:lnTo>
                <a:lnTo>
                  <a:pt x="99" y="93"/>
                </a:lnTo>
                <a:close/>
                <a:moveTo>
                  <a:pt x="154" y="106"/>
                </a:moveTo>
                <a:lnTo>
                  <a:pt x="178" y="113"/>
                </a:lnTo>
                <a:lnTo>
                  <a:pt x="180" y="113"/>
                </a:lnTo>
                <a:lnTo>
                  <a:pt x="181" y="114"/>
                </a:lnTo>
                <a:lnTo>
                  <a:pt x="182" y="115"/>
                </a:lnTo>
                <a:lnTo>
                  <a:pt x="182" y="117"/>
                </a:lnTo>
                <a:lnTo>
                  <a:pt x="181" y="118"/>
                </a:lnTo>
                <a:lnTo>
                  <a:pt x="180" y="119"/>
                </a:lnTo>
                <a:lnTo>
                  <a:pt x="178" y="121"/>
                </a:lnTo>
                <a:lnTo>
                  <a:pt x="177" y="121"/>
                </a:lnTo>
                <a:lnTo>
                  <a:pt x="153" y="114"/>
                </a:lnTo>
                <a:lnTo>
                  <a:pt x="150" y="114"/>
                </a:lnTo>
                <a:lnTo>
                  <a:pt x="150" y="113"/>
                </a:lnTo>
                <a:lnTo>
                  <a:pt x="149" y="111"/>
                </a:lnTo>
                <a:lnTo>
                  <a:pt x="149" y="109"/>
                </a:lnTo>
                <a:lnTo>
                  <a:pt x="150" y="107"/>
                </a:lnTo>
                <a:lnTo>
                  <a:pt x="152" y="106"/>
                </a:lnTo>
                <a:lnTo>
                  <a:pt x="153" y="106"/>
                </a:lnTo>
                <a:lnTo>
                  <a:pt x="154" y="106"/>
                </a:lnTo>
                <a:close/>
                <a:moveTo>
                  <a:pt x="211" y="119"/>
                </a:moveTo>
                <a:lnTo>
                  <a:pt x="235" y="126"/>
                </a:lnTo>
                <a:lnTo>
                  <a:pt x="236" y="126"/>
                </a:lnTo>
                <a:lnTo>
                  <a:pt x="238" y="127"/>
                </a:lnTo>
                <a:lnTo>
                  <a:pt x="238" y="129"/>
                </a:lnTo>
                <a:lnTo>
                  <a:pt x="238" y="131"/>
                </a:lnTo>
                <a:lnTo>
                  <a:pt x="238" y="133"/>
                </a:lnTo>
                <a:lnTo>
                  <a:pt x="236" y="134"/>
                </a:lnTo>
                <a:lnTo>
                  <a:pt x="235" y="134"/>
                </a:lnTo>
                <a:lnTo>
                  <a:pt x="232" y="134"/>
                </a:lnTo>
                <a:lnTo>
                  <a:pt x="209" y="129"/>
                </a:lnTo>
                <a:lnTo>
                  <a:pt x="207" y="127"/>
                </a:lnTo>
                <a:lnTo>
                  <a:pt x="206" y="126"/>
                </a:lnTo>
                <a:lnTo>
                  <a:pt x="206" y="125"/>
                </a:lnTo>
                <a:lnTo>
                  <a:pt x="206" y="123"/>
                </a:lnTo>
                <a:lnTo>
                  <a:pt x="206" y="122"/>
                </a:lnTo>
                <a:lnTo>
                  <a:pt x="207" y="121"/>
                </a:lnTo>
                <a:lnTo>
                  <a:pt x="209" y="119"/>
                </a:lnTo>
                <a:lnTo>
                  <a:pt x="211" y="119"/>
                </a:lnTo>
                <a:close/>
                <a:moveTo>
                  <a:pt x="267" y="134"/>
                </a:moveTo>
                <a:lnTo>
                  <a:pt x="291" y="139"/>
                </a:lnTo>
                <a:lnTo>
                  <a:pt x="292" y="141"/>
                </a:lnTo>
                <a:lnTo>
                  <a:pt x="293" y="142"/>
                </a:lnTo>
                <a:lnTo>
                  <a:pt x="295" y="143"/>
                </a:lnTo>
                <a:lnTo>
                  <a:pt x="295" y="144"/>
                </a:lnTo>
                <a:lnTo>
                  <a:pt x="293" y="146"/>
                </a:lnTo>
                <a:lnTo>
                  <a:pt x="292" y="147"/>
                </a:lnTo>
                <a:lnTo>
                  <a:pt x="291" y="147"/>
                </a:lnTo>
                <a:lnTo>
                  <a:pt x="289" y="147"/>
                </a:lnTo>
                <a:lnTo>
                  <a:pt x="265" y="142"/>
                </a:lnTo>
                <a:lnTo>
                  <a:pt x="263" y="141"/>
                </a:lnTo>
                <a:lnTo>
                  <a:pt x="263" y="139"/>
                </a:lnTo>
                <a:lnTo>
                  <a:pt x="262" y="138"/>
                </a:lnTo>
                <a:lnTo>
                  <a:pt x="262" y="137"/>
                </a:lnTo>
                <a:lnTo>
                  <a:pt x="263" y="135"/>
                </a:lnTo>
                <a:lnTo>
                  <a:pt x="264" y="134"/>
                </a:lnTo>
                <a:lnTo>
                  <a:pt x="265" y="134"/>
                </a:lnTo>
                <a:lnTo>
                  <a:pt x="267" y="134"/>
                </a:lnTo>
                <a:close/>
                <a:moveTo>
                  <a:pt x="324" y="147"/>
                </a:moveTo>
                <a:lnTo>
                  <a:pt x="348" y="154"/>
                </a:lnTo>
                <a:lnTo>
                  <a:pt x="349" y="154"/>
                </a:lnTo>
                <a:lnTo>
                  <a:pt x="350" y="155"/>
                </a:lnTo>
                <a:lnTo>
                  <a:pt x="350" y="156"/>
                </a:lnTo>
                <a:lnTo>
                  <a:pt x="350" y="158"/>
                </a:lnTo>
                <a:lnTo>
                  <a:pt x="350" y="160"/>
                </a:lnTo>
                <a:lnTo>
                  <a:pt x="349" y="160"/>
                </a:lnTo>
                <a:lnTo>
                  <a:pt x="348" y="162"/>
                </a:lnTo>
                <a:lnTo>
                  <a:pt x="345" y="162"/>
                </a:lnTo>
                <a:lnTo>
                  <a:pt x="321" y="155"/>
                </a:lnTo>
                <a:lnTo>
                  <a:pt x="320" y="155"/>
                </a:lnTo>
                <a:lnTo>
                  <a:pt x="318" y="154"/>
                </a:lnTo>
                <a:lnTo>
                  <a:pt x="318" y="152"/>
                </a:lnTo>
                <a:lnTo>
                  <a:pt x="318" y="151"/>
                </a:lnTo>
                <a:lnTo>
                  <a:pt x="318" y="148"/>
                </a:lnTo>
                <a:lnTo>
                  <a:pt x="320" y="148"/>
                </a:lnTo>
                <a:lnTo>
                  <a:pt x="321" y="147"/>
                </a:lnTo>
                <a:lnTo>
                  <a:pt x="324" y="147"/>
                </a:lnTo>
                <a:close/>
                <a:moveTo>
                  <a:pt x="379" y="162"/>
                </a:moveTo>
                <a:lnTo>
                  <a:pt x="403" y="167"/>
                </a:lnTo>
                <a:lnTo>
                  <a:pt x="404" y="168"/>
                </a:lnTo>
                <a:lnTo>
                  <a:pt x="406" y="168"/>
                </a:lnTo>
                <a:lnTo>
                  <a:pt x="407" y="171"/>
                </a:lnTo>
                <a:lnTo>
                  <a:pt x="407" y="172"/>
                </a:lnTo>
                <a:lnTo>
                  <a:pt x="406" y="174"/>
                </a:lnTo>
                <a:lnTo>
                  <a:pt x="404" y="175"/>
                </a:lnTo>
                <a:lnTo>
                  <a:pt x="403" y="175"/>
                </a:lnTo>
                <a:lnTo>
                  <a:pt x="402" y="175"/>
                </a:lnTo>
                <a:lnTo>
                  <a:pt x="378" y="170"/>
                </a:lnTo>
                <a:lnTo>
                  <a:pt x="375" y="168"/>
                </a:lnTo>
                <a:lnTo>
                  <a:pt x="375" y="167"/>
                </a:lnTo>
                <a:lnTo>
                  <a:pt x="374" y="166"/>
                </a:lnTo>
                <a:lnTo>
                  <a:pt x="374" y="164"/>
                </a:lnTo>
                <a:lnTo>
                  <a:pt x="375" y="163"/>
                </a:lnTo>
                <a:lnTo>
                  <a:pt x="377" y="162"/>
                </a:lnTo>
                <a:lnTo>
                  <a:pt x="378" y="160"/>
                </a:lnTo>
                <a:lnTo>
                  <a:pt x="379" y="162"/>
                </a:lnTo>
                <a:close/>
                <a:moveTo>
                  <a:pt x="436" y="175"/>
                </a:moveTo>
                <a:lnTo>
                  <a:pt x="460" y="180"/>
                </a:lnTo>
                <a:lnTo>
                  <a:pt x="461" y="181"/>
                </a:lnTo>
                <a:lnTo>
                  <a:pt x="463" y="183"/>
                </a:lnTo>
                <a:lnTo>
                  <a:pt x="463" y="184"/>
                </a:lnTo>
                <a:lnTo>
                  <a:pt x="463" y="185"/>
                </a:lnTo>
                <a:lnTo>
                  <a:pt x="463" y="187"/>
                </a:lnTo>
                <a:lnTo>
                  <a:pt x="461" y="188"/>
                </a:lnTo>
                <a:lnTo>
                  <a:pt x="460" y="189"/>
                </a:lnTo>
                <a:lnTo>
                  <a:pt x="457" y="189"/>
                </a:lnTo>
                <a:lnTo>
                  <a:pt x="434" y="183"/>
                </a:lnTo>
                <a:lnTo>
                  <a:pt x="432" y="183"/>
                </a:lnTo>
                <a:lnTo>
                  <a:pt x="431" y="181"/>
                </a:lnTo>
                <a:lnTo>
                  <a:pt x="431" y="179"/>
                </a:lnTo>
                <a:lnTo>
                  <a:pt x="431" y="178"/>
                </a:lnTo>
                <a:lnTo>
                  <a:pt x="431" y="176"/>
                </a:lnTo>
                <a:lnTo>
                  <a:pt x="432" y="175"/>
                </a:lnTo>
                <a:lnTo>
                  <a:pt x="434" y="175"/>
                </a:lnTo>
                <a:lnTo>
                  <a:pt x="436" y="175"/>
                </a:lnTo>
                <a:close/>
                <a:moveTo>
                  <a:pt x="488" y="183"/>
                </a:moveTo>
                <a:lnTo>
                  <a:pt x="509" y="170"/>
                </a:lnTo>
                <a:lnTo>
                  <a:pt x="510" y="170"/>
                </a:lnTo>
                <a:lnTo>
                  <a:pt x="512" y="170"/>
                </a:lnTo>
                <a:lnTo>
                  <a:pt x="514" y="170"/>
                </a:lnTo>
                <a:lnTo>
                  <a:pt x="514" y="171"/>
                </a:lnTo>
                <a:lnTo>
                  <a:pt x="516" y="172"/>
                </a:lnTo>
                <a:lnTo>
                  <a:pt x="516" y="175"/>
                </a:lnTo>
                <a:lnTo>
                  <a:pt x="514" y="176"/>
                </a:lnTo>
                <a:lnTo>
                  <a:pt x="513" y="178"/>
                </a:lnTo>
                <a:lnTo>
                  <a:pt x="492" y="189"/>
                </a:lnTo>
                <a:lnTo>
                  <a:pt x="490" y="191"/>
                </a:lnTo>
                <a:lnTo>
                  <a:pt x="489" y="189"/>
                </a:lnTo>
                <a:lnTo>
                  <a:pt x="488" y="189"/>
                </a:lnTo>
                <a:lnTo>
                  <a:pt x="486" y="188"/>
                </a:lnTo>
                <a:lnTo>
                  <a:pt x="485" y="187"/>
                </a:lnTo>
                <a:lnTo>
                  <a:pt x="486" y="185"/>
                </a:lnTo>
                <a:lnTo>
                  <a:pt x="486" y="184"/>
                </a:lnTo>
                <a:lnTo>
                  <a:pt x="488" y="183"/>
                </a:lnTo>
                <a:close/>
                <a:moveTo>
                  <a:pt x="538" y="152"/>
                </a:moveTo>
                <a:lnTo>
                  <a:pt x="559" y="141"/>
                </a:lnTo>
                <a:lnTo>
                  <a:pt x="561" y="139"/>
                </a:lnTo>
                <a:lnTo>
                  <a:pt x="562" y="139"/>
                </a:lnTo>
                <a:lnTo>
                  <a:pt x="563" y="141"/>
                </a:lnTo>
                <a:lnTo>
                  <a:pt x="564" y="142"/>
                </a:lnTo>
                <a:lnTo>
                  <a:pt x="564" y="143"/>
                </a:lnTo>
                <a:lnTo>
                  <a:pt x="564" y="144"/>
                </a:lnTo>
                <a:lnTo>
                  <a:pt x="564" y="146"/>
                </a:lnTo>
                <a:lnTo>
                  <a:pt x="563" y="147"/>
                </a:lnTo>
                <a:lnTo>
                  <a:pt x="542" y="160"/>
                </a:lnTo>
                <a:lnTo>
                  <a:pt x="541" y="160"/>
                </a:lnTo>
                <a:lnTo>
                  <a:pt x="538" y="160"/>
                </a:lnTo>
                <a:lnTo>
                  <a:pt x="537" y="159"/>
                </a:lnTo>
                <a:lnTo>
                  <a:pt x="535" y="156"/>
                </a:lnTo>
                <a:lnTo>
                  <a:pt x="535" y="155"/>
                </a:lnTo>
                <a:lnTo>
                  <a:pt x="537" y="154"/>
                </a:lnTo>
                <a:lnTo>
                  <a:pt x="538" y="152"/>
                </a:lnTo>
                <a:close/>
                <a:moveTo>
                  <a:pt x="587" y="123"/>
                </a:moveTo>
                <a:lnTo>
                  <a:pt x="604" y="113"/>
                </a:lnTo>
                <a:lnTo>
                  <a:pt x="604" y="121"/>
                </a:lnTo>
                <a:lnTo>
                  <a:pt x="599" y="119"/>
                </a:lnTo>
                <a:lnTo>
                  <a:pt x="598" y="119"/>
                </a:lnTo>
                <a:lnTo>
                  <a:pt x="596" y="118"/>
                </a:lnTo>
                <a:lnTo>
                  <a:pt x="596" y="117"/>
                </a:lnTo>
                <a:lnTo>
                  <a:pt x="596" y="114"/>
                </a:lnTo>
                <a:lnTo>
                  <a:pt x="596" y="113"/>
                </a:lnTo>
                <a:lnTo>
                  <a:pt x="598" y="111"/>
                </a:lnTo>
                <a:lnTo>
                  <a:pt x="599" y="111"/>
                </a:lnTo>
                <a:lnTo>
                  <a:pt x="602" y="111"/>
                </a:lnTo>
                <a:lnTo>
                  <a:pt x="607" y="113"/>
                </a:lnTo>
                <a:lnTo>
                  <a:pt x="608" y="114"/>
                </a:lnTo>
                <a:lnTo>
                  <a:pt x="609" y="115"/>
                </a:lnTo>
                <a:lnTo>
                  <a:pt x="609" y="117"/>
                </a:lnTo>
                <a:lnTo>
                  <a:pt x="609" y="118"/>
                </a:lnTo>
                <a:lnTo>
                  <a:pt x="608" y="119"/>
                </a:lnTo>
                <a:lnTo>
                  <a:pt x="608" y="121"/>
                </a:lnTo>
                <a:lnTo>
                  <a:pt x="591" y="130"/>
                </a:lnTo>
                <a:lnTo>
                  <a:pt x="590" y="131"/>
                </a:lnTo>
                <a:lnTo>
                  <a:pt x="588" y="131"/>
                </a:lnTo>
                <a:lnTo>
                  <a:pt x="587" y="130"/>
                </a:lnTo>
                <a:lnTo>
                  <a:pt x="586" y="129"/>
                </a:lnTo>
                <a:lnTo>
                  <a:pt x="586" y="127"/>
                </a:lnTo>
                <a:lnTo>
                  <a:pt x="586" y="126"/>
                </a:lnTo>
                <a:lnTo>
                  <a:pt x="586" y="125"/>
                </a:lnTo>
                <a:lnTo>
                  <a:pt x="587" y="123"/>
                </a:lnTo>
                <a:close/>
                <a:moveTo>
                  <a:pt x="567" y="111"/>
                </a:moveTo>
                <a:lnTo>
                  <a:pt x="543" y="106"/>
                </a:lnTo>
                <a:lnTo>
                  <a:pt x="542" y="105"/>
                </a:lnTo>
                <a:lnTo>
                  <a:pt x="541" y="103"/>
                </a:lnTo>
                <a:lnTo>
                  <a:pt x="539" y="102"/>
                </a:lnTo>
                <a:lnTo>
                  <a:pt x="539" y="101"/>
                </a:lnTo>
                <a:lnTo>
                  <a:pt x="541" y="100"/>
                </a:lnTo>
                <a:lnTo>
                  <a:pt x="542" y="98"/>
                </a:lnTo>
                <a:lnTo>
                  <a:pt x="543" y="98"/>
                </a:lnTo>
                <a:lnTo>
                  <a:pt x="545" y="98"/>
                </a:lnTo>
                <a:lnTo>
                  <a:pt x="568" y="103"/>
                </a:lnTo>
                <a:lnTo>
                  <a:pt x="570" y="105"/>
                </a:lnTo>
                <a:lnTo>
                  <a:pt x="571" y="106"/>
                </a:lnTo>
                <a:lnTo>
                  <a:pt x="572" y="107"/>
                </a:lnTo>
                <a:lnTo>
                  <a:pt x="572" y="109"/>
                </a:lnTo>
                <a:lnTo>
                  <a:pt x="571" y="110"/>
                </a:lnTo>
                <a:lnTo>
                  <a:pt x="570" y="111"/>
                </a:lnTo>
                <a:lnTo>
                  <a:pt x="568" y="111"/>
                </a:lnTo>
                <a:lnTo>
                  <a:pt x="567" y="111"/>
                </a:lnTo>
                <a:close/>
                <a:moveTo>
                  <a:pt x="510" y="98"/>
                </a:moveTo>
                <a:lnTo>
                  <a:pt x="486" y="92"/>
                </a:lnTo>
                <a:lnTo>
                  <a:pt x="485" y="92"/>
                </a:lnTo>
                <a:lnTo>
                  <a:pt x="484" y="90"/>
                </a:lnTo>
                <a:lnTo>
                  <a:pt x="484" y="89"/>
                </a:lnTo>
                <a:lnTo>
                  <a:pt x="484" y="88"/>
                </a:lnTo>
                <a:lnTo>
                  <a:pt x="484" y="85"/>
                </a:lnTo>
                <a:lnTo>
                  <a:pt x="485" y="85"/>
                </a:lnTo>
                <a:lnTo>
                  <a:pt x="486" y="84"/>
                </a:lnTo>
                <a:lnTo>
                  <a:pt x="489" y="84"/>
                </a:lnTo>
                <a:lnTo>
                  <a:pt x="513" y="90"/>
                </a:lnTo>
                <a:lnTo>
                  <a:pt x="514" y="90"/>
                </a:lnTo>
                <a:lnTo>
                  <a:pt x="516" y="92"/>
                </a:lnTo>
                <a:lnTo>
                  <a:pt x="516" y="93"/>
                </a:lnTo>
                <a:lnTo>
                  <a:pt x="516" y="96"/>
                </a:lnTo>
                <a:lnTo>
                  <a:pt x="516" y="97"/>
                </a:lnTo>
                <a:lnTo>
                  <a:pt x="514" y="97"/>
                </a:lnTo>
                <a:lnTo>
                  <a:pt x="513" y="98"/>
                </a:lnTo>
                <a:lnTo>
                  <a:pt x="510" y="98"/>
                </a:lnTo>
                <a:close/>
                <a:moveTo>
                  <a:pt x="455" y="84"/>
                </a:moveTo>
                <a:lnTo>
                  <a:pt x="431" y="78"/>
                </a:lnTo>
                <a:lnTo>
                  <a:pt x="430" y="77"/>
                </a:lnTo>
                <a:lnTo>
                  <a:pt x="428" y="77"/>
                </a:lnTo>
                <a:lnTo>
                  <a:pt x="427" y="74"/>
                </a:lnTo>
                <a:lnTo>
                  <a:pt x="427" y="73"/>
                </a:lnTo>
                <a:lnTo>
                  <a:pt x="428" y="72"/>
                </a:lnTo>
                <a:lnTo>
                  <a:pt x="430" y="70"/>
                </a:lnTo>
                <a:lnTo>
                  <a:pt x="431" y="70"/>
                </a:lnTo>
                <a:lnTo>
                  <a:pt x="432" y="70"/>
                </a:lnTo>
                <a:lnTo>
                  <a:pt x="456" y="76"/>
                </a:lnTo>
                <a:lnTo>
                  <a:pt x="457" y="77"/>
                </a:lnTo>
                <a:lnTo>
                  <a:pt x="459" y="78"/>
                </a:lnTo>
                <a:lnTo>
                  <a:pt x="460" y="80"/>
                </a:lnTo>
                <a:lnTo>
                  <a:pt x="460" y="81"/>
                </a:lnTo>
                <a:lnTo>
                  <a:pt x="459" y="82"/>
                </a:lnTo>
                <a:lnTo>
                  <a:pt x="457" y="84"/>
                </a:lnTo>
                <a:lnTo>
                  <a:pt x="456" y="84"/>
                </a:lnTo>
                <a:lnTo>
                  <a:pt x="455" y="84"/>
                </a:lnTo>
                <a:close/>
                <a:moveTo>
                  <a:pt x="398" y="70"/>
                </a:moveTo>
                <a:lnTo>
                  <a:pt x="374" y="65"/>
                </a:lnTo>
                <a:lnTo>
                  <a:pt x="373" y="64"/>
                </a:lnTo>
                <a:lnTo>
                  <a:pt x="371" y="62"/>
                </a:lnTo>
                <a:lnTo>
                  <a:pt x="371" y="61"/>
                </a:lnTo>
                <a:lnTo>
                  <a:pt x="371" y="60"/>
                </a:lnTo>
                <a:lnTo>
                  <a:pt x="371" y="59"/>
                </a:lnTo>
                <a:lnTo>
                  <a:pt x="373" y="57"/>
                </a:lnTo>
                <a:lnTo>
                  <a:pt x="374" y="56"/>
                </a:lnTo>
                <a:lnTo>
                  <a:pt x="377" y="57"/>
                </a:lnTo>
                <a:lnTo>
                  <a:pt x="400" y="62"/>
                </a:lnTo>
                <a:lnTo>
                  <a:pt x="402" y="64"/>
                </a:lnTo>
                <a:lnTo>
                  <a:pt x="403" y="64"/>
                </a:lnTo>
                <a:lnTo>
                  <a:pt x="403" y="65"/>
                </a:lnTo>
                <a:lnTo>
                  <a:pt x="403" y="68"/>
                </a:lnTo>
                <a:lnTo>
                  <a:pt x="403" y="69"/>
                </a:lnTo>
                <a:lnTo>
                  <a:pt x="402" y="70"/>
                </a:lnTo>
                <a:lnTo>
                  <a:pt x="400" y="70"/>
                </a:lnTo>
                <a:lnTo>
                  <a:pt x="398" y="70"/>
                </a:lnTo>
                <a:close/>
                <a:moveTo>
                  <a:pt x="342" y="57"/>
                </a:moveTo>
                <a:lnTo>
                  <a:pt x="318" y="51"/>
                </a:lnTo>
                <a:lnTo>
                  <a:pt x="317" y="51"/>
                </a:lnTo>
                <a:lnTo>
                  <a:pt x="316" y="49"/>
                </a:lnTo>
                <a:lnTo>
                  <a:pt x="314" y="48"/>
                </a:lnTo>
                <a:lnTo>
                  <a:pt x="314" y="45"/>
                </a:lnTo>
                <a:lnTo>
                  <a:pt x="316" y="44"/>
                </a:lnTo>
                <a:lnTo>
                  <a:pt x="317" y="44"/>
                </a:lnTo>
                <a:lnTo>
                  <a:pt x="318" y="43"/>
                </a:lnTo>
                <a:lnTo>
                  <a:pt x="320" y="43"/>
                </a:lnTo>
                <a:lnTo>
                  <a:pt x="344" y="49"/>
                </a:lnTo>
                <a:lnTo>
                  <a:pt x="345" y="49"/>
                </a:lnTo>
                <a:lnTo>
                  <a:pt x="346" y="51"/>
                </a:lnTo>
                <a:lnTo>
                  <a:pt x="348" y="52"/>
                </a:lnTo>
                <a:lnTo>
                  <a:pt x="348" y="53"/>
                </a:lnTo>
                <a:lnTo>
                  <a:pt x="346" y="55"/>
                </a:lnTo>
                <a:lnTo>
                  <a:pt x="345" y="56"/>
                </a:lnTo>
                <a:lnTo>
                  <a:pt x="344" y="57"/>
                </a:lnTo>
                <a:lnTo>
                  <a:pt x="342" y="57"/>
                </a:lnTo>
                <a:close/>
                <a:moveTo>
                  <a:pt x="285" y="43"/>
                </a:moveTo>
                <a:lnTo>
                  <a:pt x="262" y="37"/>
                </a:lnTo>
                <a:lnTo>
                  <a:pt x="260" y="36"/>
                </a:lnTo>
                <a:lnTo>
                  <a:pt x="259" y="35"/>
                </a:lnTo>
                <a:lnTo>
                  <a:pt x="259" y="33"/>
                </a:lnTo>
                <a:lnTo>
                  <a:pt x="259" y="32"/>
                </a:lnTo>
                <a:lnTo>
                  <a:pt x="259" y="31"/>
                </a:lnTo>
                <a:lnTo>
                  <a:pt x="260" y="29"/>
                </a:lnTo>
                <a:lnTo>
                  <a:pt x="262" y="29"/>
                </a:lnTo>
                <a:lnTo>
                  <a:pt x="264" y="29"/>
                </a:lnTo>
                <a:lnTo>
                  <a:pt x="288" y="35"/>
                </a:lnTo>
                <a:lnTo>
                  <a:pt x="289" y="36"/>
                </a:lnTo>
                <a:lnTo>
                  <a:pt x="291" y="37"/>
                </a:lnTo>
                <a:lnTo>
                  <a:pt x="291" y="39"/>
                </a:lnTo>
                <a:lnTo>
                  <a:pt x="291" y="40"/>
                </a:lnTo>
                <a:lnTo>
                  <a:pt x="291" y="41"/>
                </a:lnTo>
                <a:lnTo>
                  <a:pt x="289" y="43"/>
                </a:lnTo>
                <a:lnTo>
                  <a:pt x="288" y="43"/>
                </a:lnTo>
                <a:lnTo>
                  <a:pt x="285" y="43"/>
                </a:lnTo>
                <a:close/>
                <a:moveTo>
                  <a:pt x="230" y="29"/>
                </a:moveTo>
                <a:lnTo>
                  <a:pt x="206" y="23"/>
                </a:lnTo>
                <a:lnTo>
                  <a:pt x="205" y="23"/>
                </a:lnTo>
                <a:lnTo>
                  <a:pt x="203" y="22"/>
                </a:lnTo>
                <a:lnTo>
                  <a:pt x="202" y="20"/>
                </a:lnTo>
                <a:lnTo>
                  <a:pt x="202" y="19"/>
                </a:lnTo>
                <a:lnTo>
                  <a:pt x="203" y="18"/>
                </a:lnTo>
                <a:lnTo>
                  <a:pt x="205" y="16"/>
                </a:lnTo>
                <a:lnTo>
                  <a:pt x="206" y="15"/>
                </a:lnTo>
                <a:lnTo>
                  <a:pt x="207" y="15"/>
                </a:lnTo>
                <a:lnTo>
                  <a:pt x="231" y="22"/>
                </a:lnTo>
                <a:lnTo>
                  <a:pt x="232" y="22"/>
                </a:lnTo>
                <a:lnTo>
                  <a:pt x="234" y="23"/>
                </a:lnTo>
                <a:lnTo>
                  <a:pt x="235" y="24"/>
                </a:lnTo>
                <a:lnTo>
                  <a:pt x="235" y="27"/>
                </a:lnTo>
                <a:lnTo>
                  <a:pt x="234" y="28"/>
                </a:lnTo>
                <a:lnTo>
                  <a:pt x="232" y="29"/>
                </a:lnTo>
                <a:lnTo>
                  <a:pt x="231" y="29"/>
                </a:lnTo>
                <a:lnTo>
                  <a:pt x="230" y="29"/>
                </a:lnTo>
                <a:close/>
                <a:moveTo>
                  <a:pt x="173" y="16"/>
                </a:moveTo>
                <a:lnTo>
                  <a:pt x="149" y="10"/>
                </a:lnTo>
                <a:lnTo>
                  <a:pt x="148" y="10"/>
                </a:lnTo>
                <a:lnTo>
                  <a:pt x="146" y="8"/>
                </a:lnTo>
                <a:lnTo>
                  <a:pt x="146" y="7"/>
                </a:lnTo>
                <a:lnTo>
                  <a:pt x="146" y="4"/>
                </a:lnTo>
                <a:lnTo>
                  <a:pt x="146" y="3"/>
                </a:lnTo>
                <a:lnTo>
                  <a:pt x="148" y="2"/>
                </a:lnTo>
                <a:lnTo>
                  <a:pt x="149" y="2"/>
                </a:lnTo>
                <a:lnTo>
                  <a:pt x="152" y="2"/>
                </a:lnTo>
                <a:lnTo>
                  <a:pt x="176" y="7"/>
                </a:lnTo>
                <a:lnTo>
                  <a:pt x="177" y="8"/>
                </a:lnTo>
                <a:lnTo>
                  <a:pt x="178" y="10"/>
                </a:lnTo>
                <a:lnTo>
                  <a:pt x="178" y="11"/>
                </a:lnTo>
                <a:lnTo>
                  <a:pt x="178" y="12"/>
                </a:lnTo>
                <a:lnTo>
                  <a:pt x="178" y="14"/>
                </a:lnTo>
                <a:lnTo>
                  <a:pt x="177" y="15"/>
                </a:lnTo>
                <a:lnTo>
                  <a:pt x="176" y="16"/>
                </a:lnTo>
                <a:lnTo>
                  <a:pt x="173" y="16"/>
                </a:lnTo>
                <a:close/>
              </a:path>
            </a:pathLst>
          </a:custGeom>
          <a:solidFill>
            <a:srgbClr val="000000"/>
          </a:solidFill>
          <a:ln w="0">
            <a:solidFill>
              <a:srgbClr val="000000"/>
            </a:solidFill>
            <a:round/>
            <a:headEnd/>
            <a:tailEnd/>
          </a:ln>
        </p:spPr>
        <p:txBody>
          <a:bodyPr/>
          <a:lstStyle/>
          <a:p>
            <a:endParaRPr lang="ja-JP" altLang="ja-JP"/>
          </a:p>
        </p:txBody>
      </p:sp>
      <p:sp>
        <p:nvSpPr>
          <p:cNvPr id="10" name="Freeform 12"/>
          <p:cNvSpPr>
            <a:spLocks/>
          </p:cNvSpPr>
          <p:nvPr/>
        </p:nvSpPr>
        <p:spPr bwMode="auto">
          <a:xfrm>
            <a:off x="4644330" y="3356447"/>
            <a:ext cx="1938338" cy="782637"/>
          </a:xfrm>
          <a:custGeom>
            <a:avLst/>
            <a:gdLst>
              <a:gd name="T0" fmla="*/ 2147483647 w 1730"/>
              <a:gd name="T1" fmla="*/ 0 h 688"/>
              <a:gd name="T2" fmla="*/ 2147483647 w 1730"/>
              <a:gd name="T3" fmla="*/ 2147483647 h 688"/>
              <a:gd name="T4" fmla="*/ 2147483647 w 1730"/>
              <a:gd name="T5" fmla="*/ 2147483647 h 688"/>
              <a:gd name="T6" fmla="*/ 0 w 1730"/>
              <a:gd name="T7" fmla="*/ 2147483647 h 688"/>
              <a:gd name="T8" fmla="*/ 2147483647 w 1730"/>
              <a:gd name="T9" fmla="*/ 0 h 688"/>
              <a:gd name="T10" fmla="*/ 0 60000 65536"/>
              <a:gd name="T11" fmla="*/ 0 60000 65536"/>
              <a:gd name="T12" fmla="*/ 0 60000 65536"/>
              <a:gd name="T13" fmla="*/ 0 60000 65536"/>
              <a:gd name="T14" fmla="*/ 0 60000 65536"/>
              <a:gd name="T15" fmla="*/ 0 w 1730"/>
              <a:gd name="T16" fmla="*/ 0 h 688"/>
              <a:gd name="T17" fmla="*/ 1730 w 1730"/>
              <a:gd name="T18" fmla="*/ 688 h 688"/>
            </a:gdLst>
            <a:ahLst/>
            <a:cxnLst>
              <a:cxn ang="T10">
                <a:pos x="T0" y="T1"/>
              </a:cxn>
              <a:cxn ang="T11">
                <a:pos x="T2" y="T3"/>
              </a:cxn>
              <a:cxn ang="T12">
                <a:pos x="T4" y="T5"/>
              </a:cxn>
              <a:cxn ang="T13">
                <a:pos x="T6" y="T7"/>
              </a:cxn>
              <a:cxn ang="T14">
                <a:pos x="T8" y="T9"/>
              </a:cxn>
            </a:cxnLst>
            <a:rect l="T15" t="T16" r="T17" b="T18"/>
            <a:pathLst>
              <a:path w="1730" h="688">
                <a:moveTo>
                  <a:pt x="623" y="0"/>
                </a:moveTo>
                <a:lnTo>
                  <a:pt x="1730" y="286"/>
                </a:lnTo>
                <a:lnTo>
                  <a:pt x="1130" y="688"/>
                </a:lnTo>
                <a:lnTo>
                  <a:pt x="0" y="385"/>
                </a:lnTo>
                <a:lnTo>
                  <a:pt x="623" y="0"/>
                </a:lnTo>
                <a:close/>
              </a:path>
            </a:pathLst>
          </a:custGeom>
          <a:solidFill>
            <a:srgbClr val="C0C0C0"/>
          </a:solidFill>
          <a:ln w="9525">
            <a:noFill/>
            <a:round/>
            <a:headEnd/>
            <a:tailEnd/>
          </a:ln>
        </p:spPr>
        <p:txBody>
          <a:bodyPr/>
          <a:lstStyle/>
          <a:p>
            <a:endParaRPr lang="ja-JP" altLang="ja-JP"/>
          </a:p>
        </p:txBody>
      </p:sp>
      <p:sp>
        <p:nvSpPr>
          <p:cNvPr id="11" name="Rectangle 13"/>
          <p:cNvSpPr>
            <a:spLocks noChangeArrowheads="1"/>
          </p:cNvSpPr>
          <p:nvPr/>
        </p:nvSpPr>
        <p:spPr bwMode="auto">
          <a:xfrm>
            <a:off x="6050855" y="3158009"/>
            <a:ext cx="862013" cy="373063"/>
          </a:xfrm>
          <a:prstGeom prst="rect">
            <a:avLst/>
          </a:prstGeom>
          <a:solidFill>
            <a:srgbClr val="BBE0E3"/>
          </a:solidFill>
          <a:ln w="9525">
            <a:noFill/>
            <a:miter lim="800000"/>
            <a:headEnd/>
            <a:tailEnd/>
          </a:ln>
        </p:spPr>
        <p:txBody>
          <a:bodyPr/>
          <a:lstStyle/>
          <a:p>
            <a:endParaRPr lang="ja-JP" altLang="ja-JP"/>
          </a:p>
        </p:txBody>
      </p:sp>
      <p:sp>
        <p:nvSpPr>
          <p:cNvPr id="12" name="Freeform 14"/>
          <p:cNvSpPr>
            <a:spLocks/>
          </p:cNvSpPr>
          <p:nvPr/>
        </p:nvSpPr>
        <p:spPr bwMode="auto">
          <a:xfrm>
            <a:off x="6050855" y="3158009"/>
            <a:ext cx="862013" cy="368300"/>
          </a:xfrm>
          <a:custGeom>
            <a:avLst/>
            <a:gdLst>
              <a:gd name="T0" fmla="*/ 2147483647 w 770"/>
              <a:gd name="T1" fmla="*/ 0 h 325"/>
              <a:gd name="T2" fmla="*/ 0 w 770"/>
              <a:gd name="T3" fmla="*/ 2147483647 h 325"/>
              <a:gd name="T4" fmla="*/ 2147483647 w 770"/>
              <a:gd name="T5" fmla="*/ 2147483647 h 325"/>
              <a:gd name="T6" fmla="*/ 2147483647 w 770"/>
              <a:gd name="T7" fmla="*/ 2147483647 h 325"/>
              <a:gd name="T8" fmla="*/ 2147483647 w 770"/>
              <a:gd name="T9" fmla="*/ 0 h 325"/>
              <a:gd name="T10" fmla="*/ 0 60000 65536"/>
              <a:gd name="T11" fmla="*/ 0 60000 65536"/>
              <a:gd name="T12" fmla="*/ 0 60000 65536"/>
              <a:gd name="T13" fmla="*/ 0 60000 65536"/>
              <a:gd name="T14" fmla="*/ 0 60000 65536"/>
              <a:gd name="T15" fmla="*/ 0 w 770"/>
              <a:gd name="T16" fmla="*/ 0 h 325"/>
              <a:gd name="T17" fmla="*/ 770 w 770"/>
              <a:gd name="T18" fmla="*/ 325 h 325"/>
            </a:gdLst>
            <a:ahLst/>
            <a:cxnLst>
              <a:cxn ang="T10">
                <a:pos x="T0" y="T1"/>
              </a:cxn>
              <a:cxn ang="T11">
                <a:pos x="T2" y="T3"/>
              </a:cxn>
              <a:cxn ang="T12">
                <a:pos x="T4" y="T5"/>
              </a:cxn>
              <a:cxn ang="T13">
                <a:pos x="T6" y="T7"/>
              </a:cxn>
              <a:cxn ang="T14">
                <a:pos x="T8" y="T9"/>
              </a:cxn>
            </a:cxnLst>
            <a:rect l="T15" t="T16" r="T17" b="T18"/>
            <a:pathLst>
              <a:path w="770" h="325">
                <a:moveTo>
                  <a:pt x="278" y="0"/>
                </a:moveTo>
                <a:lnTo>
                  <a:pt x="0" y="204"/>
                </a:lnTo>
                <a:lnTo>
                  <a:pt x="492" y="325"/>
                </a:lnTo>
                <a:lnTo>
                  <a:pt x="770" y="122"/>
                </a:lnTo>
                <a:lnTo>
                  <a:pt x="278" y="0"/>
                </a:lnTo>
                <a:close/>
              </a:path>
            </a:pathLst>
          </a:custGeom>
          <a:blipFill dpi="0" rotWithShape="0">
            <a:blip r:embed="rId6" cstate="print"/>
            <a:srcRect/>
            <a:tile tx="0" ty="0" sx="100000" sy="100000" flip="none" algn="tl"/>
          </a:blipFill>
          <a:ln w="9525">
            <a:noFill/>
            <a:round/>
            <a:headEnd/>
            <a:tailEnd/>
          </a:ln>
        </p:spPr>
        <p:txBody>
          <a:bodyPr/>
          <a:lstStyle/>
          <a:p>
            <a:endParaRPr lang="ja-JP" altLang="ja-JP"/>
          </a:p>
        </p:txBody>
      </p:sp>
      <p:sp>
        <p:nvSpPr>
          <p:cNvPr id="13" name="Rectangle 15"/>
          <p:cNvSpPr>
            <a:spLocks noChangeArrowheads="1"/>
          </p:cNvSpPr>
          <p:nvPr/>
        </p:nvSpPr>
        <p:spPr bwMode="auto">
          <a:xfrm>
            <a:off x="6050855" y="3158009"/>
            <a:ext cx="862013" cy="373063"/>
          </a:xfrm>
          <a:prstGeom prst="rect">
            <a:avLst/>
          </a:prstGeom>
          <a:solidFill>
            <a:srgbClr val="BBE0E3"/>
          </a:solidFill>
          <a:ln w="9525">
            <a:noFill/>
            <a:miter lim="800000"/>
            <a:headEnd/>
            <a:tailEnd/>
          </a:ln>
        </p:spPr>
        <p:txBody>
          <a:bodyPr/>
          <a:lstStyle/>
          <a:p>
            <a:endParaRPr lang="ja-JP" altLang="ja-JP"/>
          </a:p>
        </p:txBody>
      </p:sp>
      <p:sp>
        <p:nvSpPr>
          <p:cNvPr id="14" name="Freeform 16"/>
          <p:cNvSpPr>
            <a:spLocks/>
          </p:cNvSpPr>
          <p:nvPr/>
        </p:nvSpPr>
        <p:spPr bwMode="auto">
          <a:xfrm>
            <a:off x="6050855" y="3158009"/>
            <a:ext cx="862013" cy="368300"/>
          </a:xfrm>
          <a:custGeom>
            <a:avLst/>
            <a:gdLst>
              <a:gd name="T0" fmla="*/ 2147483647 w 770"/>
              <a:gd name="T1" fmla="*/ 0 h 325"/>
              <a:gd name="T2" fmla="*/ 0 w 770"/>
              <a:gd name="T3" fmla="*/ 2147483647 h 325"/>
              <a:gd name="T4" fmla="*/ 2147483647 w 770"/>
              <a:gd name="T5" fmla="*/ 2147483647 h 325"/>
              <a:gd name="T6" fmla="*/ 2147483647 w 770"/>
              <a:gd name="T7" fmla="*/ 2147483647 h 325"/>
              <a:gd name="T8" fmla="*/ 2147483647 w 770"/>
              <a:gd name="T9" fmla="*/ 0 h 325"/>
              <a:gd name="T10" fmla="*/ 0 60000 65536"/>
              <a:gd name="T11" fmla="*/ 0 60000 65536"/>
              <a:gd name="T12" fmla="*/ 0 60000 65536"/>
              <a:gd name="T13" fmla="*/ 0 60000 65536"/>
              <a:gd name="T14" fmla="*/ 0 60000 65536"/>
              <a:gd name="T15" fmla="*/ 0 w 770"/>
              <a:gd name="T16" fmla="*/ 0 h 325"/>
              <a:gd name="T17" fmla="*/ 770 w 770"/>
              <a:gd name="T18" fmla="*/ 325 h 325"/>
            </a:gdLst>
            <a:ahLst/>
            <a:cxnLst>
              <a:cxn ang="T10">
                <a:pos x="T0" y="T1"/>
              </a:cxn>
              <a:cxn ang="T11">
                <a:pos x="T2" y="T3"/>
              </a:cxn>
              <a:cxn ang="T12">
                <a:pos x="T4" y="T5"/>
              </a:cxn>
              <a:cxn ang="T13">
                <a:pos x="T6" y="T7"/>
              </a:cxn>
              <a:cxn ang="T14">
                <a:pos x="T8" y="T9"/>
              </a:cxn>
            </a:cxnLst>
            <a:rect l="T15" t="T16" r="T17" b="T18"/>
            <a:pathLst>
              <a:path w="770" h="325">
                <a:moveTo>
                  <a:pt x="278" y="0"/>
                </a:moveTo>
                <a:lnTo>
                  <a:pt x="0" y="204"/>
                </a:lnTo>
                <a:lnTo>
                  <a:pt x="492" y="325"/>
                </a:lnTo>
                <a:lnTo>
                  <a:pt x="770" y="122"/>
                </a:lnTo>
                <a:lnTo>
                  <a:pt x="278" y="0"/>
                </a:lnTo>
                <a:close/>
              </a:path>
            </a:pathLst>
          </a:custGeom>
          <a:noFill/>
          <a:ln w="4763">
            <a:solidFill>
              <a:srgbClr val="000000"/>
            </a:solidFill>
            <a:round/>
            <a:headEnd/>
            <a:tailEnd/>
          </a:ln>
        </p:spPr>
        <p:txBody>
          <a:bodyPr/>
          <a:lstStyle/>
          <a:p>
            <a:endParaRPr lang="ja-JP" altLang="ja-JP"/>
          </a:p>
        </p:txBody>
      </p:sp>
      <p:sp>
        <p:nvSpPr>
          <p:cNvPr id="15" name="Freeform 17"/>
          <p:cNvSpPr>
            <a:spLocks/>
          </p:cNvSpPr>
          <p:nvPr/>
        </p:nvSpPr>
        <p:spPr bwMode="auto">
          <a:xfrm>
            <a:off x="4528443" y="2989734"/>
            <a:ext cx="4364037" cy="2325688"/>
          </a:xfrm>
          <a:custGeom>
            <a:avLst/>
            <a:gdLst>
              <a:gd name="T0" fmla="*/ 0 w 3893"/>
              <a:gd name="T1" fmla="*/ 2147483647 h 2039"/>
              <a:gd name="T2" fmla="*/ 2147483647 w 3893"/>
              <a:gd name="T3" fmla="*/ 0 h 2039"/>
              <a:gd name="T4" fmla="*/ 2147483647 w 3893"/>
              <a:gd name="T5" fmla="*/ 2147483647 h 2039"/>
              <a:gd name="T6" fmla="*/ 2147483647 w 3893"/>
              <a:gd name="T7" fmla="*/ 2147483647 h 2039"/>
              <a:gd name="T8" fmla="*/ 2147483647 w 3893"/>
              <a:gd name="T9" fmla="*/ 2147483647 h 2039"/>
              <a:gd name="T10" fmla="*/ 2147483647 w 3893"/>
              <a:gd name="T11" fmla="*/ 2147483647 h 2039"/>
              <a:gd name="T12" fmla="*/ 2147483647 w 3893"/>
              <a:gd name="T13" fmla="*/ 2147483647 h 2039"/>
              <a:gd name="T14" fmla="*/ 2147483647 w 3893"/>
              <a:gd name="T15" fmla="*/ 2147483647 h 2039"/>
              <a:gd name="T16" fmla="*/ 0 w 3893"/>
              <a:gd name="T17" fmla="*/ 2147483647 h 20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93"/>
              <a:gd name="T28" fmla="*/ 0 h 2039"/>
              <a:gd name="T29" fmla="*/ 3893 w 3893"/>
              <a:gd name="T30" fmla="*/ 2039 h 20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93" h="2039">
                <a:moveTo>
                  <a:pt x="0" y="1788"/>
                </a:moveTo>
                <a:lnTo>
                  <a:pt x="2643" y="0"/>
                </a:lnTo>
                <a:lnTo>
                  <a:pt x="3450" y="176"/>
                </a:lnTo>
                <a:lnTo>
                  <a:pt x="2620" y="783"/>
                </a:lnTo>
                <a:lnTo>
                  <a:pt x="3893" y="1091"/>
                </a:lnTo>
                <a:lnTo>
                  <a:pt x="3315" y="1521"/>
                </a:lnTo>
                <a:lnTo>
                  <a:pt x="2069" y="1195"/>
                </a:lnTo>
                <a:lnTo>
                  <a:pt x="885" y="2039"/>
                </a:lnTo>
                <a:lnTo>
                  <a:pt x="0" y="1788"/>
                </a:lnTo>
                <a:close/>
              </a:path>
            </a:pathLst>
          </a:custGeom>
          <a:solidFill>
            <a:srgbClr val="C0C0C0"/>
          </a:solidFill>
          <a:ln w="9525">
            <a:noFill/>
            <a:round/>
            <a:headEnd/>
            <a:tailEnd/>
          </a:ln>
        </p:spPr>
        <p:txBody>
          <a:bodyPr/>
          <a:lstStyle/>
          <a:p>
            <a:endParaRPr lang="ja-JP" altLang="ja-JP"/>
          </a:p>
        </p:txBody>
      </p:sp>
      <p:sp>
        <p:nvSpPr>
          <p:cNvPr id="16" name="Line 18"/>
          <p:cNvSpPr>
            <a:spLocks noChangeShapeType="1"/>
          </p:cNvSpPr>
          <p:nvPr/>
        </p:nvSpPr>
        <p:spPr bwMode="auto">
          <a:xfrm flipV="1">
            <a:off x="6531868" y="2996084"/>
            <a:ext cx="950912" cy="650875"/>
          </a:xfrm>
          <a:prstGeom prst="line">
            <a:avLst/>
          </a:prstGeom>
          <a:noFill/>
          <a:ln w="9525">
            <a:solidFill>
              <a:srgbClr val="000000"/>
            </a:solidFill>
            <a:round/>
            <a:headEnd/>
            <a:tailEnd/>
          </a:ln>
        </p:spPr>
        <p:txBody>
          <a:bodyPr/>
          <a:lstStyle/>
          <a:p>
            <a:endParaRPr lang="ja-JP" altLang="en-US"/>
          </a:p>
        </p:txBody>
      </p:sp>
      <p:sp>
        <p:nvSpPr>
          <p:cNvPr id="17" name="Line 19"/>
          <p:cNvSpPr>
            <a:spLocks noChangeShapeType="1"/>
          </p:cNvSpPr>
          <p:nvPr/>
        </p:nvSpPr>
        <p:spPr bwMode="auto">
          <a:xfrm>
            <a:off x="5317430" y="3353272"/>
            <a:ext cx="1222375" cy="322262"/>
          </a:xfrm>
          <a:prstGeom prst="line">
            <a:avLst/>
          </a:prstGeom>
          <a:noFill/>
          <a:ln w="9525">
            <a:solidFill>
              <a:srgbClr val="000000"/>
            </a:solidFill>
            <a:round/>
            <a:headEnd/>
            <a:tailEnd/>
          </a:ln>
        </p:spPr>
        <p:txBody>
          <a:bodyPr/>
          <a:lstStyle/>
          <a:p>
            <a:endParaRPr lang="ja-JP" altLang="en-US"/>
          </a:p>
        </p:txBody>
      </p:sp>
      <p:sp>
        <p:nvSpPr>
          <p:cNvPr id="18" name="Line 20"/>
          <p:cNvSpPr>
            <a:spLocks noChangeShapeType="1"/>
          </p:cNvSpPr>
          <p:nvPr/>
        </p:nvSpPr>
        <p:spPr bwMode="auto">
          <a:xfrm flipV="1">
            <a:off x="4509393" y="4118447"/>
            <a:ext cx="1349375" cy="923925"/>
          </a:xfrm>
          <a:prstGeom prst="line">
            <a:avLst/>
          </a:prstGeom>
          <a:noFill/>
          <a:ln w="9525">
            <a:solidFill>
              <a:srgbClr val="000000"/>
            </a:solidFill>
            <a:round/>
            <a:headEnd/>
            <a:tailEnd/>
          </a:ln>
        </p:spPr>
        <p:txBody>
          <a:bodyPr/>
          <a:lstStyle/>
          <a:p>
            <a:endParaRPr lang="ja-JP" altLang="en-US"/>
          </a:p>
        </p:txBody>
      </p:sp>
      <p:sp>
        <p:nvSpPr>
          <p:cNvPr id="19" name="Line 21"/>
          <p:cNvSpPr>
            <a:spLocks noChangeShapeType="1"/>
          </p:cNvSpPr>
          <p:nvPr/>
        </p:nvSpPr>
        <p:spPr bwMode="auto">
          <a:xfrm>
            <a:off x="7476430" y="3880322"/>
            <a:ext cx="1404938" cy="352425"/>
          </a:xfrm>
          <a:prstGeom prst="line">
            <a:avLst/>
          </a:prstGeom>
          <a:noFill/>
          <a:ln w="9525">
            <a:solidFill>
              <a:srgbClr val="000000"/>
            </a:solidFill>
            <a:round/>
            <a:headEnd/>
            <a:tailEnd/>
          </a:ln>
        </p:spPr>
        <p:txBody>
          <a:bodyPr/>
          <a:lstStyle/>
          <a:p>
            <a:endParaRPr lang="ja-JP" altLang="en-US"/>
          </a:p>
        </p:txBody>
      </p:sp>
      <p:sp>
        <p:nvSpPr>
          <p:cNvPr id="20" name="Line 22"/>
          <p:cNvSpPr>
            <a:spLocks noChangeShapeType="1"/>
          </p:cNvSpPr>
          <p:nvPr/>
        </p:nvSpPr>
        <p:spPr bwMode="auto">
          <a:xfrm>
            <a:off x="4623693" y="3800947"/>
            <a:ext cx="1246187" cy="328612"/>
          </a:xfrm>
          <a:prstGeom prst="line">
            <a:avLst/>
          </a:prstGeom>
          <a:noFill/>
          <a:ln w="9525">
            <a:solidFill>
              <a:srgbClr val="000000"/>
            </a:solidFill>
            <a:round/>
            <a:headEnd/>
            <a:tailEnd/>
          </a:ln>
        </p:spPr>
        <p:txBody>
          <a:bodyPr/>
          <a:lstStyle/>
          <a:p>
            <a:endParaRPr lang="ja-JP" altLang="en-US"/>
          </a:p>
        </p:txBody>
      </p:sp>
      <p:sp>
        <p:nvSpPr>
          <p:cNvPr id="21" name="Line 23"/>
          <p:cNvSpPr>
            <a:spLocks noChangeShapeType="1"/>
          </p:cNvSpPr>
          <p:nvPr/>
        </p:nvSpPr>
        <p:spPr bwMode="auto">
          <a:xfrm>
            <a:off x="6828730" y="4353397"/>
            <a:ext cx="1409700" cy="369887"/>
          </a:xfrm>
          <a:prstGeom prst="line">
            <a:avLst/>
          </a:prstGeom>
          <a:noFill/>
          <a:ln w="9525">
            <a:solidFill>
              <a:srgbClr val="000000"/>
            </a:solidFill>
            <a:round/>
            <a:headEnd/>
            <a:tailEnd/>
          </a:ln>
        </p:spPr>
        <p:txBody>
          <a:bodyPr/>
          <a:lstStyle/>
          <a:p>
            <a:endParaRPr lang="ja-JP" altLang="en-US"/>
          </a:p>
        </p:txBody>
      </p:sp>
      <p:sp>
        <p:nvSpPr>
          <p:cNvPr id="22" name="Line 24"/>
          <p:cNvSpPr>
            <a:spLocks noChangeShapeType="1"/>
          </p:cNvSpPr>
          <p:nvPr/>
        </p:nvSpPr>
        <p:spPr bwMode="auto">
          <a:xfrm flipV="1">
            <a:off x="7466905" y="3192934"/>
            <a:ext cx="917575" cy="679450"/>
          </a:xfrm>
          <a:prstGeom prst="line">
            <a:avLst/>
          </a:prstGeom>
          <a:noFill/>
          <a:ln w="9525">
            <a:solidFill>
              <a:srgbClr val="000000"/>
            </a:solidFill>
            <a:round/>
            <a:headEnd/>
            <a:tailEnd/>
          </a:ln>
        </p:spPr>
        <p:txBody>
          <a:bodyPr/>
          <a:lstStyle/>
          <a:p>
            <a:endParaRPr lang="ja-JP" altLang="en-US"/>
          </a:p>
        </p:txBody>
      </p:sp>
      <p:sp>
        <p:nvSpPr>
          <p:cNvPr id="23" name="Line 25"/>
          <p:cNvSpPr>
            <a:spLocks noChangeShapeType="1"/>
          </p:cNvSpPr>
          <p:nvPr/>
        </p:nvSpPr>
        <p:spPr bwMode="auto">
          <a:xfrm flipV="1">
            <a:off x="5528568" y="4350222"/>
            <a:ext cx="1338262" cy="966787"/>
          </a:xfrm>
          <a:prstGeom prst="line">
            <a:avLst/>
          </a:prstGeom>
          <a:noFill/>
          <a:ln w="9525">
            <a:solidFill>
              <a:srgbClr val="000000"/>
            </a:solidFill>
            <a:round/>
            <a:headEnd/>
            <a:tailEnd/>
          </a:ln>
        </p:spPr>
        <p:txBody>
          <a:bodyPr/>
          <a:lstStyle/>
          <a:p>
            <a:endParaRPr lang="ja-JP" altLang="en-US"/>
          </a:p>
        </p:txBody>
      </p:sp>
      <p:sp>
        <p:nvSpPr>
          <p:cNvPr id="24" name="Freeform 26"/>
          <p:cNvSpPr>
            <a:spLocks/>
          </p:cNvSpPr>
          <p:nvPr/>
        </p:nvSpPr>
        <p:spPr bwMode="auto">
          <a:xfrm>
            <a:off x="4712593" y="4012084"/>
            <a:ext cx="860425" cy="381000"/>
          </a:xfrm>
          <a:custGeom>
            <a:avLst/>
            <a:gdLst>
              <a:gd name="T0" fmla="*/ 2147483647 w 773"/>
              <a:gd name="T1" fmla="*/ 0 h 333"/>
              <a:gd name="T2" fmla="*/ 0 w 773"/>
              <a:gd name="T3" fmla="*/ 2147483647 h 333"/>
              <a:gd name="T4" fmla="*/ 2147483647 w 773"/>
              <a:gd name="T5" fmla="*/ 2147483647 h 333"/>
              <a:gd name="T6" fmla="*/ 2147483647 w 773"/>
              <a:gd name="T7" fmla="*/ 2147483647 h 333"/>
              <a:gd name="T8" fmla="*/ 2147483647 w 773"/>
              <a:gd name="T9" fmla="*/ 0 h 333"/>
              <a:gd name="T10" fmla="*/ 0 60000 65536"/>
              <a:gd name="T11" fmla="*/ 0 60000 65536"/>
              <a:gd name="T12" fmla="*/ 0 60000 65536"/>
              <a:gd name="T13" fmla="*/ 0 60000 65536"/>
              <a:gd name="T14" fmla="*/ 0 60000 65536"/>
              <a:gd name="T15" fmla="*/ 0 w 773"/>
              <a:gd name="T16" fmla="*/ 0 h 333"/>
              <a:gd name="T17" fmla="*/ 773 w 773"/>
              <a:gd name="T18" fmla="*/ 333 h 333"/>
            </a:gdLst>
            <a:ahLst/>
            <a:cxnLst>
              <a:cxn ang="T10">
                <a:pos x="T0" y="T1"/>
              </a:cxn>
              <a:cxn ang="T11">
                <a:pos x="T2" y="T3"/>
              </a:cxn>
              <a:cxn ang="T12">
                <a:pos x="T4" y="T5"/>
              </a:cxn>
              <a:cxn ang="T13">
                <a:pos x="T6" y="T7"/>
              </a:cxn>
              <a:cxn ang="T14">
                <a:pos x="T8" y="T9"/>
              </a:cxn>
            </a:cxnLst>
            <a:rect l="T15" t="T16" r="T17" b="T18"/>
            <a:pathLst>
              <a:path w="773" h="333">
                <a:moveTo>
                  <a:pt x="286" y="0"/>
                </a:moveTo>
                <a:lnTo>
                  <a:pt x="0" y="191"/>
                </a:lnTo>
                <a:lnTo>
                  <a:pt x="486" y="333"/>
                </a:lnTo>
                <a:lnTo>
                  <a:pt x="773" y="141"/>
                </a:lnTo>
                <a:lnTo>
                  <a:pt x="286" y="0"/>
                </a:lnTo>
                <a:close/>
              </a:path>
            </a:pathLst>
          </a:custGeom>
          <a:solidFill>
            <a:srgbClr val="BBE0E3"/>
          </a:solidFill>
          <a:ln w="9525">
            <a:noFill/>
            <a:round/>
            <a:headEnd/>
            <a:tailEnd/>
          </a:ln>
        </p:spPr>
        <p:txBody>
          <a:bodyPr/>
          <a:lstStyle/>
          <a:p>
            <a:endParaRPr lang="ja-JP" altLang="ja-JP"/>
          </a:p>
        </p:txBody>
      </p:sp>
      <p:sp>
        <p:nvSpPr>
          <p:cNvPr id="25" name="Freeform 27"/>
          <p:cNvSpPr>
            <a:spLocks/>
          </p:cNvSpPr>
          <p:nvPr/>
        </p:nvSpPr>
        <p:spPr bwMode="auto">
          <a:xfrm>
            <a:off x="4712593" y="4012084"/>
            <a:ext cx="860425" cy="381000"/>
          </a:xfrm>
          <a:custGeom>
            <a:avLst/>
            <a:gdLst>
              <a:gd name="T0" fmla="*/ 2147483647 w 773"/>
              <a:gd name="T1" fmla="*/ 0 h 333"/>
              <a:gd name="T2" fmla="*/ 0 w 773"/>
              <a:gd name="T3" fmla="*/ 2147483647 h 333"/>
              <a:gd name="T4" fmla="*/ 2147483647 w 773"/>
              <a:gd name="T5" fmla="*/ 2147483647 h 333"/>
              <a:gd name="T6" fmla="*/ 2147483647 w 773"/>
              <a:gd name="T7" fmla="*/ 2147483647 h 333"/>
              <a:gd name="T8" fmla="*/ 2147483647 w 773"/>
              <a:gd name="T9" fmla="*/ 0 h 333"/>
              <a:gd name="T10" fmla="*/ 0 60000 65536"/>
              <a:gd name="T11" fmla="*/ 0 60000 65536"/>
              <a:gd name="T12" fmla="*/ 0 60000 65536"/>
              <a:gd name="T13" fmla="*/ 0 60000 65536"/>
              <a:gd name="T14" fmla="*/ 0 60000 65536"/>
              <a:gd name="T15" fmla="*/ 0 w 773"/>
              <a:gd name="T16" fmla="*/ 0 h 333"/>
              <a:gd name="T17" fmla="*/ 773 w 773"/>
              <a:gd name="T18" fmla="*/ 333 h 333"/>
            </a:gdLst>
            <a:ahLst/>
            <a:cxnLst>
              <a:cxn ang="T10">
                <a:pos x="T0" y="T1"/>
              </a:cxn>
              <a:cxn ang="T11">
                <a:pos x="T2" y="T3"/>
              </a:cxn>
              <a:cxn ang="T12">
                <a:pos x="T4" y="T5"/>
              </a:cxn>
              <a:cxn ang="T13">
                <a:pos x="T6" y="T7"/>
              </a:cxn>
              <a:cxn ang="T14">
                <a:pos x="T8" y="T9"/>
              </a:cxn>
            </a:cxnLst>
            <a:rect l="T15" t="T16" r="T17" b="T18"/>
            <a:pathLst>
              <a:path w="773" h="333">
                <a:moveTo>
                  <a:pt x="286" y="0"/>
                </a:moveTo>
                <a:lnTo>
                  <a:pt x="0" y="191"/>
                </a:lnTo>
                <a:lnTo>
                  <a:pt x="486" y="333"/>
                </a:lnTo>
                <a:lnTo>
                  <a:pt x="773" y="141"/>
                </a:lnTo>
                <a:lnTo>
                  <a:pt x="286" y="0"/>
                </a:lnTo>
                <a:close/>
              </a:path>
            </a:pathLst>
          </a:custGeom>
          <a:noFill/>
          <a:ln w="4763">
            <a:solidFill>
              <a:srgbClr val="000000"/>
            </a:solidFill>
            <a:round/>
            <a:headEnd/>
            <a:tailEnd/>
          </a:ln>
        </p:spPr>
        <p:txBody>
          <a:bodyPr/>
          <a:lstStyle/>
          <a:p>
            <a:endParaRPr lang="ja-JP" altLang="ja-JP"/>
          </a:p>
        </p:txBody>
      </p:sp>
      <p:sp>
        <p:nvSpPr>
          <p:cNvPr id="26" name="Freeform 28"/>
          <p:cNvSpPr>
            <a:spLocks/>
          </p:cNvSpPr>
          <p:nvPr/>
        </p:nvSpPr>
        <p:spPr bwMode="auto">
          <a:xfrm>
            <a:off x="7174805" y="4699472"/>
            <a:ext cx="912813" cy="479425"/>
          </a:xfrm>
          <a:custGeom>
            <a:avLst/>
            <a:gdLst>
              <a:gd name="T0" fmla="*/ 2147483647 w 815"/>
              <a:gd name="T1" fmla="*/ 0 h 420"/>
              <a:gd name="T2" fmla="*/ 0 w 815"/>
              <a:gd name="T3" fmla="*/ 2147483647 h 420"/>
              <a:gd name="T4" fmla="*/ 2147483647 w 815"/>
              <a:gd name="T5" fmla="*/ 2147483647 h 420"/>
              <a:gd name="T6" fmla="*/ 2147483647 w 815"/>
              <a:gd name="T7" fmla="*/ 2147483647 h 420"/>
              <a:gd name="T8" fmla="*/ 2147483647 w 815"/>
              <a:gd name="T9" fmla="*/ 0 h 420"/>
              <a:gd name="T10" fmla="*/ 0 60000 65536"/>
              <a:gd name="T11" fmla="*/ 0 60000 65536"/>
              <a:gd name="T12" fmla="*/ 0 60000 65536"/>
              <a:gd name="T13" fmla="*/ 0 60000 65536"/>
              <a:gd name="T14" fmla="*/ 0 60000 65536"/>
              <a:gd name="T15" fmla="*/ 0 w 815"/>
              <a:gd name="T16" fmla="*/ 0 h 420"/>
              <a:gd name="T17" fmla="*/ 815 w 815"/>
              <a:gd name="T18" fmla="*/ 420 h 420"/>
            </a:gdLst>
            <a:ahLst/>
            <a:cxnLst>
              <a:cxn ang="T10">
                <a:pos x="T0" y="T1"/>
              </a:cxn>
              <a:cxn ang="T11">
                <a:pos x="T2" y="T3"/>
              </a:cxn>
              <a:cxn ang="T12">
                <a:pos x="T4" y="T5"/>
              </a:cxn>
              <a:cxn ang="T13">
                <a:pos x="T6" y="T7"/>
              </a:cxn>
              <a:cxn ang="T14">
                <a:pos x="T8" y="T9"/>
              </a:cxn>
            </a:cxnLst>
            <a:rect l="T15" t="T16" r="T17" b="T18"/>
            <a:pathLst>
              <a:path w="815" h="420">
                <a:moveTo>
                  <a:pt x="494" y="0"/>
                </a:moveTo>
                <a:lnTo>
                  <a:pt x="0" y="325"/>
                </a:lnTo>
                <a:lnTo>
                  <a:pt x="322" y="420"/>
                </a:lnTo>
                <a:lnTo>
                  <a:pt x="815" y="95"/>
                </a:lnTo>
                <a:lnTo>
                  <a:pt x="494" y="0"/>
                </a:lnTo>
                <a:close/>
              </a:path>
            </a:pathLst>
          </a:custGeom>
          <a:solidFill>
            <a:srgbClr val="BBE0E3"/>
          </a:solidFill>
          <a:ln w="9525">
            <a:noFill/>
            <a:round/>
            <a:headEnd/>
            <a:tailEnd/>
          </a:ln>
        </p:spPr>
        <p:txBody>
          <a:bodyPr/>
          <a:lstStyle/>
          <a:p>
            <a:endParaRPr lang="ja-JP" altLang="ja-JP"/>
          </a:p>
        </p:txBody>
      </p:sp>
      <p:sp>
        <p:nvSpPr>
          <p:cNvPr id="27" name="Freeform 29"/>
          <p:cNvSpPr>
            <a:spLocks/>
          </p:cNvSpPr>
          <p:nvPr/>
        </p:nvSpPr>
        <p:spPr bwMode="auto">
          <a:xfrm>
            <a:off x="7174805" y="4699472"/>
            <a:ext cx="912813" cy="479425"/>
          </a:xfrm>
          <a:custGeom>
            <a:avLst/>
            <a:gdLst>
              <a:gd name="T0" fmla="*/ 2147483647 w 815"/>
              <a:gd name="T1" fmla="*/ 0 h 420"/>
              <a:gd name="T2" fmla="*/ 0 w 815"/>
              <a:gd name="T3" fmla="*/ 2147483647 h 420"/>
              <a:gd name="T4" fmla="*/ 2147483647 w 815"/>
              <a:gd name="T5" fmla="*/ 2147483647 h 420"/>
              <a:gd name="T6" fmla="*/ 2147483647 w 815"/>
              <a:gd name="T7" fmla="*/ 2147483647 h 420"/>
              <a:gd name="T8" fmla="*/ 2147483647 w 815"/>
              <a:gd name="T9" fmla="*/ 0 h 420"/>
              <a:gd name="T10" fmla="*/ 0 60000 65536"/>
              <a:gd name="T11" fmla="*/ 0 60000 65536"/>
              <a:gd name="T12" fmla="*/ 0 60000 65536"/>
              <a:gd name="T13" fmla="*/ 0 60000 65536"/>
              <a:gd name="T14" fmla="*/ 0 60000 65536"/>
              <a:gd name="T15" fmla="*/ 0 w 815"/>
              <a:gd name="T16" fmla="*/ 0 h 420"/>
              <a:gd name="T17" fmla="*/ 815 w 815"/>
              <a:gd name="T18" fmla="*/ 420 h 420"/>
            </a:gdLst>
            <a:ahLst/>
            <a:cxnLst>
              <a:cxn ang="T10">
                <a:pos x="T0" y="T1"/>
              </a:cxn>
              <a:cxn ang="T11">
                <a:pos x="T2" y="T3"/>
              </a:cxn>
              <a:cxn ang="T12">
                <a:pos x="T4" y="T5"/>
              </a:cxn>
              <a:cxn ang="T13">
                <a:pos x="T6" y="T7"/>
              </a:cxn>
              <a:cxn ang="T14">
                <a:pos x="T8" y="T9"/>
              </a:cxn>
            </a:cxnLst>
            <a:rect l="T15" t="T16" r="T17" b="T18"/>
            <a:pathLst>
              <a:path w="815" h="420">
                <a:moveTo>
                  <a:pt x="494" y="0"/>
                </a:moveTo>
                <a:lnTo>
                  <a:pt x="0" y="325"/>
                </a:lnTo>
                <a:lnTo>
                  <a:pt x="322" y="420"/>
                </a:lnTo>
                <a:lnTo>
                  <a:pt x="815" y="95"/>
                </a:lnTo>
                <a:lnTo>
                  <a:pt x="494" y="0"/>
                </a:lnTo>
                <a:close/>
              </a:path>
            </a:pathLst>
          </a:custGeom>
          <a:noFill/>
          <a:ln w="4763">
            <a:solidFill>
              <a:srgbClr val="000000"/>
            </a:solidFill>
            <a:round/>
            <a:headEnd/>
            <a:tailEnd/>
          </a:ln>
        </p:spPr>
        <p:txBody>
          <a:bodyPr/>
          <a:lstStyle/>
          <a:p>
            <a:endParaRPr lang="ja-JP" altLang="ja-JP"/>
          </a:p>
        </p:txBody>
      </p:sp>
      <p:sp>
        <p:nvSpPr>
          <p:cNvPr id="28" name="Freeform 30"/>
          <p:cNvSpPr>
            <a:spLocks noEditPoints="1"/>
          </p:cNvSpPr>
          <p:nvPr/>
        </p:nvSpPr>
        <p:spPr bwMode="auto">
          <a:xfrm>
            <a:off x="5617468" y="4361334"/>
            <a:ext cx="1249362" cy="898525"/>
          </a:xfrm>
          <a:custGeom>
            <a:avLst/>
            <a:gdLst>
              <a:gd name="T0" fmla="*/ 2147483647 w 1119"/>
              <a:gd name="T1" fmla="*/ 2147483647 h 784"/>
              <a:gd name="T2" fmla="*/ 2147483647 w 1119"/>
              <a:gd name="T3" fmla="*/ 2147483647 h 784"/>
              <a:gd name="T4" fmla="*/ 2147483647 w 1119"/>
              <a:gd name="T5" fmla="*/ 2147483647 h 784"/>
              <a:gd name="T6" fmla="*/ 2147483647 w 1119"/>
              <a:gd name="T7" fmla="*/ 2147483647 h 784"/>
              <a:gd name="T8" fmla="*/ 2147483647 w 1119"/>
              <a:gd name="T9" fmla="*/ 2147483647 h 784"/>
              <a:gd name="T10" fmla="*/ 2147483647 w 1119"/>
              <a:gd name="T11" fmla="*/ 2147483647 h 784"/>
              <a:gd name="T12" fmla="*/ 2147483647 w 1119"/>
              <a:gd name="T13" fmla="*/ 2147483647 h 784"/>
              <a:gd name="T14" fmla="*/ 2147483647 w 1119"/>
              <a:gd name="T15" fmla="*/ 2147483647 h 784"/>
              <a:gd name="T16" fmla="*/ 2147483647 w 1119"/>
              <a:gd name="T17" fmla="*/ 2147483647 h 784"/>
              <a:gd name="T18" fmla="*/ 2147483647 w 1119"/>
              <a:gd name="T19" fmla="*/ 2147483647 h 784"/>
              <a:gd name="T20" fmla="*/ 2147483647 w 1119"/>
              <a:gd name="T21" fmla="*/ 2147483647 h 784"/>
              <a:gd name="T22" fmla="*/ 2147483647 w 1119"/>
              <a:gd name="T23" fmla="*/ 2147483647 h 784"/>
              <a:gd name="T24" fmla="*/ 2147483647 w 1119"/>
              <a:gd name="T25" fmla="*/ 2147483647 h 784"/>
              <a:gd name="T26" fmla="*/ 2147483647 w 1119"/>
              <a:gd name="T27" fmla="*/ 2147483647 h 784"/>
              <a:gd name="T28" fmla="*/ 2147483647 w 1119"/>
              <a:gd name="T29" fmla="*/ 2147483647 h 784"/>
              <a:gd name="T30" fmla="*/ 2147483647 w 1119"/>
              <a:gd name="T31" fmla="*/ 2147483647 h 784"/>
              <a:gd name="T32" fmla="*/ 2147483647 w 1119"/>
              <a:gd name="T33" fmla="*/ 2147483647 h 784"/>
              <a:gd name="T34" fmla="*/ 2147483647 w 1119"/>
              <a:gd name="T35" fmla="*/ 2147483647 h 784"/>
              <a:gd name="T36" fmla="*/ 2147483647 w 1119"/>
              <a:gd name="T37" fmla="*/ 2147483647 h 784"/>
              <a:gd name="T38" fmla="*/ 2147483647 w 1119"/>
              <a:gd name="T39" fmla="*/ 2147483647 h 784"/>
              <a:gd name="T40" fmla="*/ 2147483647 w 1119"/>
              <a:gd name="T41" fmla="*/ 2147483647 h 784"/>
              <a:gd name="T42" fmla="*/ 2147483647 w 1119"/>
              <a:gd name="T43" fmla="*/ 2147483647 h 784"/>
              <a:gd name="T44" fmla="*/ 2147483647 w 1119"/>
              <a:gd name="T45" fmla="*/ 2147483647 h 784"/>
              <a:gd name="T46" fmla="*/ 2147483647 w 1119"/>
              <a:gd name="T47" fmla="*/ 2147483647 h 784"/>
              <a:gd name="T48" fmla="*/ 2147483647 w 1119"/>
              <a:gd name="T49" fmla="*/ 2147483647 h 784"/>
              <a:gd name="T50" fmla="*/ 2147483647 w 1119"/>
              <a:gd name="T51" fmla="*/ 2147483647 h 784"/>
              <a:gd name="T52" fmla="*/ 2147483647 w 1119"/>
              <a:gd name="T53" fmla="*/ 2147483647 h 784"/>
              <a:gd name="T54" fmla="*/ 2147483647 w 1119"/>
              <a:gd name="T55" fmla="*/ 2147483647 h 784"/>
              <a:gd name="T56" fmla="*/ 2147483647 w 1119"/>
              <a:gd name="T57" fmla="*/ 2147483647 h 784"/>
              <a:gd name="T58" fmla="*/ 2147483647 w 1119"/>
              <a:gd name="T59" fmla="*/ 2147483647 h 784"/>
              <a:gd name="T60" fmla="*/ 2147483647 w 1119"/>
              <a:gd name="T61" fmla="*/ 2147483647 h 784"/>
              <a:gd name="T62" fmla="*/ 2147483647 w 1119"/>
              <a:gd name="T63" fmla="*/ 2147483647 h 784"/>
              <a:gd name="T64" fmla="*/ 2147483647 w 1119"/>
              <a:gd name="T65" fmla="*/ 2147483647 h 784"/>
              <a:gd name="T66" fmla="*/ 2147483647 w 1119"/>
              <a:gd name="T67" fmla="*/ 2147483647 h 784"/>
              <a:gd name="T68" fmla="*/ 2147483647 w 1119"/>
              <a:gd name="T69" fmla="*/ 2147483647 h 784"/>
              <a:gd name="T70" fmla="*/ 2147483647 w 1119"/>
              <a:gd name="T71" fmla="*/ 2147483647 h 784"/>
              <a:gd name="T72" fmla="*/ 2147483647 w 1119"/>
              <a:gd name="T73" fmla="*/ 2147483647 h 784"/>
              <a:gd name="T74" fmla="*/ 2147483647 w 1119"/>
              <a:gd name="T75" fmla="*/ 2147483647 h 784"/>
              <a:gd name="T76" fmla="*/ 2147483647 w 1119"/>
              <a:gd name="T77" fmla="*/ 2147483647 h 784"/>
              <a:gd name="T78" fmla="*/ 2147483647 w 1119"/>
              <a:gd name="T79" fmla="*/ 2147483647 h 784"/>
              <a:gd name="T80" fmla="*/ 2147483647 w 1119"/>
              <a:gd name="T81" fmla="*/ 2147483647 h 784"/>
              <a:gd name="T82" fmla="*/ 2147483647 w 1119"/>
              <a:gd name="T83" fmla="*/ 2147483647 h 784"/>
              <a:gd name="T84" fmla="*/ 2147483647 w 1119"/>
              <a:gd name="T85" fmla="*/ 2147483647 h 784"/>
              <a:gd name="T86" fmla="*/ 2147483647 w 1119"/>
              <a:gd name="T87" fmla="*/ 2147483647 h 784"/>
              <a:gd name="T88" fmla="*/ 2147483647 w 1119"/>
              <a:gd name="T89" fmla="*/ 2147483647 h 784"/>
              <a:gd name="T90" fmla="*/ 2147483647 w 1119"/>
              <a:gd name="T91" fmla="*/ 2147483647 h 784"/>
              <a:gd name="T92" fmla="*/ 2147483647 w 1119"/>
              <a:gd name="T93" fmla="*/ 2147483647 h 784"/>
              <a:gd name="T94" fmla="*/ 2147483647 w 1119"/>
              <a:gd name="T95" fmla="*/ 2147483647 h 784"/>
              <a:gd name="T96" fmla="*/ 2147483647 w 1119"/>
              <a:gd name="T97" fmla="*/ 2147483647 h 784"/>
              <a:gd name="T98" fmla="*/ 2147483647 w 1119"/>
              <a:gd name="T99" fmla="*/ 2147483647 h 784"/>
              <a:gd name="T100" fmla="*/ 2147483647 w 1119"/>
              <a:gd name="T101" fmla="*/ 2147483647 h 784"/>
              <a:gd name="T102" fmla="*/ 2147483647 w 1119"/>
              <a:gd name="T103" fmla="*/ 2147483647 h 784"/>
              <a:gd name="T104" fmla="*/ 2147483647 w 1119"/>
              <a:gd name="T105" fmla="*/ 2147483647 h 784"/>
              <a:gd name="T106" fmla="*/ 2147483647 w 1119"/>
              <a:gd name="T107" fmla="*/ 2147483647 h 784"/>
              <a:gd name="T108" fmla="*/ 2147483647 w 1119"/>
              <a:gd name="T109" fmla="*/ 2147483647 h 784"/>
              <a:gd name="T110" fmla="*/ 2147483647 w 1119"/>
              <a:gd name="T111" fmla="*/ 2147483647 h 784"/>
              <a:gd name="T112" fmla="*/ 2147483647 w 1119"/>
              <a:gd name="T113" fmla="*/ 2147483647 h 784"/>
              <a:gd name="T114" fmla="*/ 2147483647 w 1119"/>
              <a:gd name="T115" fmla="*/ 2147483647 h 784"/>
              <a:gd name="T116" fmla="*/ 2147483647 w 1119"/>
              <a:gd name="T117" fmla="*/ 2147483647 h 784"/>
              <a:gd name="T118" fmla="*/ 2147483647 w 1119"/>
              <a:gd name="T119" fmla="*/ 2147483647 h 7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19"/>
              <a:gd name="T181" fmla="*/ 0 h 784"/>
              <a:gd name="T182" fmla="*/ 1119 w 1119"/>
              <a:gd name="T183" fmla="*/ 784 h 7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19" h="784">
                <a:moveTo>
                  <a:pt x="1118" y="6"/>
                </a:moveTo>
                <a:lnTo>
                  <a:pt x="1098" y="21"/>
                </a:lnTo>
                <a:lnTo>
                  <a:pt x="1095" y="21"/>
                </a:lnTo>
                <a:lnTo>
                  <a:pt x="1094" y="21"/>
                </a:lnTo>
                <a:lnTo>
                  <a:pt x="1093" y="21"/>
                </a:lnTo>
                <a:lnTo>
                  <a:pt x="1092" y="20"/>
                </a:lnTo>
                <a:lnTo>
                  <a:pt x="1092" y="18"/>
                </a:lnTo>
                <a:lnTo>
                  <a:pt x="1092" y="17"/>
                </a:lnTo>
                <a:lnTo>
                  <a:pt x="1092" y="16"/>
                </a:lnTo>
                <a:lnTo>
                  <a:pt x="1093" y="14"/>
                </a:lnTo>
                <a:lnTo>
                  <a:pt x="1113" y="0"/>
                </a:lnTo>
                <a:lnTo>
                  <a:pt x="1115" y="0"/>
                </a:lnTo>
                <a:lnTo>
                  <a:pt x="1117" y="0"/>
                </a:lnTo>
                <a:lnTo>
                  <a:pt x="1118" y="0"/>
                </a:lnTo>
                <a:lnTo>
                  <a:pt x="1119" y="1"/>
                </a:lnTo>
                <a:lnTo>
                  <a:pt x="1119" y="2"/>
                </a:lnTo>
                <a:lnTo>
                  <a:pt x="1119" y="4"/>
                </a:lnTo>
                <a:lnTo>
                  <a:pt x="1119" y="5"/>
                </a:lnTo>
                <a:lnTo>
                  <a:pt x="1118" y="6"/>
                </a:lnTo>
                <a:close/>
                <a:moveTo>
                  <a:pt x="1070" y="39"/>
                </a:moveTo>
                <a:lnTo>
                  <a:pt x="1051" y="54"/>
                </a:lnTo>
                <a:lnTo>
                  <a:pt x="1049" y="55"/>
                </a:lnTo>
                <a:lnTo>
                  <a:pt x="1047" y="55"/>
                </a:lnTo>
                <a:lnTo>
                  <a:pt x="1045" y="54"/>
                </a:lnTo>
                <a:lnTo>
                  <a:pt x="1044" y="53"/>
                </a:lnTo>
                <a:lnTo>
                  <a:pt x="1044" y="51"/>
                </a:lnTo>
                <a:lnTo>
                  <a:pt x="1044" y="50"/>
                </a:lnTo>
                <a:lnTo>
                  <a:pt x="1044" y="49"/>
                </a:lnTo>
                <a:lnTo>
                  <a:pt x="1045" y="47"/>
                </a:lnTo>
                <a:lnTo>
                  <a:pt x="1066" y="33"/>
                </a:lnTo>
                <a:lnTo>
                  <a:pt x="1068" y="33"/>
                </a:lnTo>
                <a:lnTo>
                  <a:pt x="1069" y="33"/>
                </a:lnTo>
                <a:lnTo>
                  <a:pt x="1070" y="33"/>
                </a:lnTo>
                <a:lnTo>
                  <a:pt x="1072" y="34"/>
                </a:lnTo>
                <a:lnTo>
                  <a:pt x="1072" y="35"/>
                </a:lnTo>
                <a:lnTo>
                  <a:pt x="1072" y="37"/>
                </a:lnTo>
                <a:lnTo>
                  <a:pt x="1072" y="38"/>
                </a:lnTo>
                <a:lnTo>
                  <a:pt x="1070" y="39"/>
                </a:lnTo>
                <a:close/>
                <a:moveTo>
                  <a:pt x="1023" y="73"/>
                </a:moveTo>
                <a:lnTo>
                  <a:pt x="1003" y="87"/>
                </a:lnTo>
                <a:lnTo>
                  <a:pt x="1002" y="88"/>
                </a:lnTo>
                <a:lnTo>
                  <a:pt x="1000" y="88"/>
                </a:lnTo>
                <a:lnTo>
                  <a:pt x="998" y="87"/>
                </a:lnTo>
                <a:lnTo>
                  <a:pt x="998" y="86"/>
                </a:lnTo>
                <a:lnTo>
                  <a:pt x="996" y="84"/>
                </a:lnTo>
                <a:lnTo>
                  <a:pt x="996" y="83"/>
                </a:lnTo>
                <a:lnTo>
                  <a:pt x="996" y="82"/>
                </a:lnTo>
                <a:lnTo>
                  <a:pt x="998" y="80"/>
                </a:lnTo>
                <a:lnTo>
                  <a:pt x="1019" y="66"/>
                </a:lnTo>
                <a:lnTo>
                  <a:pt x="1020" y="66"/>
                </a:lnTo>
                <a:lnTo>
                  <a:pt x="1021" y="66"/>
                </a:lnTo>
                <a:lnTo>
                  <a:pt x="1023" y="66"/>
                </a:lnTo>
                <a:lnTo>
                  <a:pt x="1024" y="67"/>
                </a:lnTo>
                <a:lnTo>
                  <a:pt x="1025" y="69"/>
                </a:lnTo>
                <a:lnTo>
                  <a:pt x="1025" y="70"/>
                </a:lnTo>
                <a:lnTo>
                  <a:pt x="1024" y="71"/>
                </a:lnTo>
                <a:lnTo>
                  <a:pt x="1023" y="73"/>
                </a:lnTo>
                <a:close/>
                <a:moveTo>
                  <a:pt x="975" y="106"/>
                </a:moveTo>
                <a:lnTo>
                  <a:pt x="955" y="120"/>
                </a:lnTo>
                <a:lnTo>
                  <a:pt x="954" y="121"/>
                </a:lnTo>
                <a:lnTo>
                  <a:pt x="953" y="121"/>
                </a:lnTo>
                <a:lnTo>
                  <a:pt x="951" y="120"/>
                </a:lnTo>
                <a:lnTo>
                  <a:pt x="950" y="119"/>
                </a:lnTo>
                <a:lnTo>
                  <a:pt x="949" y="117"/>
                </a:lnTo>
                <a:lnTo>
                  <a:pt x="949" y="116"/>
                </a:lnTo>
                <a:lnTo>
                  <a:pt x="950" y="115"/>
                </a:lnTo>
                <a:lnTo>
                  <a:pt x="950" y="113"/>
                </a:lnTo>
                <a:lnTo>
                  <a:pt x="971" y="99"/>
                </a:lnTo>
                <a:lnTo>
                  <a:pt x="972" y="99"/>
                </a:lnTo>
                <a:lnTo>
                  <a:pt x="974" y="99"/>
                </a:lnTo>
                <a:lnTo>
                  <a:pt x="975" y="99"/>
                </a:lnTo>
                <a:lnTo>
                  <a:pt x="976" y="100"/>
                </a:lnTo>
                <a:lnTo>
                  <a:pt x="978" y="102"/>
                </a:lnTo>
                <a:lnTo>
                  <a:pt x="978" y="103"/>
                </a:lnTo>
                <a:lnTo>
                  <a:pt x="976" y="104"/>
                </a:lnTo>
                <a:lnTo>
                  <a:pt x="975" y="106"/>
                </a:lnTo>
                <a:close/>
                <a:moveTo>
                  <a:pt x="929" y="139"/>
                </a:moveTo>
                <a:lnTo>
                  <a:pt x="908" y="153"/>
                </a:lnTo>
                <a:lnTo>
                  <a:pt x="906" y="154"/>
                </a:lnTo>
                <a:lnTo>
                  <a:pt x="905" y="154"/>
                </a:lnTo>
                <a:lnTo>
                  <a:pt x="904" y="153"/>
                </a:lnTo>
                <a:lnTo>
                  <a:pt x="902" y="152"/>
                </a:lnTo>
                <a:lnTo>
                  <a:pt x="901" y="151"/>
                </a:lnTo>
                <a:lnTo>
                  <a:pt x="901" y="149"/>
                </a:lnTo>
                <a:lnTo>
                  <a:pt x="902" y="148"/>
                </a:lnTo>
                <a:lnTo>
                  <a:pt x="904" y="147"/>
                </a:lnTo>
                <a:lnTo>
                  <a:pt x="924" y="132"/>
                </a:lnTo>
                <a:lnTo>
                  <a:pt x="925" y="132"/>
                </a:lnTo>
                <a:lnTo>
                  <a:pt x="926" y="132"/>
                </a:lnTo>
                <a:lnTo>
                  <a:pt x="927" y="132"/>
                </a:lnTo>
                <a:lnTo>
                  <a:pt x="929" y="133"/>
                </a:lnTo>
                <a:lnTo>
                  <a:pt x="930" y="135"/>
                </a:lnTo>
                <a:lnTo>
                  <a:pt x="930" y="136"/>
                </a:lnTo>
                <a:lnTo>
                  <a:pt x="929" y="139"/>
                </a:lnTo>
                <a:close/>
                <a:moveTo>
                  <a:pt x="881" y="173"/>
                </a:moveTo>
                <a:lnTo>
                  <a:pt x="860" y="186"/>
                </a:lnTo>
                <a:lnTo>
                  <a:pt x="859" y="188"/>
                </a:lnTo>
                <a:lnTo>
                  <a:pt x="857" y="188"/>
                </a:lnTo>
                <a:lnTo>
                  <a:pt x="856" y="186"/>
                </a:lnTo>
                <a:lnTo>
                  <a:pt x="855" y="186"/>
                </a:lnTo>
                <a:lnTo>
                  <a:pt x="853" y="184"/>
                </a:lnTo>
                <a:lnTo>
                  <a:pt x="853" y="182"/>
                </a:lnTo>
                <a:lnTo>
                  <a:pt x="855" y="181"/>
                </a:lnTo>
                <a:lnTo>
                  <a:pt x="856" y="180"/>
                </a:lnTo>
                <a:lnTo>
                  <a:pt x="876" y="165"/>
                </a:lnTo>
                <a:lnTo>
                  <a:pt x="877" y="165"/>
                </a:lnTo>
                <a:lnTo>
                  <a:pt x="879" y="165"/>
                </a:lnTo>
                <a:lnTo>
                  <a:pt x="881" y="165"/>
                </a:lnTo>
                <a:lnTo>
                  <a:pt x="881" y="166"/>
                </a:lnTo>
                <a:lnTo>
                  <a:pt x="882" y="168"/>
                </a:lnTo>
                <a:lnTo>
                  <a:pt x="882" y="169"/>
                </a:lnTo>
                <a:lnTo>
                  <a:pt x="881" y="172"/>
                </a:lnTo>
                <a:lnTo>
                  <a:pt x="881" y="173"/>
                </a:lnTo>
                <a:close/>
                <a:moveTo>
                  <a:pt x="834" y="206"/>
                </a:moveTo>
                <a:lnTo>
                  <a:pt x="812" y="219"/>
                </a:lnTo>
                <a:lnTo>
                  <a:pt x="811" y="221"/>
                </a:lnTo>
                <a:lnTo>
                  <a:pt x="810" y="221"/>
                </a:lnTo>
                <a:lnTo>
                  <a:pt x="808" y="219"/>
                </a:lnTo>
                <a:lnTo>
                  <a:pt x="807" y="219"/>
                </a:lnTo>
                <a:lnTo>
                  <a:pt x="807" y="217"/>
                </a:lnTo>
                <a:lnTo>
                  <a:pt x="807" y="215"/>
                </a:lnTo>
                <a:lnTo>
                  <a:pt x="807" y="214"/>
                </a:lnTo>
                <a:lnTo>
                  <a:pt x="808" y="213"/>
                </a:lnTo>
                <a:lnTo>
                  <a:pt x="828" y="198"/>
                </a:lnTo>
                <a:lnTo>
                  <a:pt x="830" y="198"/>
                </a:lnTo>
                <a:lnTo>
                  <a:pt x="832" y="198"/>
                </a:lnTo>
                <a:lnTo>
                  <a:pt x="834" y="198"/>
                </a:lnTo>
                <a:lnTo>
                  <a:pt x="835" y="199"/>
                </a:lnTo>
                <a:lnTo>
                  <a:pt x="835" y="201"/>
                </a:lnTo>
                <a:lnTo>
                  <a:pt x="835" y="203"/>
                </a:lnTo>
                <a:lnTo>
                  <a:pt x="835" y="205"/>
                </a:lnTo>
                <a:lnTo>
                  <a:pt x="834" y="206"/>
                </a:lnTo>
                <a:close/>
                <a:moveTo>
                  <a:pt x="786" y="239"/>
                </a:moveTo>
                <a:lnTo>
                  <a:pt x="766" y="252"/>
                </a:lnTo>
                <a:lnTo>
                  <a:pt x="763" y="254"/>
                </a:lnTo>
                <a:lnTo>
                  <a:pt x="762" y="254"/>
                </a:lnTo>
                <a:lnTo>
                  <a:pt x="761" y="252"/>
                </a:lnTo>
                <a:lnTo>
                  <a:pt x="759" y="252"/>
                </a:lnTo>
                <a:lnTo>
                  <a:pt x="759" y="250"/>
                </a:lnTo>
                <a:lnTo>
                  <a:pt x="759" y="248"/>
                </a:lnTo>
                <a:lnTo>
                  <a:pt x="759" y="247"/>
                </a:lnTo>
                <a:lnTo>
                  <a:pt x="761" y="246"/>
                </a:lnTo>
                <a:lnTo>
                  <a:pt x="781" y="232"/>
                </a:lnTo>
                <a:lnTo>
                  <a:pt x="783" y="231"/>
                </a:lnTo>
                <a:lnTo>
                  <a:pt x="785" y="231"/>
                </a:lnTo>
                <a:lnTo>
                  <a:pt x="786" y="231"/>
                </a:lnTo>
                <a:lnTo>
                  <a:pt x="787" y="232"/>
                </a:lnTo>
                <a:lnTo>
                  <a:pt x="787" y="234"/>
                </a:lnTo>
                <a:lnTo>
                  <a:pt x="787" y="236"/>
                </a:lnTo>
                <a:lnTo>
                  <a:pt x="787" y="238"/>
                </a:lnTo>
                <a:lnTo>
                  <a:pt x="786" y="239"/>
                </a:lnTo>
                <a:close/>
                <a:moveTo>
                  <a:pt x="738" y="272"/>
                </a:moveTo>
                <a:lnTo>
                  <a:pt x="718" y="285"/>
                </a:lnTo>
                <a:lnTo>
                  <a:pt x="717" y="287"/>
                </a:lnTo>
                <a:lnTo>
                  <a:pt x="714" y="287"/>
                </a:lnTo>
                <a:lnTo>
                  <a:pt x="713" y="287"/>
                </a:lnTo>
                <a:lnTo>
                  <a:pt x="712" y="285"/>
                </a:lnTo>
                <a:lnTo>
                  <a:pt x="712" y="284"/>
                </a:lnTo>
                <a:lnTo>
                  <a:pt x="712" y="281"/>
                </a:lnTo>
                <a:lnTo>
                  <a:pt x="712" y="280"/>
                </a:lnTo>
                <a:lnTo>
                  <a:pt x="713" y="279"/>
                </a:lnTo>
                <a:lnTo>
                  <a:pt x="734" y="266"/>
                </a:lnTo>
                <a:lnTo>
                  <a:pt x="736" y="264"/>
                </a:lnTo>
                <a:lnTo>
                  <a:pt x="737" y="264"/>
                </a:lnTo>
                <a:lnTo>
                  <a:pt x="738" y="266"/>
                </a:lnTo>
                <a:lnTo>
                  <a:pt x="740" y="266"/>
                </a:lnTo>
                <a:lnTo>
                  <a:pt x="740" y="268"/>
                </a:lnTo>
                <a:lnTo>
                  <a:pt x="740" y="270"/>
                </a:lnTo>
                <a:lnTo>
                  <a:pt x="740" y="271"/>
                </a:lnTo>
                <a:lnTo>
                  <a:pt x="738" y="272"/>
                </a:lnTo>
                <a:close/>
                <a:moveTo>
                  <a:pt x="691" y="305"/>
                </a:moveTo>
                <a:lnTo>
                  <a:pt x="671" y="320"/>
                </a:lnTo>
                <a:lnTo>
                  <a:pt x="670" y="320"/>
                </a:lnTo>
                <a:lnTo>
                  <a:pt x="668" y="320"/>
                </a:lnTo>
                <a:lnTo>
                  <a:pt x="666" y="320"/>
                </a:lnTo>
                <a:lnTo>
                  <a:pt x="666" y="318"/>
                </a:lnTo>
                <a:lnTo>
                  <a:pt x="664" y="317"/>
                </a:lnTo>
                <a:lnTo>
                  <a:pt x="664" y="314"/>
                </a:lnTo>
                <a:lnTo>
                  <a:pt x="664" y="313"/>
                </a:lnTo>
                <a:lnTo>
                  <a:pt x="666" y="312"/>
                </a:lnTo>
                <a:lnTo>
                  <a:pt x="687" y="299"/>
                </a:lnTo>
                <a:lnTo>
                  <a:pt x="688" y="297"/>
                </a:lnTo>
                <a:lnTo>
                  <a:pt x="689" y="297"/>
                </a:lnTo>
                <a:lnTo>
                  <a:pt x="691" y="299"/>
                </a:lnTo>
                <a:lnTo>
                  <a:pt x="692" y="299"/>
                </a:lnTo>
                <a:lnTo>
                  <a:pt x="693" y="301"/>
                </a:lnTo>
                <a:lnTo>
                  <a:pt x="693" y="303"/>
                </a:lnTo>
                <a:lnTo>
                  <a:pt x="692" y="304"/>
                </a:lnTo>
                <a:lnTo>
                  <a:pt x="691" y="305"/>
                </a:lnTo>
                <a:close/>
                <a:moveTo>
                  <a:pt x="643" y="338"/>
                </a:moveTo>
                <a:lnTo>
                  <a:pt x="623" y="353"/>
                </a:lnTo>
                <a:lnTo>
                  <a:pt x="622" y="353"/>
                </a:lnTo>
                <a:lnTo>
                  <a:pt x="621" y="353"/>
                </a:lnTo>
                <a:lnTo>
                  <a:pt x="619" y="353"/>
                </a:lnTo>
                <a:lnTo>
                  <a:pt x="618" y="351"/>
                </a:lnTo>
                <a:lnTo>
                  <a:pt x="617" y="350"/>
                </a:lnTo>
                <a:lnTo>
                  <a:pt x="617" y="348"/>
                </a:lnTo>
                <a:lnTo>
                  <a:pt x="618" y="346"/>
                </a:lnTo>
                <a:lnTo>
                  <a:pt x="618" y="345"/>
                </a:lnTo>
                <a:lnTo>
                  <a:pt x="639" y="332"/>
                </a:lnTo>
                <a:lnTo>
                  <a:pt x="640" y="330"/>
                </a:lnTo>
                <a:lnTo>
                  <a:pt x="642" y="330"/>
                </a:lnTo>
                <a:lnTo>
                  <a:pt x="643" y="332"/>
                </a:lnTo>
                <a:lnTo>
                  <a:pt x="644" y="333"/>
                </a:lnTo>
                <a:lnTo>
                  <a:pt x="646" y="334"/>
                </a:lnTo>
                <a:lnTo>
                  <a:pt x="646" y="336"/>
                </a:lnTo>
                <a:lnTo>
                  <a:pt x="644" y="337"/>
                </a:lnTo>
                <a:lnTo>
                  <a:pt x="643" y="338"/>
                </a:lnTo>
                <a:close/>
                <a:moveTo>
                  <a:pt x="597" y="371"/>
                </a:moveTo>
                <a:lnTo>
                  <a:pt x="576" y="386"/>
                </a:lnTo>
                <a:lnTo>
                  <a:pt x="574" y="386"/>
                </a:lnTo>
                <a:lnTo>
                  <a:pt x="573" y="386"/>
                </a:lnTo>
                <a:lnTo>
                  <a:pt x="572" y="386"/>
                </a:lnTo>
                <a:lnTo>
                  <a:pt x="570" y="385"/>
                </a:lnTo>
                <a:lnTo>
                  <a:pt x="569" y="383"/>
                </a:lnTo>
                <a:lnTo>
                  <a:pt x="569" y="382"/>
                </a:lnTo>
                <a:lnTo>
                  <a:pt x="570" y="379"/>
                </a:lnTo>
                <a:lnTo>
                  <a:pt x="572" y="379"/>
                </a:lnTo>
                <a:lnTo>
                  <a:pt x="591" y="365"/>
                </a:lnTo>
                <a:lnTo>
                  <a:pt x="593" y="363"/>
                </a:lnTo>
                <a:lnTo>
                  <a:pt x="594" y="363"/>
                </a:lnTo>
                <a:lnTo>
                  <a:pt x="595" y="365"/>
                </a:lnTo>
                <a:lnTo>
                  <a:pt x="597" y="366"/>
                </a:lnTo>
                <a:lnTo>
                  <a:pt x="598" y="367"/>
                </a:lnTo>
                <a:lnTo>
                  <a:pt x="598" y="369"/>
                </a:lnTo>
                <a:lnTo>
                  <a:pt x="597" y="370"/>
                </a:lnTo>
                <a:lnTo>
                  <a:pt x="597" y="371"/>
                </a:lnTo>
                <a:close/>
                <a:moveTo>
                  <a:pt x="549" y="404"/>
                </a:moveTo>
                <a:lnTo>
                  <a:pt x="528" y="419"/>
                </a:lnTo>
                <a:lnTo>
                  <a:pt x="527" y="419"/>
                </a:lnTo>
                <a:lnTo>
                  <a:pt x="525" y="419"/>
                </a:lnTo>
                <a:lnTo>
                  <a:pt x="524" y="419"/>
                </a:lnTo>
                <a:lnTo>
                  <a:pt x="523" y="418"/>
                </a:lnTo>
                <a:lnTo>
                  <a:pt x="521" y="416"/>
                </a:lnTo>
                <a:lnTo>
                  <a:pt x="521" y="415"/>
                </a:lnTo>
                <a:lnTo>
                  <a:pt x="523" y="412"/>
                </a:lnTo>
                <a:lnTo>
                  <a:pt x="524" y="412"/>
                </a:lnTo>
                <a:lnTo>
                  <a:pt x="544" y="398"/>
                </a:lnTo>
                <a:lnTo>
                  <a:pt x="545" y="396"/>
                </a:lnTo>
                <a:lnTo>
                  <a:pt x="546" y="396"/>
                </a:lnTo>
                <a:lnTo>
                  <a:pt x="549" y="398"/>
                </a:lnTo>
                <a:lnTo>
                  <a:pt x="549" y="399"/>
                </a:lnTo>
                <a:lnTo>
                  <a:pt x="550" y="400"/>
                </a:lnTo>
                <a:lnTo>
                  <a:pt x="550" y="402"/>
                </a:lnTo>
                <a:lnTo>
                  <a:pt x="549" y="403"/>
                </a:lnTo>
                <a:lnTo>
                  <a:pt x="549" y="404"/>
                </a:lnTo>
                <a:close/>
                <a:moveTo>
                  <a:pt x="501" y="437"/>
                </a:moveTo>
                <a:lnTo>
                  <a:pt x="480" y="452"/>
                </a:lnTo>
                <a:lnTo>
                  <a:pt x="479" y="452"/>
                </a:lnTo>
                <a:lnTo>
                  <a:pt x="478" y="452"/>
                </a:lnTo>
                <a:lnTo>
                  <a:pt x="476" y="452"/>
                </a:lnTo>
                <a:lnTo>
                  <a:pt x="475" y="451"/>
                </a:lnTo>
                <a:lnTo>
                  <a:pt x="475" y="449"/>
                </a:lnTo>
                <a:lnTo>
                  <a:pt x="475" y="448"/>
                </a:lnTo>
                <a:lnTo>
                  <a:pt x="475" y="447"/>
                </a:lnTo>
                <a:lnTo>
                  <a:pt x="476" y="445"/>
                </a:lnTo>
                <a:lnTo>
                  <a:pt x="496" y="431"/>
                </a:lnTo>
                <a:lnTo>
                  <a:pt x="498" y="430"/>
                </a:lnTo>
                <a:lnTo>
                  <a:pt x="500" y="430"/>
                </a:lnTo>
                <a:lnTo>
                  <a:pt x="501" y="431"/>
                </a:lnTo>
                <a:lnTo>
                  <a:pt x="503" y="432"/>
                </a:lnTo>
                <a:lnTo>
                  <a:pt x="503" y="433"/>
                </a:lnTo>
                <a:lnTo>
                  <a:pt x="503" y="435"/>
                </a:lnTo>
                <a:lnTo>
                  <a:pt x="503" y="436"/>
                </a:lnTo>
                <a:lnTo>
                  <a:pt x="501" y="437"/>
                </a:lnTo>
                <a:close/>
                <a:moveTo>
                  <a:pt x="454" y="471"/>
                </a:moveTo>
                <a:lnTo>
                  <a:pt x="434" y="485"/>
                </a:lnTo>
                <a:lnTo>
                  <a:pt x="431" y="485"/>
                </a:lnTo>
                <a:lnTo>
                  <a:pt x="430" y="485"/>
                </a:lnTo>
                <a:lnTo>
                  <a:pt x="429" y="485"/>
                </a:lnTo>
                <a:lnTo>
                  <a:pt x="427" y="484"/>
                </a:lnTo>
                <a:lnTo>
                  <a:pt x="427" y="482"/>
                </a:lnTo>
                <a:lnTo>
                  <a:pt x="427" y="481"/>
                </a:lnTo>
                <a:lnTo>
                  <a:pt x="427" y="480"/>
                </a:lnTo>
                <a:lnTo>
                  <a:pt x="429" y="478"/>
                </a:lnTo>
                <a:lnTo>
                  <a:pt x="449" y="464"/>
                </a:lnTo>
                <a:lnTo>
                  <a:pt x="451" y="464"/>
                </a:lnTo>
                <a:lnTo>
                  <a:pt x="453" y="463"/>
                </a:lnTo>
                <a:lnTo>
                  <a:pt x="454" y="464"/>
                </a:lnTo>
                <a:lnTo>
                  <a:pt x="455" y="465"/>
                </a:lnTo>
                <a:lnTo>
                  <a:pt x="455" y="467"/>
                </a:lnTo>
                <a:lnTo>
                  <a:pt x="455" y="468"/>
                </a:lnTo>
                <a:lnTo>
                  <a:pt x="455" y="469"/>
                </a:lnTo>
                <a:lnTo>
                  <a:pt x="454" y="471"/>
                </a:lnTo>
                <a:close/>
                <a:moveTo>
                  <a:pt x="406" y="504"/>
                </a:moveTo>
                <a:lnTo>
                  <a:pt x="386" y="518"/>
                </a:lnTo>
                <a:lnTo>
                  <a:pt x="385" y="518"/>
                </a:lnTo>
                <a:lnTo>
                  <a:pt x="382" y="518"/>
                </a:lnTo>
                <a:lnTo>
                  <a:pt x="381" y="518"/>
                </a:lnTo>
                <a:lnTo>
                  <a:pt x="380" y="517"/>
                </a:lnTo>
                <a:lnTo>
                  <a:pt x="380" y="515"/>
                </a:lnTo>
                <a:lnTo>
                  <a:pt x="380" y="514"/>
                </a:lnTo>
                <a:lnTo>
                  <a:pt x="380" y="513"/>
                </a:lnTo>
                <a:lnTo>
                  <a:pt x="381" y="511"/>
                </a:lnTo>
                <a:lnTo>
                  <a:pt x="402" y="497"/>
                </a:lnTo>
                <a:lnTo>
                  <a:pt x="404" y="497"/>
                </a:lnTo>
                <a:lnTo>
                  <a:pt x="405" y="497"/>
                </a:lnTo>
                <a:lnTo>
                  <a:pt x="406" y="497"/>
                </a:lnTo>
                <a:lnTo>
                  <a:pt x="408" y="498"/>
                </a:lnTo>
                <a:lnTo>
                  <a:pt x="408" y="500"/>
                </a:lnTo>
                <a:lnTo>
                  <a:pt x="408" y="501"/>
                </a:lnTo>
                <a:lnTo>
                  <a:pt x="408" y="502"/>
                </a:lnTo>
                <a:lnTo>
                  <a:pt x="406" y="504"/>
                </a:lnTo>
                <a:close/>
                <a:moveTo>
                  <a:pt x="359" y="537"/>
                </a:moveTo>
                <a:lnTo>
                  <a:pt x="339" y="551"/>
                </a:lnTo>
                <a:lnTo>
                  <a:pt x="337" y="551"/>
                </a:lnTo>
                <a:lnTo>
                  <a:pt x="336" y="551"/>
                </a:lnTo>
                <a:lnTo>
                  <a:pt x="333" y="551"/>
                </a:lnTo>
                <a:lnTo>
                  <a:pt x="333" y="550"/>
                </a:lnTo>
                <a:lnTo>
                  <a:pt x="332" y="549"/>
                </a:lnTo>
                <a:lnTo>
                  <a:pt x="332" y="547"/>
                </a:lnTo>
                <a:lnTo>
                  <a:pt x="332" y="546"/>
                </a:lnTo>
                <a:lnTo>
                  <a:pt x="333" y="545"/>
                </a:lnTo>
                <a:lnTo>
                  <a:pt x="355" y="530"/>
                </a:lnTo>
                <a:lnTo>
                  <a:pt x="356" y="530"/>
                </a:lnTo>
                <a:lnTo>
                  <a:pt x="357" y="530"/>
                </a:lnTo>
                <a:lnTo>
                  <a:pt x="359" y="530"/>
                </a:lnTo>
                <a:lnTo>
                  <a:pt x="360" y="531"/>
                </a:lnTo>
                <a:lnTo>
                  <a:pt x="361" y="533"/>
                </a:lnTo>
                <a:lnTo>
                  <a:pt x="361" y="534"/>
                </a:lnTo>
                <a:lnTo>
                  <a:pt x="360" y="535"/>
                </a:lnTo>
                <a:lnTo>
                  <a:pt x="359" y="537"/>
                </a:lnTo>
                <a:close/>
                <a:moveTo>
                  <a:pt x="311" y="570"/>
                </a:moveTo>
                <a:lnTo>
                  <a:pt x="291" y="584"/>
                </a:lnTo>
                <a:lnTo>
                  <a:pt x="290" y="586"/>
                </a:lnTo>
                <a:lnTo>
                  <a:pt x="288" y="586"/>
                </a:lnTo>
                <a:lnTo>
                  <a:pt x="287" y="584"/>
                </a:lnTo>
                <a:lnTo>
                  <a:pt x="286" y="583"/>
                </a:lnTo>
                <a:lnTo>
                  <a:pt x="285" y="582"/>
                </a:lnTo>
                <a:lnTo>
                  <a:pt x="285" y="580"/>
                </a:lnTo>
                <a:lnTo>
                  <a:pt x="286" y="579"/>
                </a:lnTo>
                <a:lnTo>
                  <a:pt x="286" y="578"/>
                </a:lnTo>
                <a:lnTo>
                  <a:pt x="307" y="563"/>
                </a:lnTo>
                <a:lnTo>
                  <a:pt x="308" y="563"/>
                </a:lnTo>
                <a:lnTo>
                  <a:pt x="310" y="563"/>
                </a:lnTo>
                <a:lnTo>
                  <a:pt x="311" y="563"/>
                </a:lnTo>
                <a:lnTo>
                  <a:pt x="312" y="564"/>
                </a:lnTo>
                <a:lnTo>
                  <a:pt x="314" y="566"/>
                </a:lnTo>
                <a:lnTo>
                  <a:pt x="314" y="567"/>
                </a:lnTo>
                <a:lnTo>
                  <a:pt x="312" y="568"/>
                </a:lnTo>
                <a:lnTo>
                  <a:pt x="311" y="570"/>
                </a:lnTo>
                <a:close/>
                <a:moveTo>
                  <a:pt x="265" y="603"/>
                </a:moveTo>
                <a:lnTo>
                  <a:pt x="244" y="617"/>
                </a:lnTo>
                <a:lnTo>
                  <a:pt x="242" y="619"/>
                </a:lnTo>
                <a:lnTo>
                  <a:pt x="241" y="619"/>
                </a:lnTo>
                <a:lnTo>
                  <a:pt x="240" y="617"/>
                </a:lnTo>
                <a:lnTo>
                  <a:pt x="238" y="616"/>
                </a:lnTo>
                <a:lnTo>
                  <a:pt x="237" y="615"/>
                </a:lnTo>
                <a:lnTo>
                  <a:pt x="237" y="613"/>
                </a:lnTo>
                <a:lnTo>
                  <a:pt x="238" y="612"/>
                </a:lnTo>
                <a:lnTo>
                  <a:pt x="240" y="611"/>
                </a:lnTo>
                <a:lnTo>
                  <a:pt x="259" y="596"/>
                </a:lnTo>
                <a:lnTo>
                  <a:pt x="261" y="596"/>
                </a:lnTo>
                <a:lnTo>
                  <a:pt x="262" y="596"/>
                </a:lnTo>
                <a:lnTo>
                  <a:pt x="263" y="596"/>
                </a:lnTo>
                <a:lnTo>
                  <a:pt x="265" y="597"/>
                </a:lnTo>
                <a:lnTo>
                  <a:pt x="266" y="599"/>
                </a:lnTo>
                <a:lnTo>
                  <a:pt x="266" y="600"/>
                </a:lnTo>
                <a:lnTo>
                  <a:pt x="265" y="601"/>
                </a:lnTo>
                <a:lnTo>
                  <a:pt x="265" y="603"/>
                </a:lnTo>
                <a:close/>
                <a:moveTo>
                  <a:pt x="217" y="636"/>
                </a:moveTo>
                <a:lnTo>
                  <a:pt x="196" y="650"/>
                </a:lnTo>
                <a:lnTo>
                  <a:pt x="195" y="652"/>
                </a:lnTo>
                <a:lnTo>
                  <a:pt x="193" y="652"/>
                </a:lnTo>
                <a:lnTo>
                  <a:pt x="192" y="650"/>
                </a:lnTo>
                <a:lnTo>
                  <a:pt x="191" y="649"/>
                </a:lnTo>
                <a:lnTo>
                  <a:pt x="189" y="648"/>
                </a:lnTo>
                <a:lnTo>
                  <a:pt x="189" y="646"/>
                </a:lnTo>
                <a:lnTo>
                  <a:pt x="191" y="645"/>
                </a:lnTo>
                <a:lnTo>
                  <a:pt x="192" y="644"/>
                </a:lnTo>
                <a:lnTo>
                  <a:pt x="212" y="629"/>
                </a:lnTo>
                <a:lnTo>
                  <a:pt x="213" y="629"/>
                </a:lnTo>
                <a:lnTo>
                  <a:pt x="214" y="629"/>
                </a:lnTo>
                <a:lnTo>
                  <a:pt x="217" y="629"/>
                </a:lnTo>
                <a:lnTo>
                  <a:pt x="217" y="630"/>
                </a:lnTo>
                <a:lnTo>
                  <a:pt x="218" y="632"/>
                </a:lnTo>
                <a:lnTo>
                  <a:pt x="218" y="633"/>
                </a:lnTo>
                <a:lnTo>
                  <a:pt x="217" y="636"/>
                </a:lnTo>
                <a:close/>
                <a:moveTo>
                  <a:pt x="169" y="670"/>
                </a:moveTo>
                <a:lnTo>
                  <a:pt x="148" y="683"/>
                </a:lnTo>
                <a:lnTo>
                  <a:pt x="147" y="685"/>
                </a:lnTo>
                <a:lnTo>
                  <a:pt x="146" y="685"/>
                </a:lnTo>
                <a:lnTo>
                  <a:pt x="144" y="683"/>
                </a:lnTo>
                <a:lnTo>
                  <a:pt x="143" y="683"/>
                </a:lnTo>
                <a:lnTo>
                  <a:pt x="143" y="681"/>
                </a:lnTo>
                <a:lnTo>
                  <a:pt x="143" y="679"/>
                </a:lnTo>
                <a:lnTo>
                  <a:pt x="143" y="678"/>
                </a:lnTo>
                <a:lnTo>
                  <a:pt x="144" y="677"/>
                </a:lnTo>
                <a:lnTo>
                  <a:pt x="164" y="662"/>
                </a:lnTo>
                <a:lnTo>
                  <a:pt x="165" y="662"/>
                </a:lnTo>
                <a:lnTo>
                  <a:pt x="168" y="662"/>
                </a:lnTo>
                <a:lnTo>
                  <a:pt x="169" y="662"/>
                </a:lnTo>
                <a:lnTo>
                  <a:pt x="171" y="664"/>
                </a:lnTo>
                <a:lnTo>
                  <a:pt x="171" y="665"/>
                </a:lnTo>
                <a:lnTo>
                  <a:pt x="171" y="666"/>
                </a:lnTo>
                <a:lnTo>
                  <a:pt x="171" y="669"/>
                </a:lnTo>
                <a:lnTo>
                  <a:pt x="169" y="670"/>
                </a:lnTo>
                <a:close/>
                <a:moveTo>
                  <a:pt x="122" y="703"/>
                </a:moveTo>
                <a:lnTo>
                  <a:pt x="102" y="716"/>
                </a:lnTo>
                <a:lnTo>
                  <a:pt x="99" y="718"/>
                </a:lnTo>
                <a:lnTo>
                  <a:pt x="98" y="718"/>
                </a:lnTo>
                <a:lnTo>
                  <a:pt x="97" y="716"/>
                </a:lnTo>
                <a:lnTo>
                  <a:pt x="95" y="716"/>
                </a:lnTo>
                <a:lnTo>
                  <a:pt x="95" y="714"/>
                </a:lnTo>
                <a:lnTo>
                  <a:pt x="95" y="712"/>
                </a:lnTo>
                <a:lnTo>
                  <a:pt x="95" y="711"/>
                </a:lnTo>
                <a:lnTo>
                  <a:pt x="97" y="710"/>
                </a:lnTo>
                <a:lnTo>
                  <a:pt x="117" y="695"/>
                </a:lnTo>
                <a:lnTo>
                  <a:pt x="119" y="695"/>
                </a:lnTo>
                <a:lnTo>
                  <a:pt x="120" y="695"/>
                </a:lnTo>
                <a:lnTo>
                  <a:pt x="122" y="695"/>
                </a:lnTo>
                <a:lnTo>
                  <a:pt x="123" y="697"/>
                </a:lnTo>
                <a:lnTo>
                  <a:pt x="123" y="698"/>
                </a:lnTo>
                <a:lnTo>
                  <a:pt x="123" y="701"/>
                </a:lnTo>
                <a:lnTo>
                  <a:pt x="123" y="702"/>
                </a:lnTo>
                <a:lnTo>
                  <a:pt x="122" y="703"/>
                </a:lnTo>
                <a:close/>
                <a:moveTo>
                  <a:pt x="74" y="736"/>
                </a:moveTo>
                <a:lnTo>
                  <a:pt x="54" y="749"/>
                </a:lnTo>
                <a:lnTo>
                  <a:pt x="53" y="751"/>
                </a:lnTo>
                <a:lnTo>
                  <a:pt x="50" y="751"/>
                </a:lnTo>
                <a:lnTo>
                  <a:pt x="49" y="749"/>
                </a:lnTo>
                <a:lnTo>
                  <a:pt x="48" y="749"/>
                </a:lnTo>
                <a:lnTo>
                  <a:pt x="48" y="747"/>
                </a:lnTo>
                <a:lnTo>
                  <a:pt x="48" y="746"/>
                </a:lnTo>
                <a:lnTo>
                  <a:pt x="48" y="744"/>
                </a:lnTo>
                <a:lnTo>
                  <a:pt x="49" y="743"/>
                </a:lnTo>
                <a:lnTo>
                  <a:pt x="70" y="730"/>
                </a:lnTo>
                <a:lnTo>
                  <a:pt x="72" y="728"/>
                </a:lnTo>
                <a:lnTo>
                  <a:pt x="73" y="728"/>
                </a:lnTo>
                <a:lnTo>
                  <a:pt x="74" y="728"/>
                </a:lnTo>
                <a:lnTo>
                  <a:pt x="76" y="730"/>
                </a:lnTo>
                <a:lnTo>
                  <a:pt x="76" y="731"/>
                </a:lnTo>
                <a:lnTo>
                  <a:pt x="76" y="734"/>
                </a:lnTo>
                <a:lnTo>
                  <a:pt x="76" y="735"/>
                </a:lnTo>
                <a:lnTo>
                  <a:pt x="74" y="736"/>
                </a:lnTo>
                <a:close/>
                <a:moveTo>
                  <a:pt x="27" y="769"/>
                </a:moveTo>
                <a:lnTo>
                  <a:pt x="7" y="783"/>
                </a:lnTo>
                <a:lnTo>
                  <a:pt x="5" y="784"/>
                </a:lnTo>
                <a:lnTo>
                  <a:pt x="4" y="784"/>
                </a:lnTo>
                <a:lnTo>
                  <a:pt x="1" y="783"/>
                </a:lnTo>
                <a:lnTo>
                  <a:pt x="0" y="781"/>
                </a:lnTo>
                <a:lnTo>
                  <a:pt x="0" y="779"/>
                </a:lnTo>
                <a:lnTo>
                  <a:pt x="0" y="777"/>
                </a:lnTo>
                <a:lnTo>
                  <a:pt x="1" y="776"/>
                </a:lnTo>
                <a:lnTo>
                  <a:pt x="23" y="763"/>
                </a:lnTo>
                <a:lnTo>
                  <a:pt x="24" y="761"/>
                </a:lnTo>
                <a:lnTo>
                  <a:pt x="25" y="761"/>
                </a:lnTo>
                <a:lnTo>
                  <a:pt x="27" y="761"/>
                </a:lnTo>
                <a:lnTo>
                  <a:pt x="28" y="763"/>
                </a:lnTo>
                <a:lnTo>
                  <a:pt x="29" y="764"/>
                </a:lnTo>
                <a:lnTo>
                  <a:pt x="29" y="767"/>
                </a:lnTo>
                <a:lnTo>
                  <a:pt x="28" y="768"/>
                </a:lnTo>
                <a:lnTo>
                  <a:pt x="27" y="769"/>
                </a:lnTo>
                <a:close/>
              </a:path>
            </a:pathLst>
          </a:custGeom>
          <a:solidFill>
            <a:srgbClr val="000000"/>
          </a:solidFill>
          <a:ln w="0">
            <a:solidFill>
              <a:srgbClr val="000000"/>
            </a:solidFill>
            <a:round/>
            <a:headEnd/>
            <a:tailEnd/>
          </a:ln>
        </p:spPr>
        <p:txBody>
          <a:bodyPr/>
          <a:lstStyle/>
          <a:p>
            <a:endParaRPr lang="ja-JP" altLang="ja-JP"/>
          </a:p>
        </p:txBody>
      </p:sp>
      <p:sp>
        <p:nvSpPr>
          <p:cNvPr id="29" name="Freeform 31"/>
          <p:cNvSpPr>
            <a:spLocks noEditPoints="1"/>
          </p:cNvSpPr>
          <p:nvPr/>
        </p:nvSpPr>
        <p:spPr bwMode="auto">
          <a:xfrm>
            <a:off x="6847780" y="4354984"/>
            <a:ext cx="785813" cy="220663"/>
          </a:xfrm>
          <a:custGeom>
            <a:avLst/>
            <a:gdLst>
              <a:gd name="T0" fmla="*/ 2147483647 w 703"/>
              <a:gd name="T1" fmla="*/ 2147483647 h 193"/>
              <a:gd name="T2" fmla="*/ 2147483647 w 703"/>
              <a:gd name="T3" fmla="*/ 2147483647 h 193"/>
              <a:gd name="T4" fmla="*/ 2147483647 w 703"/>
              <a:gd name="T5" fmla="*/ 2147483647 h 193"/>
              <a:gd name="T6" fmla="*/ 2147483647 w 703"/>
              <a:gd name="T7" fmla="*/ 2147483647 h 193"/>
              <a:gd name="T8" fmla="*/ 2147483647 w 703"/>
              <a:gd name="T9" fmla="*/ 2147483647 h 193"/>
              <a:gd name="T10" fmla="*/ 2147483647 w 703"/>
              <a:gd name="T11" fmla="*/ 2147483647 h 193"/>
              <a:gd name="T12" fmla="*/ 2147483647 w 703"/>
              <a:gd name="T13" fmla="*/ 2147483647 h 193"/>
              <a:gd name="T14" fmla="*/ 2147483647 w 703"/>
              <a:gd name="T15" fmla="*/ 2147483647 h 193"/>
              <a:gd name="T16" fmla="*/ 2147483647 w 703"/>
              <a:gd name="T17" fmla="*/ 2147483647 h 193"/>
              <a:gd name="T18" fmla="*/ 2147483647 w 703"/>
              <a:gd name="T19" fmla="*/ 2147483647 h 193"/>
              <a:gd name="T20" fmla="*/ 2147483647 w 703"/>
              <a:gd name="T21" fmla="*/ 2147483647 h 193"/>
              <a:gd name="T22" fmla="*/ 2147483647 w 703"/>
              <a:gd name="T23" fmla="*/ 2147483647 h 193"/>
              <a:gd name="T24" fmla="*/ 2147483647 w 703"/>
              <a:gd name="T25" fmla="*/ 2147483647 h 193"/>
              <a:gd name="T26" fmla="*/ 2147483647 w 703"/>
              <a:gd name="T27" fmla="*/ 2147483647 h 193"/>
              <a:gd name="T28" fmla="*/ 2147483647 w 703"/>
              <a:gd name="T29" fmla="*/ 2147483647 h 193"/>
              <a:gd name="T30" fmla="*/ 2147483647 w 703"/>
              <a:gd name="T31" fmla="*/ 2147483647 h 193"/>
              <a:gd name="T32" fmla="*/ 2147483647 w 703"/>
              <a:gd name="T33" fmla="*/ 2147483647 h 193"/>
              <a:gd name="T34" fmla="*/ 2147483647 w 703"/>
              <a:gd name="T35" fmla="*/ 2147483647 h 193"/>
              <a:gd name="T36" fmla="*/ 2147483647 w 703"/>
              <a:gd name="T37" fmla="*/ 2147483647 h 193"/>
              <a:gd name="T38" fmla="*/ 2147483647 w 703"/>
              <a:gd name="T39" fmla="*/ 2147483647 h 193"/>
              <a:gd name="T40" fmla="*/ 2147483647 w 703"/>
              <a:gd name="T41" fmla="*/ 2147483647 h 193"/>
              <a:gd name="T42" fmla="*/ 2147483647 w 703"/>
              <a:gd name="T43" fmla="*/ 2147483647 h 193"/>
              <a:gd name="T44" fmla="*/ 2147483647 w 703"/>
              <a:gd name="T45" fmla="*/ 2147483647 h 193"/>
              <a:gd name="T46" fmla="*/ 2147483647 w 703"/>
              <a:gd name="T47" fmla="*/ 2147483647 h 193"/>
              <a:gd name="T48" fmla="*/ 2147483647 w 703"/>
              <a:gd name="T49" fmla="*/ 2147483647 h 193"/>
              <a:gd name="T50" fmla="*/ 2147483647 w 703"/>
              <a:gd name="T51" fmla="*/ 2147483647 h 193"/>
              <a:gd name="T52" fmla="*/ 2147483647 w 703"/>
              <a:gd name="T53" fmla="*/ 2147483647 h 193"/>
              <a:gd name="T54" fmla="*/ 2147483647 w 703"/>
              <a:gd name="T55" fmla="*/ 2147483647 h 193"/>
              <a:gd name="T56" fmla="*/ 2147483647 w 703"/>
              <a:gd name="T57" fmla="*/ 2147483647 h 193"/>
              <a:gd name="T58" fmla="*/ 2147483647 w 703"/>
              <a:gd name="T59" fmla="*/ 2147483647 h 193"/>
              <a:gd name="T60" fmla="*/ 2147483647 w 703"/>
              <a:gd name="T61" fmla="*/ 2147483647 h 193"/>
              <a:gd name="T62" fmla="*/ 2147483647 w 703"/>
              <a:gd name="T63" fmla="*/ 2147483647 h 193"/>
              <a:gd name="T64" fmla="*/ 2147483647 w 703"/>
              <a:gd name="T65" fmla="*/ 2147483647 h 193"/>
              <a:gd name="T66" fmla="*/ 2147483647 w 703"/>
              <a:gd name="T67" fmla="*/ 2147483647 h 193"/>
              <a:gd name="T68" fmla="*/ 2147483647 w 703"/>
              <a:gd name="T69" fmla="*/ 2147483647 h 193"/>
              <a:gd name="T70" fmla="*/ 2147483647 w 703"/>
              <a:gd name="T71" fmla="*/ 2147483647 h 193"/>
              <a:gd name="T72" fmla="*/ 2147483647 w 703"/>
              <a:gd name="T73" fmla="*/ 2147483647 h 193"/>
              <a:gd name="T74" fmla="*/ 2147483647 w 703"/>
              <a:gd name="T75" fmla="*/ 2147483647 h 193"/>
              <a:gd name="T76" fmla="*/ 2147483647 w 703"/>
              <a:gd name="T77" fmla="*/ 2147483647 h 193"/>
              <a:gd name="T78" fmla="*/ 2147483647 w 703"/>
              <a:gd name="T79" fmla="*/ 2147483647 h 193"/>
              <a:gd name="T80" fmla="*/ 2147483647 w 703"/>
              <a:gd name="T81" fmla="*/ 2147483647 h 193"/>
              <a:gd name="T82" fmla="*/ 2147483647 w 703"/>
              <a:gd name="T83" fmla="*/ 2147483647 h 193"/>
              <a:gd name="T84" fmla="*/ 2147483647 w 703"/>
              <a:gd name="T85" fmla="*/ 2147483647 h 193"/>
              <a:gd name="T86" fmla="*/ 2147483647 w 703"/>
              <a:gd name="T87" fmla="*/ 2147483647 h 193"/>
              <a:gd name="T88" fmla="*/ 2147483647 w 703"/>
              <a:gd name="T89" fmla="*/ 2147483647 h 193"/>
              <a:gd name="T90" fmla="*/ 2147483647 w 703"/>
              <a:gd name="T91" fmla="*/ 2147483647 h 193"/>
              <a:gd name="T92" fmla="*/ 2147483647 w 703"/>
              <a:gd name="T93" fmla="*/ 2147483647 h 193"/>
              <a:gd name="T94" fmla="*/ 2147483647 w 703"/>
              <a:gd name="T95" fmla="*/ 2147483647 h 193"/>
              <a:gd name="T96" fmla="*/ 0 w 703"/>
              <a:gd name="T97" fmla="*/ 2147483647 h 193"/>
              <a:gd name="T98" fmla="*/ 2147483647 w 703"/>
              <a:gd name="T99" fmla="*/ 0 h 193"/>
              <a:gd name="T100" fmla="*/ 2147483647 w 703"/>
              <a:gd name="T101" fmla="*/ 2147483647 h 193"/>
              <a:gd name="T102" fmla="*/ 2147483647 w 703"/>
              <a:gd name="T103" fmla="*/ 2147483647 h 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03"/>
              <a:gd name="T157" fmla="*/ 0 h 193"/>
              <a:gd name="T158" fmla="*/ 703 w 703"/>
              <a:gd name="T159" fmla="*/ 193 h 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03" h="193">
                <a:moveTo>
                  <a:pt x="697" y="192"/>
                </a:moveTo>
                <a:lnTo>
                  <a:pt x="673" y="187"/>
                </a:lnTo>
                <a:lnTo>
                  <a:pt x="672" y="185"/>
                </a:lnTo>
                <a:lnTo>
                  <a:pt x="671" y="184"/>
                </a:lnTo>
                <a:lnTo>
                  <a:pt x="671" y="183"/>
                </a:lnTo>
                <a:lnTo>
                  <a:pt x="671" y="181"/>
                </a:lnTo>
                <a:lnTo>
                  <a:pt x="671" y="180"/>
                </a:lnTo>
                <a:lnTo>
                  <a:pt x="672" y="179"/>
                </a:lnTo>
                <a:lnTo>
                  <a:pt x="673" y="177"/>
                </a:lnTo>
                <a:lnTo>
                  <a:pt x="676" y="179"/>
                </a:lnTo>
                <a:lnTo>
                  <a:pt x="700" y="184"/>
                </a:lnTo>
                <a:lnTo>
                  <a:pt x="701" y="185"/>
                </a:lnTo>
                <a:lnTo>
                  <a:pt x="703" y="187"/>
                </a:lnTo>
                <a:lnTo>
                  <a:pt x="703" y="188"/>
                </a:lnTo>
                <a:lnTo>
                  <a:pt x="703" y="189"/>
                </a:lnTo>
                <a:lnTo>
                  <a:pt x="701" y="190"/>
                </a:lnTo>
                <a:lnTo>
                  <a:pt x="700" y="192"/>
                </a:lnTo>
                <a:lnTo>
                  <a:pt x="699" y="193"/>
                </a:lnTo>
                <a:lnTo>
                  <a:pt x="697" y="192"/>
                </a:lnTo>
                <a:close/>
                <a:moveTo>
                  <a:pt x="642" y="177"/>
                </a:moveTo>
                <a:lnTo>
                  <a:pt x="618" y="171"/>
                </a:lnTo>
                <a:lnTo>
                  <a:pt x="617" y="171"/>
                </a:lnTo>
                <a:lnTo>
                  <a:pt x="615" y="169"/>
                </a:lnTo>
                <a:lnTo>
                  <a:pt x="614" y="168"/>
                </a:lnTo>
                <a:lnTo>
                  <a:pt x="614" y="167"/>
                </a:lnTo>
                <a:lnTo>
                  <a:pt x="615" y="164"/>
                </a:lnTo>
                <a:lnTo>
                  <a:pt x="617" y="164"/>
                </a:lnTo>
                <a:lnTo>
                  <a:pt x="618" y="163"/>
                </a:lnTo>
                <a:lnTo>
                  <a:pt x="619" y="163"/>
                </a:lnTo>
                <a:lnTo>
                  <a:pt x="643" y="169"/>
                </a:lnTo>
                <a:lnTo>
                  <a:pt x="644" y="171"/>
                </a:lnTo>
                <a:lnTo>
                  <a:pt x="646" y="172"/>
                </a:lnTo>
                <a:lnTo>
                  <a:pt x="647" y="173"/>
                </a:lnTo>
                <a:lnTo>
                  <a:pt x="647" y="175"/>
                </a:lnTo>
                <a:lnTo>
                  <a:pt x="646" y="176"/>
                </a:lnTo>
                <a:lnTo>
                  <a:pt x="644" y="177"/>
                </a:lnTo>
                <a:lnTo>
                  <a:pt x="643" y="177"/>
                </a:lnTo>
                <a:lnTo>
                  <a:pt x="642" y="177"/>
                </a:lnTo>
                <a:close/>
                <a:moveTo>
                  <a:pt x="586" y="163"/>
                </a:moveTo>
                <a:lnTo>
                  <a:pt x="561" y="156"/>
                </a:lnTo>
                <a:lnTo>
                  <a:pt x="560" y="156"/>
                </a:lnTo>
                <a:lnTo>
                  <a:pt x="560" y="155"/>
                </a:lnTo>
                <a:lnTo>
                  <a:pt x="558" y="152"/>
                </a:lnTo>
                <a:lnTo>
                  <a:pt x="558" y="151"/>
                </a:lnTo>
                <a:lnTo>
                  <a:pt x="560" y="149"/>
                </a:lnTo>
                <a:lnTo>
                  <a:pt x="561" y="148"/>
                </a:lnTo>
                <a:lnTo>
                  <a:pt x="562" y="148"/>
                </a:lnTo>
                <a:lnTo>
                  <a:pt x="564" y="148"/>
                </a:lnTo>
                <a:lnTo>
                  <a:pt x="587" y="155"/>
                </a:lnTo>
                <a:lnTo>
                  <a:pt x="589" y="155"/>
                </a:lnTo>
                <a:lnTo>
                  <a:pt x="590" y="156"/>
                </a:lnTo>
                <a:lnTo>
                  <a:pt x="590" y="157"/>
                </a:lnTo>
                <a:lnTo>
                  <a:pt x="590" y="160"/>
                </a:lnTo>
                <a:lnTo>
                  <a:pt x="590" y="161"/>
                </a:lnTo>
                <a:lnTo>
                  <a:pt x="589" y="163"/>
                </a:lnTo>
                <a:lnTo>
                  <a:pt x="587" y="163"/>
                </a:lnTo>
                <a:lnTo>
                  <a:pt x="586" y="163"/>
                </a:lnTo>
                <a:close/>
                <a:moveTo>
                  <a:pt x="529" y="148"/>
                </a:moveTo>
                <a:lnTo>
                  <a:pt x="505" y="142"/>
                </a:lnTo>
                <a:lnTo>
                  <a:pt x="504" y="140"/>
                </a:lnTo>
                <a:lnTo>
                  <a:pt x="503" y="139"/>
                </a:lnTo>
                <a:lnTo>
                  <a:pt x="503" y="138"/>
                </a:lnTo>
                <a:lnTo>
                  <a:pt x="503" y="136"/>
                </a:lnTo>
                <a:lnTo>
                  <a:pt x="503" y="135"/>
                </a:lnTo>
                <a:lnTo>
                  <a:pt x="504" y="134"/>
                </a:lnTo>
                <a:lnTo>
                  <a:pt x="505" y="134"/>
                </a:lnTo>
                <a:lnTo>
                  <a:pt x="508" y="134"/>
                </a:lnTo>
                <a:lnTo>
                  <a:pt x="532" y="140"/>
                </a:lnTo>
                <a:lnTo>
                  <a:pt x="533" y="140"/>
                </a:lnTo>
                <a:lnTo>
                  <a:pt x="535" y="142"/>
                </a:lnTo>
                <a:lnTo>
                  <a:pt x="535" y="143"/>
                </a:lnTo>
                <a:lnTo>
                  <a:pt x="535" y="144"/>
                </a:lnTo>
                <a:lnTo>
                  <a:pt x="535" y="147"/>
                </a:lnTo>
                <a:lnTo>
                  <a:pt x="533" y="147"/>
                </a:lnTo>
                <a:lnTo>
                  <a:pt x="531" y="148"/>
                </a:lnTo>
                <a:lnTo>
                  <a:pt x="529" y="148"/>
                </a:lnTo>
                <a:close/>
                <a:moveTo>
                  <a:pt x="474" y="132"/>
                </a:moveTo>
                <a:lnTo>
                  <a:pt x="450" y="127"/>
                </a:lnTo>
                <a:lnTo>
                  <a:pt x="449" y="126"/>
                </a:lnTo>
                <a:lnTo>
                  <a:pt x="447" y="124"/>
                </a:lnTo>
                <a:lnTo>
                  <a:pt x="447" y="123"/>
                </a:lnTo>
                <a:lnTo>
                  <a:pt x="447" y="122"/>
                </a:lnTo>
                <a:lnTo>
                  <a:pt x="447" y="120"/>
                </a:lnTo>
                <a:lnTo>
                  <a:pt x="449" y="119"/>
                </a:lnTo>
                <a:lnTo>
                  <a:pt x="450" y="118"/>
                </a:lnTo>
                <a:lnTo>
                  <a:pt x="451" y="119"/>
                </a:lnTo>
                <a:lnTo>
                  <a:pt x="476" y="124"/>
                </a:lnTo>
                <a:lnTo>
                  <a:pt x="478" y="126"/>
                </a:lnTo>
                <a:lnTo>
                  <a:pt x="478" y="127"/>
                </a:lnTo>
                <a:lnTo>
                  <a:pt x="479" y="128"/>
                </a:lnTo>
                <a:lnTo>
                  <a:pt x="479" y="130"/>
                </a:lnTo>
                <a:lnTo>
                  <a:pt x="478" y="131"/>
                </a:lnTo>
                <a:lnTo>
                  <a:pt x="476" y="132"/>
                </a:lnTo>
                <a:lnTo>
                  <a:pt x="475" y="134"/>
                </a:lnTo>
                <a:lnTo>
                  <a:pt x="474" y="132"/>
                </a:lnTo>
                <a:close/>
                <a:moveTo>
                  <a:pt x="418" y="118"/>
                </a:moveTo>
                <a:lnTo>
                  <a:pt x="394" y="111"/>
                </a:lnTo>
                <a:lnTo>
                  <a:pt x="392" y="111"/>
                </a:lnTo>
                <a:lnTo>
                  <a:pt x="392" y="110"/>
                </a:lnTo>
                <a:lnTo>
                  <a:pt x="390" y="108"/>
                </a:lnTo>
                <a:lnTo>
                  <a:pt x="390" y="107"/>
                </a:lnTo>
                <a:lnTo>
                  <a:pt x="392" y="105"/>
                </a:lnTo>
                <a:lnTo>
                  <a:pt x="393" y="105"/>
                </a:lnTo>
                <a:lnTo>
                  <a:pt x="394" y="103"/>
                </a:lnTo>
                <a:lnTo>
                  <a:pt x="396" y="103"/>
                </a:lnTo>
                <a:lnTo>
                  <a:pt x="419" y="110"/>
                </a:lnTo>
                <a:lnTo>
                  <a:pt x="421" y="111"/>
                </a:lnTo>
                <a:lnTo>
                  <a:pt x="422" y="112"/>
                </a:lnTo>
                <a:lnTo>
                  <a:pt x="423" y="114"/>
                </a:lnTo>
                <a:lnTo>
                  <a:pt x="423" y="115"/>
                </a:lnTo>
                <a:lnTo>
                  <a:pt x="422" y="116"/>
                </a:lnTo>
                <a:lnTo>
                  <a:pt x="421" y="118"/>
                </a:lnTo>
                <a:lnTo>
                  <a:pt x="419" y="118"/>
                </a:lnTo>
                <a:lnTo>
                  <a:pt x="418" y="118"/>
                </a:lnTo>
                <a:close/>
                <a:moveTo>
                  <a:pt x="361" y="103"/>
                </a:moveTo>
                <a:lnTo>
                  <a:pt x="337" y="97"/>
                </a:lnTo>
                <a:lnTo>
                  <a:pt x="336" y="97"/>
                </a:lnTo>
                <a:lnTo>
                  <a:pt x="335" y="95"/>
                </a:lnTo>
                <a:lnTo>
                  <a:pt x="335" y="94"/>
                </a:lnTo>
                <a:lnTo>
                  <a:pt x="335" y="91"/>
                </a:lnTo>
                <a:lnTo>
                  <a:pt x="336" y="90"/>
                </a:lnTo>
                <a:lnTo>
                  <a:pt x="336" y="89"/>
                </a:lnTo>
                <a:lnTo>
                  <a:pt x="339" y="89"/>
                </a:lnTo>
                <a:lnTo>
                  <a:pt x="340" y="89"/>
                </a:lnTo>
                <a:lnTo>
                  <a:pt x="364" y="95"/>
                </a:lnTo>
                <a:lnTo>
                  <a:pt x="365" y="95"/>
                </a:lnTo>
                <a:lnTo>
                  <a:pt x="367" y="97"/>
                </a:lnTo>
                <a:lnTo>
                  <a:pt x="367" y="98"/>
                </a:lnTo>
                <a:lnTo>
                  <a:pt x="367" y="101"/>
                </a:lnTo>
                <a:lnTo>
                  <a:pt x="367" y="102"/>
                </a:lnTo>
                <a:lnTo>
                  <a:pt x="365" y="103"/>
                </a:lnTo>
                <a:lnTo>
                  <a:pt x="364" y="103"/>
                </a:lnTo>
                <a:lnTo>
                  <a:pt x="361" y="103"/>
                </a:lnTo>
                <a:close/>
                <a:moveTo>
                  <a:pt x="306" y="89"/>
                </a:moveTo>
                <a:lnTo>
                  <a:pt x="282" y="82"/>
                </a:lnTo>
                <a:lnTo>
                  <a:pt x="281" y="81"/>
                </a:lnTo>
                <a:lnTo>
                  <a:pt x="279" y="79"/>
                </a:lnTo>
                <a:lnTo>
                  <a:pt x="279" y="78"/>
                </a:lnTo>
                <a:lnTo>
                  <a:pt x="279" y="77"/>
                </a:lnTo>
                <a:lnTo>
                  <a:pt x="279" y="75"/>
                </a:lnTo>
                <a:lnTo>
                  <a:pt x="281" y="74"/>
                </a:lnTo>
                <a:lnTo>
                  <a:pt x="282" y="74"/>
                </a:lnTo>
                <a:lnTo>
                  <a:pt x="285" y="74"/>
                </a:lnTo>
                <a:lnTo>
                  <a:pt x="308" y="81"/>
                </a:lnTo>
                <a:lnTo>
                  <a:pt x="310" y="81"/>
                </a:lnTo>
                <a:lnTo>
                  <a:pt x="311" y="82"/>
                </a:lnTo>
                <a:lnTo>
                  <a:pt x="311" y="83"/>
                </a:lnTo>
                <a:lnTo>
                  <a:pt x="311" y="86"/>
                </a:lnTo>
                <a:lnTo>
                  <a:pt x="310" y="87"/>
                </a:lnTo>
                <a:lnTo>
                  <a:pt x="308" y="87"/>
                </a:lnTo>
                <a:lnTo>
                  <a:pt x="307" y="89"/>
                </a:lnTo>
                <a:lnTo>
                  <a:pt x="306" y="89"/>
                </a:lnTo>
                <a:close/>
                <a:moveTo>
                  <a:pt x="250" y="74"/>
                </a:moveTo>
                <a:lnTo>
                  <a:pt x="226" y="68"/>
                </a:lnTo>
                <a:lnTo>
                  <a:pt x="225" y="66"/>
                </a:lnTo>
                <a:lnTo>
                  <a:pt x="224" y="65"/>
                </a:lnTo>
                <a:lnTo>
                  <a:pt x="222" y="64"/>
                </a:lnTo>
                <a:lnTo>
                  <a:pt x="224" y="62"/>
                </a:lnTo>
                <a:lnTo>
                  <a:pt x="224" y="61"/>
                </a:lnTo>
                <a:lnTo>
                  <a:pt x="225" y="60"/>
                </a:lnTo>
                <a:lnTo>
                  <a:pt x="226" y="60"/>
                </a:lnTo>
                <a:lnTo>
                  <a:pt x="228" y="60"/>
                </a:lnTo>
                <a:lnTo>
                  <a:pt x="251" y="65"/>
                </a:lnTo>
                <a:lnTo>
                  <a:pt x="254" y="66"/>
                </a:lnTo>
                <a:lnTo>
                  <a:pt x="254" y="68"/>
                </a:lnTo>
                <a:lnTo>
                  <a:pt x="255" y="69"/>
                </a:lnTo>
                <a:lnTo>
                  <a:pt x="255" y="70"/>
                </a:lnTo>
                <a:lnTo>
                  <a:pt x="254" y="71"/>
                </a:lnTo>
                <a:lnTo>
                  <a:pt x="253" y="73"/>
                </a:lnTo>
                <a:lnTo>
                  <a:pt x="251" y="74"/>
                </a:lnTo>
                <a:lnTo>
                  <a:pt x="250" y="74"/>
                </a:lnTo>
                <a:close/>
                <a:moveTo>
                  <a:pt x="195" y="58"/>
                </a:moveTo>
                <a:lnTo>
                  <a:pt x="169" y="52"/>
                </a:lnTo>
                <a:lnTo>
                  <a:pt x="168" y="52"/>
                </a:lnTo>
                <a:lnTo>
                  <a:pt x="168" y="50"/>
                </a:lnTo>
                <a:lnTo>
                  <a:pt x="167" y="49"/>
                </a:lnTo>
                <a:lnTo>
                  <a:pt x="167" y="48"/>
                </a:lnTo>
                <a:lnTo>
                  <a:pt x="168" y="45"/>
                </a:lnTo>
                <a:lnTo>
                  <a:pt x="169" y="45"/>
                </a:lnTo>
                <a:lnTo>
                  <a:pt x="171" y="44"/>
                </a:lnTo>
                <a:lnTo>
                  <a:pt x="172" y="44"/>
                </a:lnTo>
                <a:lnTo>
                  <a:pt x="196" y="50"/>
                </a:lnTo>
                <a:lnTo>
                  <a:pt x="197" y="52"/>
                </a:lnTo>
                <a:lnTo>
                  <a:pt x="199" y="53"/>
                </a:lnTo>
                <a:lnTo>
                  <a:pt x="199" y="54"/>
                </a:lnTo>
                <a:lnTo>
                  <a:pt x="199" y="56"/>
                </a:lnTo>
                <a:lnTo>
                  <a:pt x="199" y="57"/>
                </a:lnTo>
                <a:lnTo>
                  <a:pt x="197" y="58"/>
                </a:lnTo>
                <a:lnTo>
                  <a:pt x="196" y="58"/>
                </a:lnTo>
                <a:lnTo>
                  <a:pt x="195" y="58"/>
                </a:lnTo>
                <a:close/>
                <a:moveTo>
                  <a:pt x="138" y="44"/>
                </a:moveTo>
                <a:lnTo>
                  <a:pt x="114" y="37"/>
                </a:lnTo>
                <a:lnTo>
                  <a:pt x="113" y="37"/>
                </a:lnTo>
                <a:lnTo>
                  <a:pt x="111" y="36"/>
                </a:lnTo>
                <a:lnTo>
                  <a:pt x="111" y="34"/>
                </a:lnTo>
                <a:lnTo>
                  <a:pt x="111" y="32"/>
                </a:lnTo>
                <a:lnTo>
                  <a:pt x="111" y="30"/>
                </a:lnTo>
                <a:lnTo>
                  <a:pt x="113" y="29"/>
                </a:lnTo>
                <a:lnTo>
                  <a:pt x="114" y="29"/>
                </a:lnTo>
                <a:lnTo>
                  <a:pt x="117" y="29"/>
                </a:lnTo>
                <a:lnTo>
                  <a:pt x="140" y="36"/>
                </a:lnTo>
                <a:lnTo>
                  <a:pt x="142" y="36"/>
                </a:lnTo>
                <a:lnTo>
                  <a:pt x="143" y="37"/>
                </a:lnTo>
                <a:lnTo>
                  <a:pt x="143" y="40"/>
                </a:lnTo>
                <a:lnTo>
                  <a:pt x="143" y="41"/>
                </a:lnTo>
                <a:lnTo>
                  <a:pt x="143" y="42"/>
                </a:lnTo>
                <a:lnTo>
                  <a:pt x="142" y="44"/>
                </a:lnTo>
                <a:lnTo>
                  <a:pt x="139" y="44"/>
                </a:lnTo>
                <a:lnTo>
                  <a:pt x="138" y="44"/>
                </a:lnTo>
                <a:close/>
                <a:moveTo>
                  <a:pt x="82" y="29"/>
                </a:moveTo>
                <a:lnTo>
                  <a:pt x="58" y="23"/>
                </a:lnTo>
                <a:lnTo>
                  <a:pt x="57" y="21"/>
                </a:lnTo>
                <a:lnTo>
                  <a:pt x="56" y="20"/>
                </a:lnTo>
                <a:lnTo>
                  <a:pt x="56" y="19"/>
                </a:lnTo>
                <a:lnTo>
                  <a:pt x="56" y="17"/>
                </a:lnTo>
                <a:lnTo>
                  <a:pt x="56" y="16"/>
                </a:lnTo>
                <a:lnTo>
                  <a:pt x="57" y="15"/>
                </a:lnTo>
                <a:lnTo>
                  <a:pt x="58" y="15"/>
                </a:lnTo>
                <a:lnTo>
                  <a:pt x="61" y="15"/>
                </a:lnTo>
                <a:lnTo>
                  <a:pt x="85" y="21"/>
                </a:lnTo>
                <a:lnTo>
                  <a:pt x="86" y="21"/>
                </a:lnTo>
                <a:lnTo>
                  <a:pt x="86" y="23"/>
                </a:lnTo>
                <a:lnTo>
                  <a:pt x="87" y="24"/>
                </a:lnTo>
                <a:lnTo>
                  <a:pt x="87" y="27"/>
                </a:lnTo>
                <a:lnTo>
                  <a:pt x="86" y="28"/>
                </a:lnTo>
                <a:lnTo>
                  <a:pt x="85" y="28"/>
                </a:lnTo>
                <a:lnTo>
                  <a:pt x="83" y="29"/>
                </a:lnTo>
                <a:lnTo>
                  <a:pt x="82" y="29"/>
                </a:lnTo>
                <a:close/>
                <a:moveTo>
                  <a:pt x="27" y="15"/>
                </a:moveTo>
                <a:lnTo>
                  <a:pt x="3" y="8"/>
                </a:lnTo>
                <a:lnTo>
                  <a:pt x="1" y="7"/>
                </a:lnTo>
                <a:lnTo>
                  <a:pt x="0" y="5"/>
                </a:lnTo>
                <a:lnTo>
                  <a:pt x="0" y="4"/>
                </a:lnTo>
                <a:lnTo>
                  <a:pt x="0" y="3"/>
                </a:lnTo>
                <a:lnTo>
                  <a:pt x="0" y="1"/>
                </a:lnTo>
                <a:lnTo>
                  <a:pt x="1" y="0"/>
                </a:lnTo>
                <a:lnTo>
                  <a:pt x="3" y="0"/>
                </a:lnTo>
                <a:lnTo>
                  <a:pt x="5" y="0"/>
                </a:lnTo>
                <a:lnTo>
                  <a:pt x="28" y="5"/>
                </a:lnTo>
                <a:lnTo>
                  <a:pt x="29" y="7"/>
                </a:lnTo>
                <a:lnTo>
                  <a:pt x="31" y="8"/>
                </a:lnTo>
                <a:lnTo>
                  <a:pt x="32" y="9"/>
                </a:lnTo>
                <a:lnTo>
                  <a:pt x="32" y="11"/>
                </a:lnTo>
                <a:lnTo>
                  <a:pt x="31" y="12"/>
                </a:lnTo>
                <a:lnTo>
                  <a:pt x="29" y="13"/>
                </a:lnTo>
                <a:lnTo>
                  <a:pt x="28" y="15"/>
                </a:lnTo>
                <a:lnTo>
                  <a:pt x="27" y="15"/>
                </a:lnTo>
                <a:close/>
              </a:path>
            </a:pathLst>
          </a:custGeom>
          <a:solidFill>
            <a:srgbClr val="000000"/>
          </a:solidFill>
          <a:ln w="0">
            <a:solidFill>
              <a:srgbClr val="000000"/>
            </a:solidFill>
            <a:round/>
            <a:headEnd/>
            <a:tailEnd/>
          </a:ln>
        </p:spPr>
        <p:txBody>
          <a:bodyPr/>
          <a:lstStyle/>
          <a:p>
            <a:endParaRPr lang="ja-JP" altLang="ja-JP"/>
          </a:p>
        </p:txBody>
      </p:sp>
      <p:sp>
        <p:nvSpPr>
          <p:cNvPr id="30" name="Freeform 83"/>
          <p:cNvSpPr>
            <a:spLocks/>
          </p:cNvSpPr>
          <p:nvPr/>
        </p:nvSpPr>
        <p:spPr bwMode="auto">
          <a:xfrm>
            <a:off x="6146105" y="4645497"/>
            <a:ext cx="74613" cy="17462"/>
          </a:xfrm>
          <a:custGeom>
            <a:avLst/>
            <a:gdLst>
              <a:gd name="T0" fmla="*/ 2147483647 w 65"/>
              <a:gd name="T1" fmla="*/ 0 h 20"/>
              <a:gd name="T2" fmla="*/ 0 w 65"/>
              <a:gd name="T3" fmla="*/ 2147483647 h 20"/>
              <a:gd name="T4" fmla="*/ 2147483647 w 65"/>
              <a:gd name="T5" fmla="*/ 2147483647 h 20"/>
              <a:gd name="T6" fmla="*/ 2147483647 w 65"/>
              <a:gd name="T7" fmla="*/ 0 h 20"/>
              <a:gd name="T8" fmla="*/ 2147483647 w 65"/>
              <a:gd name="T9" fmla="*/ 0 h 20"/>
              <a:gd name="T10" fmla="*/ 0 60000 65536"/>
              <a:gd name="T11" fmla="*/ 0 60000 65536"/>
              <a:gd name="T12" fmla="*/ 0 60000 65536"/>
              <a:gd name="T13" fmla="*/ 0 60000 65536"/>
              <a:gd name="T14" fmla="*/ 0 60000 65536"/>
              <a:gd name="T15" fmla="*/ 0 w 65"/>
              <a:gd name="T16" fmla="*/ 0 h 20"/>
              <a:gd name="T17" fmla="*/ 65 w 65"/>
              <a:gd name="T18" fmla="*/ 20 h 20"/>
            </a:gdLst>
            <a:ahLst/>
            <a:cxnLst>
              <a:cxn ang="T10">
                <a:pos x="T0" y="T1"/>
              </a:cxn>
              <a:cxn ang="T11">
                <a:pos x="T2" y="T3"/>
              </a:cxn>
              <a:cxn ang="T12">
                <a:pos x="T4" y="T5"/>
              </a:cxn>
              <a:cxn ang="T13">
                <a:pos x="T6" y="T7"/>
              </a:cxn>
              <a:cxn ang="T14">
                <a:pos x="T8" y="T9"/>
              </a:cxn>
            </a:cxnLst>
            <a:rect l="T15" t="T16" r="T17" b="T18"/>
            <a:pathLst>
              <a:path w="65" h="20">
                <a:moveTo>
                  <a:pt x="16" y="0"/>
                </a:moveTo>
                <a:lnTo>
                  <a:pt x="0" y="20"/>
                </a:lnTo>
                <a:lnTo>
                  <a:pt x="49" y="20"/>
                </a:lnTo>
                <a:lnTo>
                  <a:pt x="65" y="0"/>
                </a:lnTo>
                <a:lnTo>
                  <a:pt x="16" y="0"/>
                </a:lnTo>
                <a:close/>
              </a:path>
            </a:pathLst>
          </a:custGeom>
          <a:solidFill>
            <a:srgbClr val="FF0000"/>
          </a:solidFill>
          <a:ln w="9525">
            <a:noFill/>
            <a:round/>
            <a:headEnd/>
            <a:tailEnd/>
          </a:ln>
        </p:spPr>
        <p:txBody>
          <a:bodyPr/>
          <a:lstStyle/>
          <a:p>
            <a:endParaRPr lang="ja-JP" altLang="ja-JP"/>
          </a:p>
        </p:txBody>
      </p:sp>
      <p:sp>
        <p:nvSpPr>
          <p:cNvPr id="31" name="Freeform 84"/>
          <p:cNvSpPr>
            <a:spLocks/>
          </p:cNvSpPr>
          <p:nvPr/>
        </p:nvSpPr>
        <p:spPr bwMode="auto">
          <a:xfrm>
            <a:off x="6146105" y="4645497"/>
            <a:ext cx="74613" cy="17462"/>
          </a:xfrm>
          <a:custGeom>
            <a:avLst/>
            <a:gdLst>
              <a:gd name="T0" fmla="*/ 2147483647 w 65"/>
              <a:gd name="T1" fmla="*/ 0 h 20"/>
              <a:gd name="T2" fmla="*/ 0 w 65"/>
              <a:gd name="T3" fmla="*/ 2147483647 h 20"/>
              <a:gd name="T4" fmla="*/ 2147483647 w 65"/>
              <a:gd name="T5" fmla="*/ 2147483647 h 20"/>
              <a:gd name="T6" fmla="*/ 2147483647 w 65"/>
              <a:gd name="T7" fmla="*/ 0 h 20"/>
              <a:gd name="T8" fmla="*/ 2147483647 w 65"/>
              <a:gd name="T9" fmla="*/ 0 h 20"/>
              <a:gd name="T10" fmla="*/ 0 60000 65536"/>
              <a:gd name="T11" fmla="*/ 0 60000 65536"/>
              <a:gd name="T12" fmla="*/ 0 60000 65536"/>
              <a:gd name="T13" fmla="*/ 0 60000 65536"/>
              <a:gd name="T14" fmla="*/ 0 60000 65536"/>
              <a:gd name="T15" fmla="*/ 0 w 65"/>
              <a:gd name="T16" fmla="*/ 0 h 20"/>
              <a:gd name="T17" fmla="*/ 65 w 65"/>
              <a:gd name="T18" fmla="*/ 20 h 20"/>
            </a:gdLst>
            <a:ahLst/>
            <a:cxnLst>
              <a:cxn ang="T10">
                <a:pos x="T0" y="T1"/>
              </a:cxn>
              <a:cxn ang="T11">
                <a:pos x="T2" y="T3"/>
              </a:cxn>
              <a:cxn ang="T12">
                <a:pos x="T4" y="T5"/>
              </a:cxn>
              <a:cxn ang="T13">
                <a:pos x="T6" y="T7"/>
              </a:cxn>
              <a:cxn ang="T14">
                <a:pos x="T8" y="T9"/>
              </a:cxn>
            </a:cxnLst>
            <a:rect l="T15" t="T16" r="T17" b="T18"/>
            <a:pathLst>
              <a:path w="65" h="20">
                <a:moveTo>
                  <a:pt x="16" y="0"/>
                </a:moveTo>
                <a:lnTo>
                  <a:pt x="0" y="20"/>
                </a:lnTo>
                <a:lnTo>
                  <a:pt x="49" y="20"/>
                </a:lnTo>
                <a:lnTo>
                  <a:pt x="65" y="0"/>
                </a:lnTo>
                <a:lnTo>
                  <a:pt x="16" y="0"/>
                </a:lnTo>
                <a:close/>
              </a:path>
            </a:pathLst>
          </a:custGeom>
          <a:noFill/>
          <a:ln w="1588">
            <a:solidFill>
              <a:srgbClr val="000000"/>
            </a:solidFill>
            <a:round/>
            <a:headEnd/>
            <a:tailEnd/>
          </a:ln>
        </p:spPr>
        <p:txBody>
          <a:bodyPr/>
          <a:lstStyle/>
          <a:p>
            <a:endParaRPr lang="ja-JP" altLang="ja-JP"/>
          </a:p>
        </p:txBody>
      </p:sp>
      <p:sp>
        <p:nvSpPr>
          <p:cNvPr id="32" name="Rectangle 85"/>
          <p:cNvSpPr>
            <a:spLocks noChangeArrowheads="1"/>
          </p:cNvSpPr>
          <p:nvPr/>
        </p:nvSpPr>
        <p:spPr bwMode="auto">
          <a:xfrm>
            <a:off x="6146105" y="4662959"/>
            <a:ext cx="55563" cy="115888"/>
          </a:xfrm>
          <a:prstGeom prst="rect">
            <a:avLst/>
          </a:prstGeom>
          <a:solidFill>
            <a:srgbClr val="000000"/>
          </a:solidFill>
          <a:ln w="9525">
            <a:noFill/>
            <a:miter lim="800000"/>
            <a:headEnd/>
            <a:tailEnd/>
          </a:ln>
        </p:spPr>
        <p:txBody>
          <a:bodyPr/>
          <a:lstStyle/>
          <a:p>
            <a:endParaRPr lang="ja-JP" altLang="ja-JP"/>
          </a:p>
        </p:txBody>
      </p:sp>
      <p:sp>
        <p:nvSpPr>
          <p:cNvPr id="33" name="Rectangle 86"/>
          <p:cNvSpPr>
            <a:spLocks noChangeArrowheads="1"/>
          </p:cNvSpPr>
          <p:nvPr/>
        </p:nvSpPr>
        <p:spPr bwMode="auto">
          <a:xfrm>
            <a:off x="6146105" y="4662959"/>
            <a:ext cx="55563" cy="115888"/>
          </a:xfrm>
          <a:prstGeom prst="rect">
            <a:avLst/>
          </a:prstGeom>
          <a:noFill/>
          <a:ln w="1588">
            <a:solidFill>
              <a:srgbClr val="000000"/>
            </a:solidFill>
            <a:miter lim="800000"/>
            <a:headEnd/>
            <a:tailEnd/>
          </a:ln>
        </p:spPr>
        <p:txBody>
          <a:bodyPr/>
          <a:lstStyle/>
          <a:p>
            <a:endParaRPr lang="ja-JP" altLang="ja-JP"/>
          </a:p>
        </p:txBody>
      </p:sp>
      <p:sp>
        <p:nvSpPr>
          <p:cNvPr id="34" name="Freeform 87"/>
          <p:cNvSpPr>
            <a:spLocks/>
          </p:cNvSpPr>
          <p:nvPr/>
        </p:nvSpPr>
        <p:spPr bwMode="auto">
          <a:xfrm>
            <a:off x="6201668" y="4645497"/>
            <a:ext cx="19050" cy="133350"/>
          </a:xfrm>
          <a:custGeom>
            <a:avLst/>
            <a:gdLst>
              <a:gd name="T0" fmla="*/ 2147483647 w 17"/>
              <a:gd name="T1" fmla="*/ 2147483647 h 122"/>
              <a:gd name="T2" fmla="*/ 0 w 17"/>
              <a:gd name="T3" fmla="*/ 2147483647 h 122"/>
              <a:gd name="T4" fmla="*/ 0 w 17"/>
              <a:gd name="T5" fmla="*/ 2147483647 h 122"/>
              <a:gd name="T6" fmla="*/ 2147483647 w 17"/>
              <a:gd name="T7" fmla="*/ 0 h 122"/>
              <a:gd name="T8" fmla="*/ 2147483647 w 17"/>
              <a:gd name="T9" fmla="*/ 2147483647 h 122"/>
              <a:gd name="T10" fmla="*/ 0 60000 65536"/>
              <a:gd name="T11" fmla="*/ 0 60000 65536"/>
              <a:gd name="T12" fmla="*/ 0 60000 65536"/>
              <a:gd name="T13" fmla="*/ 0 60000 65536"/>
              <a:gd name="T14" fmla="*/ 0 60000 65536"/>
              <a:gd name="T15" fmla="*/ 0 w 17"/>
              <a:gd name="T16" fmla="*/ 0 h 122"/>
              <a:gd name="T17" fmla="*/ 17 w 17"/>
              <a:gd name="T18" fmla="*/ 122 h 122"/>
            </a:gdLst>
            <a:ahLst/>
            <a:cxnLst>
              <a:cxn ang="T10">
                <a:pos x="T0" y="T1"/>
              </a:cxn>
              <a:cxn ang="T11">
                <a:pos x="T2" y="T3"/>
              </a:cxn>
              <a:cxn ang="T12">
                <a:pos x="T4" y="T5"/>
              </a:cxn>
              <a:cxn ang="T13">
                <a:pos x="T6" y="T7"/>
              </a:cxn>
              <a:cxn ang="T14">
                <a:pos x="T8" y="T9"/>
              </a:cxn>
            </a:cxnLst>
            <a:rect l="T15" t="T16" r="T17" b="T18"/>
            <a:pathLst>
              <a:path w="17" h="122">
                <a:moveTo>
                  <a:pt x="17" y="102"/>
                </a:moveTo>
                <a:lnTo>
                  <a:pt x="0" y="122"/>
                </a:lnTo>
                <a:lnTo>
                  <a:pt x="0" y="20"/>
                </a:lnTo>
                <a:lnTo>
                  <a:pt x="17" y="0"/>
                </a:lnTo>
                <a:lnTo>
                  <a:pt x="17" y="102"/>
                </a:lnTo>
                <a:close/>
              </a:path>
            </a:pathLst>
          </a:custGeom>
          <a:solidFill>
            <a:srgbClr val="000000"/>
          </a:solidFill>
          <a:ln w="9525">
            <a:noFill/>
            <a:round/>
            <a:headEnd/>
            <a:tailEnd/>
          </a:ln>
        </p:spPr>
        <p:txBody>
          <a:bodyPr/>
          <a:lstStyle/>
          <a:p>
            <a:endParaRPr lang="ja-JP" altLang="ja-JP"/>
          </a:p>
        </p:txBody>
      </p:sp>
      <p:sp>
        <p:nvSpPr>
          <p:cNvPr id="35" name="Freeform 88"/>
          <p:cNvSpPr>
            <a:spLocks/>
          </p:cNvSpPr>
          <p:nvPr/>
        </p:nvSpPr>
        <p:spPr bwMode="auto">
          <a:xfrm>
            <a:off x="6201668" y="4645497"/>
            <a:ext cx="19050" cy="133350"/>
          </a:xfrm>
          <a:custGeom>
            <a:avLst/>
            <a:gdLst>
              <a:gd name="T0" fmla="*/ 2147483647 w 17"/>
              <a:gd name="T1" fmla="*/ 2147483647 h 122"/>
              <a:gd name="T2" fmla="*/ 0 w 17"/>
              <a:gd name="T3" fmla="*/ 2147483647 h 122"/>
              <a:gd name="T4" fmla="*/ 0 w 17"/>
              <a:gd name="T5" fmla="*/ 2147483647 h 122"/>
              <a:gd name="T6" fmla="*/ 2147483647 w 17"/>
              <a:gd name="T7" fmla="*/ 0 h 122"/>
              <a:gd name="T8" fmla="*/ 2147483647 w 17"/>
              <a:gd name="T9" fmla="*/ 2147483647 h 122"/>
              <a:gd name="T10" fmla="*/ 0 60000 65536"/>
              <a:gd name="T11" fmla="*/ 0 60000 65536"/>
              <a:gd name="T12" fmla="*/ 0 60000 65536"/>
              <a:gd name="T13" fmla="*/ 0 60000 65536"/>
              <a:gd name="T14" fmla="*/ 0 60000 65536"/>
              <a:gd name="T15" fmla="*/ 0 w 17"/>
              <a:gd name="T16" fmla="*/ 0 h 122"/>
              <a:gd name="T17" fmla="*/ 17 w 17"/>
              <a:gd name="T18" fmla="*/ 122 h 122"/>
            </a:gdLst>
            <a:ahLst/>
            <a:cxnLst>
              <a:cxn ang="T10">
                <a:pos x="T0" y="T1"/>
              </a:cxn>
              <a:cxn ang="T11">
                <a:pos x="T2" y="T3"/>
              </a:cxn>
              <a:cxn ang="T12">
                <a:pos x="T4" y="T5"/>
              </a:cxn>
              <a:cxn ang="T13">
                <a:pos x="T6" y="T7"/>
              </a:cxn>
              <a:cxn ang="T14">
                <a:pos x="T8" y="T9"/>
              </a:cxn>
            </a:cxnLst>
            <a:rect l="T15" t="T16" r="T17" b="T18"/>
            <a:pathLst>
              <a:path w="17" h="122">
                <a:moveTo>
                  <a:pt x="17" y="102"/>
                </a:moveTo>
                <a:lnTo>
                  <a:pt x="0" y="122"/>
                </a:lnTo>
                <a:lnTo>
                  <a:pt x="0" y="20"/>
                </a:lnTo>
                <a:lnTo>
                  <a:pt x="17" y="0"/>
                </a:lnTo>
                <a:lnTo>
                  <a:pt x="17" y="102"/>
                </a:lnTo>
                <a:close/>
              </a:path>
            </a:pathLst>
          </a:custGeom>
          <a:noFill/>
          <a:ln w="1588">
            <a:solidFill>
              <a:srgbClr val="000000"/>
            </a:solidFill>
            <a:round/>
            <a:headEnd/>
            <a:tailEnd/>
          </a:ln>
        </p:spPr>
        <p:txBody>
          <a:bodyPr/>
          <a:lstStyle/>
          <a:p>
            <a:endParaRPr lang="ja-JP" altLang="ja-JP"/>
          </a:p>
        </p:txBody>
      </p:sp>
      <p:sp>
        <p:nvSpPr>
          <p:cNvPr id="36" name="Line 89"/>
          <p:cNvSpPr>
            <a:spLocks noChangeShapeType="1"/>
          </p:cNvSpPr>
          <p:nvPr/>
        </p:nvSpPr>
        <p:spPr bwMode="auto">
          <a:xfrm>
            <a:off x="6168330" y="4647084"/>
            <a:ext cx="28575" cy="14288"/>
          </a:xfrm>
          <a:prstGeom prst="line">
            <a:avLst/>
          </a:prstGeom>
          <a:noFill/>
          <a:ln w="1588">
            <a:solidFill>
              <a:srgbClr val="000000"/>
            </a:solidFill>
            <a:round/>
            <a:headEnd/>
            <a:tailEnd/>
          </a:ln>
        </p:spPr>
        <p:txBody>
          <a:bodyPr/>
          <a:lstStyle/>
          <a:p>
            <a:endParaRPr lang="ja-JP" altLang="en-US"/>
          </a:p>
        </p:txBody>
      </p:sp>
      <p:sp>
        <p:nvSpPr>
          <p:cNvPr id="37" name="Line 90"/>
          <p:cNvSpPr>
            <a:spLocks noChangeShapeType="1"/>
          </p:cNvSpPr>
          <p:nvPr/>
        </p:nvSpPr>
        <p:spPr bwMode="auto">
          <a:xfrm flipV="1">
            <a:off x="6155630" y="4647084"/>
            <a:ext cx="52388" cy="14288"/>
          </a:xfrm>
          <a:prstGeom prst="line">
            <a:avLst/>
          </a:prstGeom>
          <a:noFill/>
          <a:ln w="1588">
            <a:solidFill>
              <a:srgbClr val="000000"/>
            </a:solidFill>
            <a:round/>
            <a:headEnd/>
            <a:tailEnd/>
          </a:ln>
        </p:spPr>
        <p:txBody>
          <a:bodyPr/>
          <a:lstStyle/>
          <a:p>
            <a:endParaRPr lang="ja-JP" altLang="en-US"/>
          </a:p>
        </p:txBody>
      </p:sp>
      <p:sp>
        <p:nvSpPr>
          <p:cNvPr id="38" name="Rectangle 91"/>
          <p:cNvSpPr>
            <a:spLocks noChangeArrowheads="1"/>
          </p:cNvSpPr>
          <p:nvPr/>
        </p:nvSpPr>
        <p:spPr bwMode="auto">
          <a:xfrm>
            <a:off x="6146105" y="4662959"/>
            <a:ext cx="55563" cy="63500"/>
          </a:xfrm>
          <a:prstGeom prst="rect">
            <a:avLst/>
          </a:prstGeom>
          <a:solidFill>
            <a:srgbClr val="FF0000"/>
          </a:solidFill>
          <a:ln w="9525">
            <a:noFill/>
            <a:miter lim="800000"/>
            <a:headEnd/>
            <a:tailEnd/>
          </a:ln>
        </p:spPr>
        <p:txBody>
          <a:bodyPr/>
          <a:lstStyle/>
          <a:p>
            <a:endParaRPr lang="ja-JP" altLang="ja-JP"/>
          </a:p>
        </p:txBody>
      </p:sp>
      <p:sp>
        <p:nvSpPr>
          <p:cNvPr id="39" name="Rectangle 92"/>
          <p:cNvSpPr>
            <a:spLocks noChangeArrowheads="1"/>
          </p:cNvSpPr>
          <p:nvPr/>
        </p:nvSpPr>
        <p:spPr bwMode="auto">
          <a:xfrm>
            <a:off x="6146105" y="4662959"/>
            <a:ext cx="55563" cy="63500"/>
          </a:xfrm>
          <a:prstGeom prst="rect">
            <a:avLst/>
          </a:prstGeom>
          <a:noFill/>
          <a:ln w="1588">
            <a:solidFill>
              <a:srgbClr val="000000"/>
            </a:solidFill>
            <a:miter lim="800000"/>
            <a:headEnd/>
            <a:tailEnd/>
          </a:ln>
        </p:spPr>
        <p:txBody>
          <a:bodyPr/>
          <a:lstStyle/>
          <a:p>
            <a:endParaRPr lang="ja-JP" altLang="ja-JP"/>
          </a:p>
        </p:txBody>
      </p:sp>
      <p:sp>
        <p:nvSpPr>
          <p:cNvPr id="40" name="Freeform 93"/>
          <p:cNvSpPr>
            <a:spLocks/>
          </p:cNvSpPr>
          <p:nvPr/>
        </p:nvSpPr>
        <p:spPr bwMode="auto">
          <a:xfrm>
            <a:off x="6201668" y="4645497"/>
            <a:ext cx="19050" cy="80962"/>
          </a:xfrm>
          <a:custGeom>
            <a:avLst/>
            <a:gdLst>
              <a:gd name="T0" fmla="*/ 2147483647 w 17"/>
              <a:gd name="T1" fmla="*/ 2147483647 h 72"/>
              <a:gd name="T2" fmla="*/ 0 w 17"/>
              <a:gd name="T3" fmla="*/ 2147483647 h 72"/>
              <a:gd name="T4" fmla="*/ 0 w 17"/>
              <a:gd name="T5" fmla="*/ 2147483647 h 72"/>
              <a:gd name="T6" fmla="*/ 2147483647 w 17"/>
              <a:gd name="T7" fmla="*/ 0 h 72"/>
              <a:gd name="T8" fmla="*/ 2147483647 w 17"/>
              <a:gd name="T9" fmla="*/ 2147483647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17" y="52"/>
                </a:moveTo>
                <a:lnTo>
                  <a:pt x="0" y="72"/>
                </a:lnTo>
                <a:lnTo>
                  <a:pt x="0" y="20"/>
                </a:lnTo>
                <a:lnTo>
                  <a:pt x="17" y="0"/>
                </a:lnTo>
                <a:lnTo>
                  <a:pt x="17" y="52"/>
                </a:lnTo>
                <a:close/>
              </a:path>
            </a:pathLst>
          </a:custGeom>
          <a:solidFill>
            <a:srgbClr val="FF0000"/>
          </a:solidFill>
          <a:ln w="9525">
            <a:noFill/>
            <a:round/>
            <a:headEnd/>
            <a:tailEnd/>
          </a:ln>
        </p:spPr>
        <p:txBody>
          <a:bodyPr/>
          <a:lstStyle/>
          <a:p>
            <a:endParaRPr lang="ja-JP" altLang="ja-JP"/>
          </a:p>
        </p:txBody>
      </p:sp>
      <p:sp>
        <p:nvSpPr>
          <p:cNvPr id="41" name="Freeform 94"/>
          <p:cNvSpPr>
            <a:spLocks/>
          </p:cNvSpPr>
          <p:nvPr/>
        </p:nvSpPr>
        <p:spPr bwMode="auto">
          <a:xfrm>
            <a:off x="6201668" y="4645497"/>
            <a:ext cx="19050" cy="80962"/>
          </a:xfrm>
          <a:custGeom>
            <a:avLst/>
            <a:gdLst>
              <a:gd name="T0" fmla="*/ 2147483647 w 17"/>
              <a:gd name="T1" fmla="*/ 2147483647 h 72"/>
              <a:gd name="T2" fmla="*/ 0 w 17"/>
              <a:gd name="T3" fmla="*/ 2147483647 h 72"/>
              <a:gd name="T4" fmla="*/ 0 w 17"/>
              <a:gd name="T5" fmla="*/ 2147483647 h 72"/>
              <a:gd name="T6" fmla="*/ 2147483647 w 17"/>
              <a:gd name="T7" fmla="*/ 0 h 72"/>
              <a:gd name="T8" fmla="*/ 2147483647 w 17"/>
              <a:gd name="T9" fmla="*/ 2147483647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17" y="52"/>
                </a:moveTo>
                <a:lnTo>
                  <a:pt x="0" y="72"/>
                </a:lnTo>
                <a:lnTo>
                  <a:pt x="0" y="20"/>
                </a:lnTo>
                <a:lnTo>
                  <a:pt x="17" y="0"/>
                </a:lnTo>
                <a:lnTo>
                  <a:pt x="17" y="52"/>
                </a:lnTo>
                <a:close/>
              </a:path>
            </a:pathLst>
          </a:custGeom>
          <a:noFill/>
          <a:ln w="1588">
            <a:solidFill>
              <a:srgbClr val="000000"/>
            </a:solidFill>
            <a:round/>
            <a:headEnd/>
            <a:tailEnd/>
          </a:ln>
        </p:spPr>
        <p:txBody>
          <a:bodyPr/>
          <a:lstStyle/>
          <a:p>
            <a:endParaRPr lang="ja-JP" altLang="ja-JP"/>
          </a:p>
        </p:txBody>
      </p:sp>
      <p:sp>
        <p:nvSpPr>
          <p:cNvPr id="42" name="Freeform 95"/>
          <p:cNvSpPr>
            <a:spLocks/>
          </p:cNvSpPr>
          <p:nvPr/>
        </p:nvSpPr>
        <p:spPr bwMode="auto">
          <a:xfrm>
            <a:off x="6146105" y="4645497"/>
            <a:ext cx="74613" cy="17462"/>
          </a:xfrm>
          <a:custGeom>
            <a:avLst/>
            <a:gdLst>
              <a:gd name="T0" fmla="*/ 2147483647 w 65"/>
              <a:gd name="T1" fmla="*/ 0 h 20"/>
              <a:gd name="T2" fmla="*/ 0 w 65"/>
              <a:gd name="T3" fmla="*/ 2147483647 h 20"/>
              <a:gd name="T4" fmla="*/ 2147483647 w 65"/>
              <a:gd name="T5" fmla="*/ 2147483647 h 20"/>
              <a:gd name="T6" fmla="*/ 2147483647 w 65"/>
              <a:gd name="T7" fmla="*/ 0 h 20"/>
              <a:gd name="T8" fmla="*/ 2147483647 w 65"/>
              <a:gd name="T9" fmla="*/ 0 h 20"/>
              <a:gd name="T10" fmla="*/ 0 60000 65536"/>
              <a:gd name="T11" fmla="*/ 0 60000 65536"/>
              <a:gd name="T12" fmla="*/ 0 60000 65536"/>
              <a:gd name="T13" fmla="*/ 0 60000 65536"/>
              <a:gd name="T14" fmla="*/ 0 60000 65536"/>
              <a:gd name="T15" fmla="*/ 0 w 65"/>
              <a:gd name="T16" fmla="*/ 0 h 20"/>
              <a:gd name="T17" fmla="*/ 65 w 65"/>
              <a:gd name="T18" fmla="*/ 20 h 20"/>
            </a:gdLst>
            <a:ahLst/>
            <a:cxnLst>
              <a:cxn ang="T10">
                <a:pos x="T0" y="T1"/>
              </a:cxn>
              <a:cxn ang="T11">
                <a:pos x="T2" y="T3"/>
              </a:cxn>
              <a:cxn ang="T12">
                <a:pos x="T4" y="T5"/>
              </a:cxn>
              <a:cxn ang="T13">
                <a:pos x="T6" y="T7"/>
              </a:cxn>
              <a:cxn ang="T14">
                <a:pos x="T8" y="T9"/>
              </a:cxn>
            </a:cxnLst>
            <a:rect l="T15" t="T16" r="T17" b="T18"/>
            <a:pathLst>
              <a:path w="65" h="20">
                <a:moveTo>
                  <a:pt x="16" y="0"/>
                </a:moveTo>
                <a:lnTo>
                  <a:pt x="0" y="20"/>
                </a:lnTo>
                <a:lnTo>
                  <a:pt x="49" y="20"/>
                </a:lnTo>
                <a:lnTo>
                  <a:pt x="65" y="0"/>
                </a:lnTo>
                <a:lnTo>
                  <a:pt x="16" y="0"/>
                </a:lnTo>
                <a:close/>
              </a:path>
            </a:pathLst>
          </a:custGeom>
          <a:solidFill>
            <a:srgbClr val="FF0000"/>
          </a:solidFill>
          <a:ln w="9525">
            <a:noFill/>
            <a:round/>
            <a:headEnd/>
            <a:tailEnd/>
          </a:ln>
        </p:spPr>
        <p:txBody>
          <a:bodyPr/>
          <a:lstStyle/>
          <a:p>
            <a:endParaRPr lang="ja-JP" altLang="ja-JP"/>
          </a:p>
        </p:txBody>
      </p:sp>
      <p:sp>
        <p:nvSpPr>
          <p:cNvPr id="43" name="Freeform 96"/>
          <p:cNvSpPr>
            <a:spLocks/>
          </p:cNvSpPr>
          <p:nvPr/>
        </p:nvSpPr>
        <p:spPr bwMode="auto">
          <a:xfrm>
            <a:off x="6146105" y="4645497"/>
            <a:ext cx="74613" cy="17462"/>
          </a:xfrm>
          <a:custGeom>
            <a:avLst/>
            <a:gdLst>
              <a:gd name="T0" fmla="*/ 2147483647 w 65"/>
              <a:gd name="T1" fmla="*/ 0 h 20"/>
              <a:gd name="T2" fmla="*/ 0 w 65"/>
              <a:gd name="T3" fmla="*/ 2147483647 h 20"/>
              <a:gd name="T4" fmla="*/ 2147483647 w 65"/>
              <a:gd name="T5" fmla="*/ 2147483647 h 20"/>
              <a:gd name="T6" fmla="*/ 2147483647 w 65"/>
              <a:gd name="T7" fmla="*/ 0 h 20"/>
              <a:gd name="T8" fmla="*/ 2147483647 w 65"/>
              <a:gd name="T9" fmla="*/ 0 h 20"/>
              <a:gd name="T10" fmla="*/ 0 60000 65536"/>
              <a:gd name="T11" fmla="*/ 0 60000 65536"/>
              <a:gd name="T12" fmla="*/ 0 60000 65536"/>
              <a:gd name="T13" fmla="*/ 0 60000 65536"/>
              <a:gd name="T14" fmla="*/ 0 60000 65536"/>
              <a:gd name="T15" fmla="*/ 0 w 65"/>
              <a:gd name="T16" fmla="*/ 0 h 20"/>
              <a:gd name="T17" fmla="*/ 65 w 65"/>
              <a:gd name="T18" fmla="*/ 20 h 20"/>
            </a:gdLst>
            <a:ahLst/>
            <a:cxnLst>
              <a:cxn ang="T10">
                <a:pos x="T0" y="T1"/>
              </a:cxn>
              <a:cxn ang="T11">
                <a:pos x="T2" y="T3"/>
              </a:cxn>
              <a:cxn ang="T12">
                <a:pos x="T4" y="T5"/>
              </a:cxn>
              <a:cxn ang="T13">
                <a:pos x="T6" y="T7"/>
              </a:cxn>
              <a:cxn ang="T14">
                <a:pos x="T8" y="T9"/>
              </a:cxn>
            </a:cxnLst>
            <a:rect l="T15" t="T16" r="T17" b="T18"/>
            <a:pathLst>
              <a:path w="65" h="20">
                <a:moveTo>
                  <a:pt x="16" y="0"/>
                </a:moveTo>
                <a:lnTo>
                  <a:pt x="0" y="20"/>
                </a:lnTo>
                <a:lnTo>
                  <a:pt x="49" y="20"/>
                </a:lnTo>
                <a:lnTo>
                  <a:pt x="65" y="0"/>
                </a:lnTo>
                <a:lnTo>
                  <a:pt x="16" y="0"/>
                </a:lnTo>
                <a:close/>
              </a:path>
            </a:pathLst>
          </a:custGeom>
          <a:noFill/>
          <a:ln w="1588">
            <a:solidFill>
              <a:srgbClr val="000000"/>
            </a:solidFill>
            <a:round/>
            <a:headEnd/>
            <a:tailEnd/>
          </a:ln>
        </p:spPr>
        <p:txBody>
          <a:bodyPr/>
          <a:lstStyle/>
          <a:p>
            <a:endParaRPr lang="ja-JP" altLang="ja-JP"/>
          </a:p>
        </p:txBody>
      </p:sp>
      <p:sp>
        <p:nvSpPr>
          <p:cNvPr id="44" name="Rectangle 97"/>
          <p:cNvSpPr>
            <a:spLocks noChangeArrowheads="1"/>
          </p:cNvSpPr>
          <p:nvPr/>
        </p:nvSpPr>
        <p:spPr bwMode="auto">
          <a:xfrm>
            <a:off x="6146105" y="4662959"/>
            <a:ext cx="55563" cy="115888"/>
          </a:xfrm>
          <a:prstGeom prst="rect">
            <a:avLst/>
          </a:prstGeom>
          <a:solidFill>
            <a:srgbClr val="000000"/>
          </a:solidFill>
          <a:ln w="9525">
            <a:noFill/>
            <a:miter lim="800000"/>
            <a:headEnd/>
            <a:tailEnd/>
          </a:ln>
        </p:spPr>
        <p:txBody>
          <a:bodyPr/>
          <a:lstStyle/>
          <a:p>
            <a:endParaRPr lang="ja-JP" altLang="ja-JP"/>
          </a:p>
        </p:txBody>
      </p:sp>
      <p:sp>
        <p:nvSpPr>
          <p:cNvPr id="45" name="Rectangle 98"/>
          <p:cNvSpPr>
            <a:spLocks noChangeArrowheads="1"/>
          </p:cNvSpPr>
          <p:nvPr/>
        </p:nvSpPr>
        <p:spPr bwMode="auto">
          <a:xfrm>
            <a:off x="6146105" y="4662959"/>
            <a:ext cx="55563" cy="115888"/>
          </a:xfrm>
          <a:prstGeom prst="rect">
            <a:avLst/>
          </a:prstGeom>
          <a:noFill/>
          <a:ln w="1588">
            <a:solidFill>
              <a:srgbClr val="000000"/>
            </a:solidFill>
            <a:miter lim="800000"/>
            <a:headEnd/>
            <a:tailEnd/>
          </a:ln>
        </p:spPr>
        <p:txBody>
          <a:bodyPr/>
          <a:lstStyle/>
          <a:p>
            <a:endParaRPr lang="ja-JP" altLang="ja-JP"/>
          </a:p>
        </p:txBody>
      </p:sp>
      <p:sp>
        <p:nvSpPr>
          <p:cNvPr id="46" name="Freeform 99"/>
          <p:cNvSpPr>
            <a:spLocks/>
          </p:cNvSpPr>
          <p:nvPr/>
        </p:nvSpPr>
        <p:spPr bwMode="auto">
          <a:xfrm>
            <a:off x="6201668" y="4645497"/>
            <a:ext cx="19050" cy="133350"/>
          </a:xfrm>
          <a:custGeom>
            <a:avLst/>
            <a:gdLst>
              <a:gd name="T0" fmla="*/ 2147483647 w 17"/>
              <a:gd name="T1" fmla="*/ 2147483647 h 122"/>
              <a:gd name="T2" fmla="*/ 0 w 17"/>
              <a:gd name="T3" fmla="*/ 2147483647 h 122"/>
              <a:gd name="T4" fmla="*/ 0 w 17"/>
              <a:gd name="T5" fmla="*/ 2147483647 h 122"/>
              <a:gd name="T6" fmla="*/ 2147483647 w 17"/>
              <a:gd name="T7" fmla="*/ 0 h 122"/>
              <a:gd name="T8" fmla="*/ 2147483647 w 17"/>
              <a:gd name="T9" fmla="*/ 2147483647 h 122"/>
              <a:gd name="T10" fmla="*/ 0 60000 65536"/>
              <a:gd name="T11" fmla="*/ 0 60000 65536"/>
              <a:gd name="T12" fmla="*/ 0 60000 65536"/>
              <a:gd name="T13" fmla="*/ 0 60000 65536"/>
              <a:gd name="T14" fmla="*/ 0 60000 65536"/>
              <a:gd name="T15" fmla="*/ 0 w 17"/>
              <a:gd name="T16" fmla="*/ 0 h 122"/>
              <a:gd name="T17" fmla="*/ 17 w 17"/>
              <a:gd name="T18" fmla="*/ 122 h 122"/>
            </a:gdLst>
            <a:ahLst/>
            <a:cxnLst>
              <a:cxn ang="T10">
                <a:pos x="T0" y="T1"/>
              </a:cxn>
              <a:cxn ang="T11">
                <a:pos x="T2" y="T3"/>
              </a:cxn>
              <a:cxn ang="T12">
                <a:pos x="T4" y="T5"/>
              </a:cxn>
              <a:cxn ang="T13">
                <a:pos x="T6" y="T7"/>
              </a:cxn>
              <a:cxn ang="T14">
                <a:pos x="T8" y="T9"/>
              </a:cxn>
            </a:cxnLst>
            <a:rect l="T15" t="T16" r="T17" b="T18"/>
            <a:pathLst>
              <a:path w="17" h="122">
                <a:moveTo>
                  <a:pt x="17" y="102"/>
                </a:moveTo>
                <a:lnTo>
                  <a:pt x="0" y="122"/>
                </a:lnTo>
                <a:lnTo>
                  <a:pt x="0" y="20"/>
                </a:lnTo>
                <a:lnTo>
                  <a:pt x="17" y="0"/>
                </a:lnTo>
                <a:lnTo>
                  <a:pt x="17" y="102"/>
                </a:lnTo>
                <a:close/>
              </a:path>
            </a:pathLst>
          </a:custGeom>
          <a:solidFill>
            <a:srgbClr val="000000"/>
          </a:solidFill>
          <a:ln w="9525">
            <a:noFill/>
            <a:round/>
            <a:headEnd/>
            <a:tailEnd/>
          </a:ln>
        </p:spPr>
        <p:txBody>
          <a:bodyPr/>
          <a:lstStyle/>
          <a:p>
            <a:endParaRPr lang="ja-JP" altLang="ja-JP"/>
          </a:p>
        </p:txBody>
      </p:sp>
      <p:sp>
        <p:nvSpPr>
          <p:cNvPr id="47" name="Freeform 100"/>
          <p:cNvSpPr>
            <a:spLocks/>
          </p:cNvSpPr>
          <p:nvPr/>
        </p:nvSpPr>
        <p:spPr bwMode="auto">
          <a:xfrm>
            <a:off x="6201668" y="4645497"/>
            <a:ext cx="19050" cy="133350"/>
          </a:xfrm>
          <a:custGeom>
            <a:avLst/>
            <a:gdLst>
              <a:gd name="T0" fmla="*/ 2147483647 w 17"/>
              <a:gd name="T1" fmla="*/ 2147483647 h 122"/>
              <a:gd name="T2" fmla="*/ 0 w 17"/>
              <a:gd name="T3" fmla="*/ 2147483647 h 122"/>
              <a:gd name="T4" fmla="*/ 0 w 17"/>
              <a:gd name="T5" fmla="*/ 2147483647 h 122"/>
              <a:gd name="T6" fmla="*/ 2147483647 w 17"/>
              <a:gd name="T7" fmla="*/ 0 h 122"/>
              <a:gd name="T8" fmla="*/ 2147483647 w 17"/>
              <a:gd name="T9" fmla="*/ 2147483647 h 122"/>
              <a:gd name="T10" fmla="*/ 0 60000 65536"/>
              <a:gd name="T11" fmla="*/ 0 60000 65536"/>
              <a:gd name="T12" fmla="*/ 0 60000 65536"/>
              <a:gd name="T13" fmla="*/ 0 60000 65536"/>
              <a:gd name="T14" fmla="*/ 0 60000 65536"/>
              <a:gd name="T15" fmla="*/ 0 w 17"/>
              <a:gd name="T16" fmla="*/ 0 h 122"/>
              <a:gd name="T17" fmla="*/ 17 w 17"/>
              <a:gd name="T18" fmla="*/ 122 h 122"/>
            </a:gdLst>
            <a:ahLst/>
            <a:cxnLst>
              <a:cxn ang="T10">
                <a:pos x="T0" y="T1"/>
              </a:cxn>
              <a:cxn ang="T11">
                <a:pos x="T2" y="T3"/>
              </a:cxn>
              <a:cxn ang="T12">
                <a:pos x="T4" y="T5"/>
              </a:cxn>
              <a:cxn ang="T13">
                <a:pos x="T6" y="T7"/>
              </a:cxn>
              <a:cxn ang="T14">
                <a:pos x="T8" y="T9"/>
              </a:cxn>
            </a:cxnLst>
            <a:rect l="T15" t="T16" r="T17" b="T18"/>
            <a:pathLst>
              <a:path w="17" h="122">
                <a:moveTo>
                  <a:pt x="17" y="102"/>
                </a:moveTo>
                <a:lnTo>
                  <a:pt x="0" y="122"/>
                </a:lnTo>
                <a:lnTo>
                  <a:pt x="0" y="20"/>
                </a:lnTo>
                <a:lnTo>
                  <a:pt x="17" y="0"/>
                </a:lnTo>
                <a:lnTo>
                  <a:pt x="17" y="102"/>
                </a:lnTo>
                <a:close/>
              </a:path>
            </a:pathLst>
          </a:custGeom>
          <a:noFill/>
          <a:ln w="1588">
            <a:solidFill>
              <a:srgbClr val="000000"/>
            </a:solidFill>
            <a:round/>
            <a:headEnd/>
            <a:tailEnd/>
          </a:ln>
        </p:spPr>
        <p:txBody>
          <a:bodyPr/>
          <a:lstStyle/>
          <a:p>
            <a:endParaRPr lang="ja-JP" altLang="ja-JP"/>
          </a:p>
        </p:txBody>
      </p:sp>
      <p:sp>
        <p:nvSpPr>
          <p:cNvPr id="48" name="Line 101"/>
          <p:cNvSpPr>
            <a:spLocks noChangeShapeType="1"/>
          </p:cNvSpPr>
          <p:nvPr/>
        </p:nvSpPr>
        <p:spPr bwMode="auto">
          <a:xfrm>
            <a:off x="6168330" y="4647084"/>
            <a:ext cx="28575" cy="14288"/>
          </a:xfrm>
          <a:prstGeom prst="line">
            <a:avLst/>
          </a:prstGeom>
          <a:noFill/>
          <a:ln w="1588">
            <a:solidFill>
              <a:srgbClr val="000000"/>
            </a:solidFill>
            <a:round/>
            <a:headEnd/>
            <a:tailEnd/>
          </a:ln>
        </p:spPr>
        <p:txBody>
          <a:bodyPr/>
          <a:lstStyle/>
          <a:p>
            <a:endParaRPr lang="ja-JP" altLang="en-US"/>
          </a:p>
        </p:txBody>
      </p:sp>
      <p:sp>
        <p:nvSpPr>
          <p:cNvPr id="49" name="Line 102"/>
          <p:cNvSpPr>
            <a:spLocks noChangeShapeType="1"/>
          </p:cNvSpPr>
          <p:nvPr/>
        </p:nvSpPr>
        <p:spPr bwMode="auto">
          <a:xfrm flipV="1">
            <a:off x="6155630" y="4647084"/>
            <a:ext cx="52388" cy="14288"/>
          </a:xfrm>
          <a:prstGeom prst="line">
            <a:avLst/>
          </a:prstGeom>
          <a:noFill/>
          <a:ln w="1588">
            <a:solidFill>
              <a:srgbClr val="000000"/>
            </a:solidFill>
            <a:round/>
            <a:headEnd/>
            <a:tailEnd/>
          </a:ln>
        </p:spPr>
        <p:txBody>
          <a:bodyPr/>
          <a:lstStyle/>
          <a:p>
            <a:endParaRPr lang="ja-JP" altLang="en-US"/>
          </a:p>
        </p:txBody>
      </p:sp>
      <p:sp>
        <p:nvSpPr>
          <p:cNvPr id="50" name="Rectangle 103"/>
          <p:cNvSpPr>
            <a:spLocks noChangeArrowheads="1"/>
          </p:cNvSpPr>
          <p:nvPr/>
        </p:nvSpPr>
        <p:spPr bwMode="auto">
          <a:xfrm>
            <a:off x="6146105" y="4662959"/>
            <a:ext cx="55563" cy="63500"/>
          </a:xfrm>
          <a:prstGeom prst="rect">
            <a:avLst/>
          </a:prstGeom>
          <a:solidFill>
            <a:srgbClr val="FF0000"/>
          </a:solidFill>
          <a:ln w="9525">
            <a:noFill/>
            <a:miter lim="800000"/>
            <a:headEnd/>
            <a:tailEnd/>
          </a:ln>
        </p:spPr>
        <p:txBody>
          <a:bodyPr/>
          <a:lstStyle/>
          <a:p>
            <a:endParaRPr lang="ja-JP" altLang="ja-JP"/>
          </a:p>
        </p:txBody>
      </p:sp>
      <p:sp>
        <p:nvSpPr>
          <p:cNvPr id="51" name="Rectangle 104"/>
          <p:cNvSpPr>
            <a:spLocks noChangeArrowheads="1"/>
          </p:cNvSpPr>
          <p:nvPr/>
        </p:nvSpPr>
        <p:spPr bwMode="auto">
          <a:xfrm>
            <a:off x="6146105" y="4662959"/>
            <a:ext cx="55563" cy="63500"/>
          </a:xfrm>
          <a:prstGeom prst="rect">
            <a:avLst/>
          </a:prstGeom>
          <a:noFill/>
          <a:ln w="1588">
            <a:solidFill>
              <a:srgbClr val="000000"/>
            </a:solidFill>
            <a:miter lim="800000"/>
            <a:headEnd/>
            <a:tailEnd/>
          </a:ln>
        </p:spPr>
        <p:txBody>
          <a:bodyPr/>
          <a:lstStyle/>
          <a:p>
            <a:endParaRPr lang="ja-JP" altLang="ja-JP"/>
          </a:p>
        </p:txBody>
      </p:sp>
      <p:sp>
        <p:nvSpPr>
          <p:cNvPr id="52" name="Freeform 105"/>
          <p:cNvSpPr>
            <a:spLocks/>
          </p:cNvSpPr>
          <p:nvPr/>
        </p:nvSpPr>
        <p:spPr bwMode="auto">
          <a:xfrm>
            <a:off x="6201668" y="4645497"/>
            <a:ext cx="19050" cy="80962"/>
          </a:xfrm>
          <a:custGeom>
            <a:avLst/>
            <a:gdLst>
              <a:gd name="T0" fmla="*/ 2147483647 w 17"/>
              <a:gd name="T1" fmla="*/ 2147483647 h 72"/>
              <a:gd name="T2" fmla="*/ 0 w 17"/>
              <a:gd name="T3" fmla="*/ 2147483647 h 72"/>
              <a:gd name="T4" fmla="*/ 0 w 17"/>
              <a:gd name="T5" fmla="*/ 2147483647 h 72"/>
              <a:gd name="T6" fmla="*/ 2147483647 w 17"/>
              <a:gd name="T7" fmla="*/ 0 h 72"/>
              <a:gd name="T8" fmla="*/ 2147483647 w 17"/>
              <a:gd name="T9" fmla="*/ 2147483647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17" y="52"/>
                </a:moveTo>
                <a:lnTo>
                  <a:pt x="0" y="72"/>
                </a:lnTo>
                <a:lnTo>
                  <a:pt x="0" y="20"/>
                </a:lnTo>
                <a:lnTo>
                  <a:pt x="17" y="0"/>
                </a:lnTo>
                <a:lnTo>
                  <a:pt x="17" y="52"/>
                </a:lnTo>
                <a:close/>
              </a:path>
            </a:pathLst>
          </a:custGeom>
          <a:solidFill>
            <a:srgbClr val="FF0000"/>
          </a:solidFill>
          <a:ln w="9525">
            <a:noFill/>
            <a:round/>
            <a:headEnd/>
            <a:tailEnd/>
          </a:ln>
        </p:spPr>
        <p:txBody>
          <a:bodyPr/>
          <a:lstStyle/>
          <a:p>
            <a:endParaRPr lang="ja-JP" altLang="ja-JP"/>
          </a:p>
        </p:txBody>
      </p:sp>
      <p:sp>
        <p:nvSpPr>
          <p:cNvPr id="53" name="Freeform 106"/>
          <p:cNvSpPr>
            <a:spLocks/>
          </p:cNvSpPr>
          <p:nvPr/>
        </p:nvSpPr>
        <p:spPr bwMode="auto">
          <a:xfrm>
            <a:off x="6201668" y="4645497"/>
            <a:ext cx="19050" cy="80962"/>
          </a:xfrm>
          <a:custGeom>
            <a:avLst/>
            <a:gdLst>
              <a:gd name="T0" fmla="*/ 2147483647 w 17"/>
              <a:gd name="T1" fmla="*/ 2147483647 h 72"/>
              <a:gd name="T2" fmla="*/ 0 w 17"/>
              <a:gd name="T3" fmla="*/ 2147483647 h 72"/>
              <a:gd name="T4" fmla="*/ 0 w 17"/>
              <a:gd name="T5" fmla="*/ 2147483647 h 72"/>
              <a:gd name="T6" fmla="*/ 2147483647 w 17"/>
              <a:gd name="T7" fmla="*/ 0 h 72"/>
              <a:gd name="T8" fmla="*/ 2147483647 w 17"/>
              <a:gd name="T9" fmla="*/ 2147483647 h 72"/>
              <a:gd name="T10" fmla="*/ 0 60000 65536"/>
              <a:gd name="T11" fmla="*/ 0 60000 65536"/>
              <a:gd name="T12" fmla="*/ 0 60000 65536"/>
              <a:gd name="T13" fmla="*/ 0 60000 65536"/>
              <a:gd name="T14" fmla="*/ 0 60000 65536"/>
              <a:gd name="T15" fmla="*/ 0 w 17"/>
              <a:gd name="T16" fmla="*/ 0 h 72"/>
              <a:gd name="T17" fmla="*/ 17 w 17"/>
              <a:gd name="T18" fmla="*/ 72 h 72"/>
            </a:gdLst>
            <a:ahLst/>
            <a:cxnLst>
              <a:cxn ang="T10">
                <a:pos x="T0" y="T1"/>
              </a:cxn>
              <a:cxn ang="T11">
                <a:pos x="T2" y="T3"/>
              </a:cxn>
              <a:cxn ang="T12">
                <a:pos x="T4" y="T5"/>
              </a:cxn>
              <a:cxn ang="T13">
                <a:pos x="T6" y="T7"/>
              </a:cxn>
              <a:cxn ang="T14">
                <a:pos x="T8" y="T9"/>
              </a:cxn>
            </a:cxnLst>
            <a:rect l="T15" t="T16" r="T17" b="T18"/>
            <a:pathLst>
              <a:path w="17" h="72">
                <a:moveTo>
                  <a:pt x="17" y="52"/>
                </a:moveTo>
                <a:lnTo>
                  <a:pt x="0" y="72"/>
                </a:lnTo>
                <a:lnTo>
                  <a:pt x="0" y="20"/>
                </a:lnTo>
                <a:lnTo>
                  <a:pt x="17" y="0"/>
                </a:lnTo>
                <a:lnTo>
                  <a:pt x="17" y="52"/>
                </a:lnTo>
                <a:close/>
              </a:path>
            </a:pathLst>
          </a:custGeom>
          <a:noFill/>
          <a:ln w="1588">
            <a:solidFill>
              <a:srgbClr val="000000"/>
            </a:solidFill>
            <a:round/>
            <a:headEnd/>
            <a:tailEnd/>
          </a:ln>
        </p:spPr>
        <p:txBody>
          <a:bodyPr/>
          <a:lstStyle/>
          <a:p>
            <a:endParaRPr lang="ja-JP" altLang="ja-JP"/>
          </a:p>
        </p:txBody>
      </p:sp>
      <p:sp>
        <p:nvSpPr>
          <p:cNvPr id="54" name="Freeform 107"/>
          <p:cNvSpPr>
            <a:spLocks noEditPoints="1"/>
          </p:cNvSpPr>
          <p:nvPr/>
        </p:nvSpPr>
        <p:spPr bwMode="auto">
          <a:xfrm>
            <a:off x="6322318" y="4608984"/>
            <a:ext cx="1290637" cy="914400"/>
          </a:xfrm>
          <a:custGeom>
            <a:avLst/>
            <a:gdLst>
              <a:gd name="T0" fmla="*/ 2147483647 w 1148"/>
              <a:gd name="T1" fmla="*/ 2147483647 h 800"/>
              <a:gd name="T2" fmla="*/ 2147483647 w 1148"/>
              <a:gd name="T3" fmla="*/ 2147483647 h 800"/>
              <a:gd name="T4" fmla="*/ 2147483647 w 1148"/>
              <a:gd name="T5" fmla="*/ 2147483647 h 800"/>
              <a:gd name="T6" fmla="*/ 2147483647 w 1148"/>
              <a:gd name="T7" fmla="*/ 2147483647 h 800"/>
              <a:gd name="T8" fmla="*/ 2147483647 w 1148"/>
              <a:gd name="T9" fmla="*/ 2147483647 h 800"/>
              <a:gd name="T10" fmla="*/ 2147483647 w 1148"/>
              <a:gd name="T11" fmla="*/ 2147483647 h 800"/>
              <a:gd name="T12" fmla="*/ 2147483647 w 1148"/>
              <a:gd name="T13" fmla="*/ 2147483647 h 800"/>
              <a:gd name="T14" fmla="*/ 2147483647 w 1148"/>
              <a:gd name="T15" fmla="*/ 2147483647 h 800"/>
              <a:gd name="T16" fmla="*/ 2147483647 w 1148"/>
              <a:gd name="T17" fmla="*/ 2147483647 h 800"/>
              <a:gd name="T18" fmla="*/ 2147483647 w 1148"/>
              <a:gd name="T19" fmla="*/ 2147483647 h 800"/>
              <a:gd name="T20" fmla="*/ 2147483647 w 1148"/>
              <a:gd name="T21" fmla="*/ 2147483647 h 800"/>
              <a:gd name="T22" fmla="*/ 2147483647 w 1148"/>
              <a:gd name="T23" fmla="*/ 2147483647 h 800"/>
              <a:gd name="T24" fmla="*/ 2147483647 w 1148"/>
              <a:gd name="T25" fmla="*/ 2147483647 h 800"/>
              <a:gd name="T26" fmla="*/ 2147483647 w 1148"/>
              <a:gd name="T27" fmla="*/ 2147483647 h 800"/>
              <a:gd name="T28" fmla="*/ 2147483647 w 1148"/>
              <a:gd name="T29" fmla="*/ 2147483647 h 800"/>
              <a:gd name="T30" fmla="*/ 2147483647 w 1148"/>
              <a:gd name="T31" fmla="*/ 2147483647 h 800"/>
              <a:gd name="T32" fmla="*/ 2147483647 w 1148"/>
              <a:gd name="T33" fmla="*/ 2147483647 h 800"/>
              <a:gd name="T34" fmla="*/ 2147483647 w 1148"/>
              <a:gd name="T35" fmla="*/ 2147483647 h 800"/>
              <a:gd name="T36" fmla="*/ 2147483647 w 1148"/>
              <a:gd name="T37" fmla="*/ 2147483647 h 800"/>
              <a:gd name="T38" fmla="*/ 2147483647 w 1148"/>
              <a:gd name="T39" fmla="*/ 2147483647 h 800"/>
              <a:gd name="T40" fmla="*/ 2147483647 w 1148"/>
              <a:gd name="T41" fmla="*/ 2147483647 h 800"/>
              <a:gd name="T42" fmla="*/ 2147483647 w 1148"/>
              <a:gd name="T43" fmla="*/ 2147483647 h 800"/>
              <a:gd name="T44" fmla="*/ 2147483647 w 1148"/>
              <a:gd name="T45" fmla="*/ 2147483647 h 800"/>
              <a:gd name="T46" fmla="*/ 2147483647 w 1148"/>
              <a:gd name="T47" fmla="*/ 2147483647 h 800"/>
              <a:gd name="T48" fmla="*/ 2147483647 w 1148"/>
              <a:gd name="T49" fmla="*/ 2147483647 h 800"/>
              <a:gd name="T50" fmla="*/ 2147483647 w 1148"/>
              <a:gd name="T51" fmla="*/ 2147483647 h 800"/>
              <a:gd name="T52" fmla="*/ 2147483647 w 1148"/>
              <a:gd name="T53" fmla="*/ 2147483647 h 800"/>
              <a:gd name="T54" fmla="*/ 2147483647 w 1148"/>
              <a:gd name="T55" fmla="*/ 2147483647 h 800"/>
              <a:gd name="T56" fmla="*/ 2147483647 w 1148"/>
              <a:gd name="T57" fmla="*/ 2147483647 h 800"/>
              <a:gd name="T58" fmla="*/ 2147483647 w 1148"/>
              <a:gd name="T59" fmla="*/ 2147483647 h 800"/>
              <a:gd name="T60" fmla="*/ 2147483647 w 1148"/>
              <a:gd name="T61" fmla="*/ 2147483647 h 800"/>
              <a:gd name="T62" fmla="*/ 2147483647 w 1148"/>
              <a:gd name="T63" fmla="*/ 2147483647 h 800"/>
              <a:gd name="T64" fmla="*/ 2147483647 w 1148"/>
              <a:gd name="T65" fmla="*/ 2147483647 h 800"/>
              <a:gd name="T66" fmla="*/ 2147483647 w 1148"/>
              <a:gd name="T67" fmla="*/ 2147483647 h 800"/>
              <a:gd name="T68" fmla="*/ 2147483647 w 1148"/>
              <a:gd name="T69" fmla="*/ 2147483647 h 800"/>
              <a:gd name="T70" fmla="*/ 2147483647 w 1148"/>
              <a:gd name="T71" fmla="*/ 2147483647 h 800"/>
              <a:gd name="T72" fmla="*/ 2147483647 w 1148"/>
              <a:gd name="T73" fmla="*/ 2147483647 h 800"/>
              <a:gd name="T74" fmla="*/ 2147483647 w 1148"/>
              <a:gd name="T75" fmla="*/ 2147483647 h 800"/>
              <a:gd name="T76" fmla="*/ 2147483647 w 1148"/>
              <a:gd name="T77" fmla="*/ 2147483647 h 800"/>
              <a:gd name="T78" fmla="*/ 2147483647 w 1148"/>
              <a:gd name="T79" fmla="*/ 2147483647 h 800"/>
              <a:gd name="T80" fmla="*/ 2147483647 w 1148"/>
              <a:gd name="T81" fmla="*/ 2147483647 h 800"/>
              <a:gd name="T82" fmla="*/ 2147483647 w 1148"/>
              <a:gd name="T83" fmla="*/ 2147483647 h 800"/>
              <a:gd name="T84" fmla="*/ 2147483647 w 1148"/>
              <a:gd name="T85" fmla="*/ 2147483647 h 800"/>
              <a:gd name="T86" fmla="*/ 2147483647 w 1148"/>
              <a:gd name="T87" fmla="*/ 2147483647 h 800"/>
              <a:gd name="T88" fmla="*/ 2147483647 w 1148"/>
              <a:gd name="T89" fmla="*/ 2147483647 h 800"/>
              <a:gd name="T90" fmla="*/ 2147483647 w 1148"/>
              <a:gd name="T91" fmla="*/ 2147483647 h 800"/>
              <a:gd name="T92" fmla="*/ 2147483647 w 1148"/>
              <a:gd name="T93" fmla="*/ 2147483647 h 800"/>
              <a:gd name="T94" fmla="*/ 2147483647 w 1148"/>
              <a:gd name="T95" fmla="*/ 2147483647 h 800"/>
              <a:gd name="T96" fmla="*/ 2147483647 w 1148"/>
              <a:gd name="T97" fmla="*/ 2147483647 h 800"/>
              <a:gd name="T98" fmla="*/ 2147483647 w 1148"/>
              <a:gd name="T99" fmla="*/ 2147483647 h 800"/>
              <a:gd name="T100" fmla="*/ 2147483647 w 1148"/>
              <a:gd name="T101" fmla="*/ 2147483647 h 800"/>
              <a:gd name="T102" fmla="*/ 2147483647 w 1148"/>
              <a:gd name="T103" fmla="*/ 2147483647 h 800"/>
              <a:gd name="T104" fmla="*/ 2147483647 w 1148"/>
              <a:gd name="T105" fmla="*/ 2147483647 h 800"/>
              <a:gd name="T106" fmla="*/ 2147483647 w 1148"/>
              <a:gd name="T107" fmla="*/ 2147483647 h 800"/>
              <a:gd name="T108" fmla="*/ 2147483647 w 1148"/>
              <a:gd name="T109" fmla="*/ 2147483647 h 800"/>
              <a:gd name="T110" fmla="*/ 2147483647 w 1148"/>
              <a:gd name="T111" fmla="*/ 2147483647 h 800"/>
              <a:gd name="T112" fmla="*/ 2147483647 w 1148"/>
              <a:gd name="T113" fmla="*/ 2147483647 h 800"/>
              <a:gd name="T114" fmla="*/ 2147483647 w 1148"/>
              <a:gd name="T115" fmla="*/ 2147483647 h 800"/>
              <a:gd name="T116" fmla="*/ 2147483647 w 1148"/>
              <a:gd name="T117" fmla="*/ 2147483647 h 800"/>
              <a:gd name="T118" fmla="*/ 2147483647 w 1148"/>
              <a:gd name="T119" fmla="*/ 2147483647 h 800"/>
              <a:gd name="T120" fmla="*/ 0 w 1148"/>
              <a:gd name="T121" fmla="*/ 2147483647 h 800"/>
              <a:gd name="T122" fmla="*/ 2147483647 w 1148"/>
              <a:gd name="T123" fmla="*/ 2147483647 h 8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48"/>
              <a:gd name="T187" fmla="*/ 0 h 800"/>
              <a:gd name="T188" fmla="*/ 1148 w 1148"/>
              <a:gd name="T189" fmla="*/ 800 h 8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48" h="800">
                <a:moveTo>
                  <a:pt x="1147" y="7"/>
                </a:moveTo>
                <a:lnTo>
                  <a:pt x="1127" y="21"/>
                </a:lnTo>
                <a:lnTo>
                  <a:pt x="1124" y="23"/>
                </a:lnTo>
                <a:lnTo>
                  <a:pt x="1123" y="23"/>
                </a:lnTo>
                <a:lnTo>
                  <a:pt x="1122" y="21"/>
                </a:lnTo>
                <a:lnTo>
                  <a:pt x="1120" y="20"/>
                </a:lnTo>
                <a:lnTo>
                  <a:pt x="1120" y="19"/>
                </a:lnTo>
                <a:lnTo>
                  <a:pt x="1120" y="17"/>
                </a:lnTo>
                <a:lnTo>
                  <a:pt x="1120" y="16"/>
                </a:lnTo>
                <a:lnTo>
                  <a:pt x="1122" y="15"/>
                </a:lnTo>
                <a:lnTo>
                  <a:pt x="1141" y="0"/>
                </a:lnTo>
                <a:lnTo>
                  <a:pt x="1144" y="0"/>
                </a:lnTo>
                <a:lnTo>
                  <a:pt x="1145" y="0"/>
                </a:lnTo>
                <a:lnTo>
                  <a:pt x="1147" y="0"/>
                </a:lnTo>
                <a:lnTo>
                  <a:pt x="1148" y="1"/>
                </a:lnTo>
                <a:lnTo>
                  <a:pt x="1148" y="3"/>
                </a:lnTo>
                <a:lnTo>
                  <a:pt x="1148" y="4"/>
                </a:lnTo>
                <a:lnTo>
                  <a:pt x="1148" y="7"/>
                </a:lnTo>
                <a:lnTo>
                  <a:pt x="1147" y="7"/>
                </a:lnTo>
                <a:close/>
                <a:moveTo>
                  <a:pt x="1099" y="40"/>
                </a:moveTo>
                <a:lnTo>
                  <a:pt x="1079" y="54"/>
                </a:lnTo>
                <a:lnTo>
                  <a:pt x="1078" y="56"/>
                </a:lnTo>
                <a:lnTo>
                  <a:pt x="1075" y="56"/>
                </a:lnTo>
                <a:lnTo>
                  <a:pt x="1074" y="54"/>
                </a:lnTo>
                <a:lnTo>
                  <a:pt x="1073" y="53"/>
                </a:lnTo>
                <a:lnTo>
                  <a:pt x="1073" y="52"/>
                </a:lnTo>
                <a:lnTo>
                  <a:pt x="1073" y="50"/>
                </a:lnTo>
                <a:lnTo>
                  <a:pt x="1073" y="49"/>
                </a:lnTo>
                <a:lnTo>
                  <a:pt x="1074" y="48"/>
                </a:lnTo>
                <a:lnTo>
                  <a:pt x="1095" y="33"/>
                </a:lnTo>
                <a:lnTo>
                  <a:pt x="1096" y="33"/>
                </a:lnTo>
                <a:lnTo>
                  <a:pt x="1098" y="33"/>
                </a:lnTo>
                <a:lnTo>
                  <a:pt x="1099" y="33"/>
                </a:lnTo>
                <a:lnTo>
                  <a:pt x="1100" y="34"/>
                </a:lnTo>
                <a:lnTo>
                  <a:pt x="1100" y="36"/>
                </a:lnTo>
                <a:lnTo>
                  <a:pt x="1100" y="37"/>
                </a:lnTo>
                <a:lnTo>
                  <a:pt x="1100" y="40"/>
                </a:lnTo>
                <a:lnTo>
                  <a:pt x="1099" y="40"/>
                </a:lnTo>
                <a:close/>
                <a:moveTo>
                  <a:pt x="1052" y="73"/>
                </a:moveTo>
                <a:lnTo>
                  <a:pt x="1032" y="87"/>
                </a:lnTo>
                <a:lnTo>
                  <a:pt x="1030" y="89"/>
                </a:lnTo>
                <a:lnTo>
                  <a:pt x="1028" y="89"/>
                </a:lnTo>
                <a:lnTo>
                  <a:pt x="1026" y="87"/>
                </a:lnTo>
                <a:lnTo>
                  <a:pt x="1025" y="86"/>
                </a:lnTo>
                <a:lnTo>
                  <a:pt x="1025" y="85"/>
                </a:lnTo>
                <a:lnTo>
                  <a:pt x="1025" y="83"/>
                </a:lnTo>
                <a:lnTo>
                  <a:pt x="1025" y="82"/>
                </a:lnTo>
                <a:lnTo>
                  <a:pt x="1026" y="81"/>
                </a:lnTo>
                <a:lnTo>
                  <a:pt x="1048" y="66"/>
                </a:lnTo>
                <a:lnTo>
                  <a:pt x="1049" y="66"/>
                </a:lnTo>
                <a:lnTo>
                  <a:pt x="1050" y="66"/>
                </a:lnTo>
                <a:lnTo>
                  <a:pt x="1052" y="66"/>
                </a:lnTo>
                <a:lnTo>
                  <a:pt x="1053" y="67"/>
                </a:lnTo>
                <a:lnTo>
                  <a:pt x="1053" y="69"/>
                </a:lnTo>
                <a:lnTo>
                  <a:pt x="1053" y="70"/>
                </a:lnTo>
                <a:lnTo>
                  <a:pt x="1053" y="71"/>
                </a:lnTo>
                <a:lnTo>
                  <a:pt x="1052" y="73"/>
                </a:lnTo>
                <a:close/>
                <a:moveTo>
                  <a:pt x="1004" y="106"/>
                </a:moveTo>
                <a:lnTo>
                  <a:pt x="984" y="120"/>
                </a:lnTo>
                <a:lnTo>
                  <a:pt x="983" y="122"/>
                </a:lnTo>
                <a:lnTo>
                  <a:pt x="980" y="122"/>
                </a:lnTo>
                <a:lnTo>
                  <a:pt x="979" y="120"/>
                </a:lnTo>
                <a:lnTo>
                  <a:pt x="977" y="119"/>
                </a:lnTo>
                <a:lnTo>
                  <a:pt x="977" y="118"/>
                </a:lnTo>
                <a:lnTo>
                  <a:pt x="977" y="116"/>
                </a:lnTo>
                <a:lnTo>
                  <a:pt x="977" y="115"/>
                </a:lnTo>
                <a:lnTo>
                  <a:pt x="979" y="114"/>
                </a:lnTo>
                <a:lnTo>
                  <a:pt x="1000" y="99"/>
                </a:lnTo>
                <a:lnTo>
                  <a:pt x="1001" y="99"/>
                </a:lnTo>
                <a:lnTo>
                  <a:pt x="1003" y="99"/>
                </a:lnTo>
                <a:lnTo>
                  <a:pt x="1004" y="99"/>
                </a:lnTo>
                <a:lnTo>
                  <a:pt x="1005" y="101"/>
                </a:lnTo>
                <a:lnTo>
                  <a:pt x="1005" y="102"/>
                </a:lnTo>
                <a:lnTo>
                  <a:pt x="1005" y="103"/>
                </a:lnTo>
                <a:lnTo>
                  <a:pt x="1005" y="105"/>
                </a:lnTo>
                <a:lnTo>
                  <a:pt x="1004" y="106"/>
                </a:lnTo>
                <a:close/>
                <a:moveTo>
                  <a:pt x="956" y="139"/>
                </a:moveTo>
                <a:lnTo>
                  <a:pt x="936" y="153"/>
                </a:lnTo>
                <a:lnTo>
                  <a:pt x="935" y="153"/>
                </a:lnTo>
                <a:lnTo>
                  <a:pt x="934" y="153"/>
                </a:lnTo>
                <a:lnTo>
                  <a:pt x="931" y="153"/>
                </a:lnTo>
                <a:lnTo>
                  <a:pt x="931" y="152"/>
                </a:lnTo>
                <a:lnTo>
                  <a:pt x="930" y="151"/>
                </a:lnTo>
                <a:lnTo>
                  <a:pt x="930" y="149"/>
                </a:lnTo>
                <a:lnTo>
                  <a:pt x="930" y="148"/>
                </a:lnTo>
                <a:lnTo>
                  <a:pt x="931" y="147"/>
                </a:lnTo>
                <a:lnTo>
                  <a:pt x="952" y="132"/>
                </a:lnTo>
                <a:lnTo>
                  <a:pt x="954" y="132"/>
                </a:lnTo>
                <a:lnTo>
                  <a:pt x="955" y="132"/>
                </a:lnTo>
                <a:lnTo>
                  <a:pt x="956" y="132"/>
                </a:lnTo>
                <a:lnTo>
                  <a:pt x="958" y="134"/>
                </a:lnTo>
                <a:lnTo>
                  <a:pt x="959" y="135"/>
                </a:lnTo>
                <a:lnTo>
                  <a:pt x="959" y="136"/>
                </a:lnTo>
                <a:lnTo>
                  <a:pt x="958" y="138"/>
                </a:lnTo>
                <a:lnTo>
                  <a:pt x="956" y="139"/>
                </a:lnTo>
                <a:close/>
                <a:moveTo>
                  <a:pt x="909" y="172"/>
                </a:moveTo>
                <a:lnTo>
                  <a:pt x="889" y="186"/>
                </a:lnTo>
                <a:lnTo>
                  <a:pt x="887" y="186"/>
                </a:lnTo>
                <a:lnTo>
                  <a:pt x="886" y="186"/>
                </a:lnTo>
                <a:lnTo>
                  <a:pt x="884" y="186"/>
                </a:lnTo>
                <a:lnTo>
                  <a:pt x="884" y="185"/>
                </a:lnTo>
                <a:lnTo>
                  <a:pt x="882" y="184"/>
                </a:lnTo>
                <a:lnTo>
                  <a:pt x="882" y="183"/>
                </a:lnTo>
                <a:lnTo>
                  <a:pt x="882" y="181"/>
                </a:lnTo>
                <a:lnTo>
                  <a:pt x="884" y="180"/>
                </a:lnTo>
                <a:lnTo>
                  <a:pt x="905" y="165"/>
                </a:lnTo>
                <a:lnTo>
                  <a:pt x="906" y="165"/>
                </a:lnTo>
                <a:lnTo>
                  <a:pt x="907" y="165"/>
                </a:lnTo>
                <a:lnTo>
                  <a:pt x="909" y="165"/>
                </a:lnTo>
                <a:lnTo>
                  <a:pt x="910" y="167"/>
                </a:lnTo>
                <a:lnTo>
                  <a:pt x="911" y="168"/>
                </a:lnTo>
                <a:lnTo>
                  <a:pt x="911" y="169"/>
                </a:lnTo>
                <a:lnTo>
                  <a:pt x="910" y="171"/>
                </a:lnTo>
                <a:lnTo>
                  <a:pt x="909" y="172"/>
                </a:lnTo>
                <a:close/>
                <a:moveTo>
                  <a:pt x="861" y="205"/>
                </a:moveTo>
                <a:lnTo>
                  <a:pt x="841" y="220"/>
                </a:lnTo>
                <a:lnTo>
                  <a:pt x="840" y="220"/>
                </a:lnTo>
                <a:lnTo>
                  <a:pt x="839" y="220"/>
                </a:lnTo>
                <a:lnTo>
                  <a:pt x="837" y="220"/>
                </a:lnTo>
                <a:lnTo>
                  <a:pt x="836" y="218"/>
                </a:lnTo>
                <a:lnTo>
                  <a:pt x="835" y="217"/>
                </a:lnTo>
                <a:lnTo>
                  <a:pt x="835" y="216"/>
                </a:lnTo>
                <a:lnTo>
                  <a:pt x="836" y="214"/>
                </a:lnTo>
                <a:lnTo>
                  <a:pt x="836" y="213"/>
                </a:lnTo>
                <a:lnTo>
                  <a:pt x="857" y="198"/>
                </a:lnTo>
                <a:lnTo>
                  <a:pt x="858" y="198"/>
                </a:lnTo>
                <a:lnTo>
                  <a:pt x="860" y="198"/>
                </a:lnTo>
                <a:lnTo>
                  <a:pt x="861" y="198"/>
                </a:lnTo>
                <a:lnTo>
                  <a:pt x="862" y="200"/>
                </a:lnTo>
                <a:lnTo>
                  <a:pt x="864" y="201"/>
                </a:lnTo>
                <a:lnTo>
                  <a:pt x="864" y="202"/>
                </a:lnTo>
                <a:lnTo>
                  <a:pt x="862" y="204"/>
                </a:lnTo>
                <a:lnTo>
                  <a:pt x="861" y="205"/>
                </a:lnTo>
                <a:close/>
                <a:moveTo>
                  <a:pt x="813" y="238"/>
                </a:moveTo>
                <a:lnTo>
                  <a:pt x="794" y="253"/>
                </a:lnTo>
                <a:lnTo>
                  <a:pt x="792" y="253"/>
                </a:lnTo>
                <a:lnTo>
                  <a:pt x="791" y="253"/>
                </a:lnTo>
                <a:lnTo>
                  <a:pt x="790" y="253"/>
                </a:lnTo>
                <a:lnTo>
                  <a:pt x="788" y="251"/>
                </a:lnTo>
                <a:lnTo>
                  <a:pt x="787" y="250"/>
                </a:lnTo>
                <a:lnTo>
                  <a:pt x="787" y="249"/>
                </a:lnTo>
                <a:lnTo>
                  <a:pt x="788" y="247"/>
                </a:lnTo>
                <a:lnTo>
                  <a:pt x="790" y="246"/>
                </a:lnTo>
                <a:lnTo>
                  <a:pt x="809" y="231"/>
                </a:lnTo>
                <a:lnTo>
                  <a:pt x="811" y="231"/>
                </a:lnTo>
                <a:lnTo>
                  <a:pt x="812" y="231"/>
                </a:lnTo>
                <a:lnTo>
                  <a:pt x="813" y="231"/>
                </a:lnTo>
                <a:lnTo>
                  <a:pt x="815" y="233"/>
                </a:lnTo>
                <a:lnTo>
                  <a:pt x="816" y="234"/>
                </a:lnTo>
                <a:lnTo>
                  <a:pt x="816" y="235"/>
                </a:lnTo>
                <a:lnTo>
                  <a:pt x="815" y="237"/>
                </a:lnTo>
                <a:lnTo>
                  <a:pt x="813" y="238"/>
                </a:lnTo>
                <a:close/>
                <a:moveTo>
                  <a:pt x="767" y="271"/>
                </a:moveTo>
                <a:lnTo>
                  <a:pt x="746" y="286"/>
                </a:lnTo>
                <a:lnTo>
                  <a:pt x="745" y="286"/>
                </a:lnTo>
                <a:lnTo>
                  <a:pt x="743" y="286"/>
                </a:lnTo>
                <a:lnTo>
                  <a:pt x="742" y="286"/>
                </a:lnTo>
                <a:lnTo>
                  <a:pt x="741" y="284"/>
                </a:lnTo>
                <a:lnTo>
                  <a:pt x="739" y="283"/>
                </a:lnTo>
                <a:lnTo>
                  <a:pt x="739" y="282"/>
                </a:lnTo>
                <a:lnTo>
                  <a:pt x="741" y="280"/>
                </a:lnTo>
                <a:lnTo>
                  <a:pt x="742" y="279"/>
                </a:lnTo>
                <a:lnTo>
                  <a:pt x="762" y="265"/>
                </a:lnTo>
                <a:lnTo>
                  <a:pt x="763" y="263"/>
                </a:lnTo>
                <a:lnTo>
                  <a:pt x="764" y="263"/>
                </a:lnTo>
                <a:lnTo>
                  <a:pt x="766" y="265"/>
                </a:lnTo>
                <a:lnTo>
                  <a:pt x="767" y="266"/>
                </a:lnTo>
                <a:lnTo>
                  <a:pt x="768" y="267"/>
                </a:lnTo>
                <a:lnTo>
                  <a:pt x="768" y="268"/>
                </a:lnTo>
                <a:lnTo>
                  <a:pt x="767" y="270"/>
                </a:lnTo>
                <a:lnTo>
                  <a:pt x="767" y="271"/>
                </a:lnTo>
                <a:close/>
                <a:moveTo>
                  <a:pt x="719" y="304"/>
                </a:moveTo>
                <a:lnTo>
                  <a:pt x="698" y="319"/>
                </a:lnTo>
                <a:lnTo>
                  <a:pt x="697" y="319"/>
                </a:lnTo>
                <a:lnTo>
                  <a:pt x="696" y="319"/>
                </a:lnTo>
                <a:lnTo>
                  <a:pt x="694" y="319"/>
                </a:lnTo>
                <a:lnTo>
                  <a:pt x="693" y="317"/>
                </a:lnTo>
                <a:lnTo>
                  <a:pt x="692" y="316"/>
                </a:lnTo>
                <a:lnTo>
                  <a:pt x="692" y="315"/>
                </a:lnTo>
                <a:lnTo>
                  <a:pt x="693" y="312"/>
                </a:lnTo>
                <a:lnTo>
                  <a:pt x="694" y="312"/>
                </a:lnTo>
                <a:lnTo>
                  <a:pt x="714" y="298"/>
                </a:lnTo>
                <a:lnTo>
                  <a:pt x="715" y="296"/>
                </a:lnTo>
                <a:lnTo>
                  <a:pt x="717" y="296"/>
                </a:lnTo>
                <a:lnTo>
                  <a:pt x="718" y="298"/>
                </a:lnTo>
                <a:lnTo>
                  <a:pt x="719" y="299"/>
                </a:lnTo>
                <a:lnTo>
                  <a:pt x="721" y="300"/>
                </a:lnTo>
                <a:lnTo>
                  <a:pt x="721" y="302"/>
                </a:lnTo>
                <a:lnTo>
                  <a:pt x="719" y="303"/>
                </a:lnTo>
                <a:lnTo>
                  <a:pt x="719" y="304"/>
                </a:lnTo>
                <a:close/>
                <a:moveTo>
                  <a:pt x="672" y="337"/>
                </a:moveTo>
                <a:lnTo>
                  <a:pt x="651" y="352"/>
                </a:lnTo>
                <a:lnTo>
                  <a:pt x="649" y="352"/>
                </a:lnTo>
                <a:lnTo>
                  <a:pt x="648" y="352"/>
                </a:lnTo>
                <a:lnTo>
                  <a:pt x="647" y="352"/>
                </a:lnTo>
                <a:lnTo>
                  <a:pt x="645" y="350"/>
                </a:lnTo>
                <a:lnTo>
                  <a:pt x="644" y="349"/>
                </a:lnTo>
                <a:lnTo>
                  <a:pt x="644" y="348"/>
                </a:lnTo>
                <a:lnTo>
                  <a:pt x="645" y="345"/>
                </a:lnTo>
                <a:lnTo>
                  <a:pt x="647" y="345"/>
                </a:lnTo>
                <a:lnTo>
                  <a:pt x="667" y="331"/>
                </a:lnTo>
                <a:lnTo>
                  <a:pt x="668" y="329"/>
                </a:lnTo>
                <a:lnTo>
                  <a:pt x="669" y="329"/>
                </a:lnTo>
                <a:lnTo>
                  <a:pt x="672" y="331"/>
                </a:lnTo>
                <a:lnTo>
                  <a:pt x="672" y="332"/>
                </a:lnTo>
                <a:lnTo>
                  <a:pt x="673" y="333"/>
                </a:lnTo>
                <a:lnTo>
                  <a:pt x="673" y="335"/>
                </a:lnTo>
                <a:lnTo>
                  <a:pt x="672" y="336"/>
                </a:lnTo>
                <a:lnTo>
                  <a:pt x="672" y="337"/>
                </a:lnTo>
                <a:close/>
                <a:moveTo>
                  <a:pt x="624" y="370"/>
                </a:moveTo>
                <a:lnTo>
                  <a:pt x="603" y="385"/>
                </a:lnTo>
                <a:lnTo>
                  <a:pt x="602" y="385"/>
                </a:lnTo>
                <a:lnTo>
                  <a:pt x="600" y="385"/>
                </a:lnTo>
                <a:lnTo>
                  <a:pt x="599" y="385"/>
                </a:lnTo>
                <a:lnTo>
                  <a:pt x="598" y="384"/>
                </a:lnTo>
                <a:lnTo>
                  <a:pt x="596" y="382"/>
                </a:lnTo>
                <a:lnTo>
                  <a:pt x="596" y="381"/>
                </a:lnTo>
                <a:lnTo>
                  <a:pt x="598" y="378"/>
                </a:lnTo>
                <a:lnTo>
                  <a:pt x="599" y="378"/>
                </a:lnTo>
                <a:lnTo>
                  <a:pt x="619" y="364"/>
                </a:lnTo>
                <a:lnTo>
                  <a:pt x="620" y="362"/>
                </a:lnTo>
                <a:lnTo>
                  <a:pt x="622" y="362"/>
                </a:lnTo>
                <a:lnTo>
                  <a:pt x="624" y="364"/>
                </a:lnTo>
                <a:lnTo>
                  <a:pt x="626" y="365"/>
                </a:lnTo>
                <a:lnTo>
                  <a:pt x="626" y="366"/>
                </a:lnTo>
                <a:lnTo>
                  <a:pt x="626" y="368"/>
                </a:lnTo>
                <a:lnTo>
                  <a:pt x="626" y="369"/>
                </a:lnTo>
                <a:lnTo>
                  <a:pt x="624" y="370"/>
                </a:lnTo>
                <a:close/>
                <a:moveTo>
                  <a:pt x="577" y="403"/>
                </a:moveTo>
                <a:lnTo>
                  <a:pt x="555" y="418"/>
                </a:lnTo>
                <a:lnTo>
                  <a:pt x="554" y="418"/>
                </a:lnTo>
                <a:lnTo>
                  <a:pt x="553" y="418"/>
                </a:lnTo>
                <a:lnTo>
                  <a:pt x="551" y="418"/>
                </a:lnTo>
                <a:lnTo>
                  <a:pt x="550" y="417"/>
                </a:lnTo>
                <a:lnTo>
                  <a:pt x="550" y="415"/>
                </a:lnTo>
                <a:lnTo>
                  <a:pt x="550" y="413"/>
                </a:lnTo>
                <a:lnTo>
                  <a:pt x="550" y="411"/>
                </a:lnTo>
                <a:lnTo>
                  <a:pt x="551" y="410"/>
                </a:lnTo>
                <a:lnTo>
                  <a:pt x="571" y="397"/>
                </a:lnTo>
                <a:lnTo>
                  <a:pt x="573" y="395"/>
                </a:lnTo>
                <a:lnTo>
                  <a:pt x="575" y="395"/>
                </a:lnTo>
                <a:lnTo>
                  <a:pt x="577" y="397"/>
                </a:lnTo>
                <a:lnTo>
                  <a:pt x="578" y="398"/>
                </a:lnTo>
                <a:lnTo>
                  <a:pt x="578" y="399"/>
                </a:lnTo>
                <a:lnTo>
                  <a:pt x="578" y="401"/>
                </a:lnTo>
                <a:lnTo>
                  <a:pt x="578" y="402"/>
                </a:lnTo>
                <a:lnTo>
                  <a:pt x="577" y="403"/>
                </a:lnTo>
                <a:close/>
                <a:moveTo>
                  <a:pt x="529" y="436"/>
                </a:moveTo>
                <a:lnTo>
                  <a:pt x="508" y="451"/>
                </a:lnTo>
                <a:lnTo>
                  <a:pt x="506" y="451"/>
                </a:lnTo>
                <a:lnTo>
                  <a:pt x="505" y="451"/>
                </a:lnTo>
                <a:lnTo>
                  <a:pt x="504" y="451"/>
                </a:lnTo>
                <a:lnTo>
                  <a:pt x="502" y="450"/>
                </a:lnTo>
                <a:lnTo>
                  <a:pt x="502" y="448"/>
                </a:lnTo>
                <a:lnTo>
                  <a:pt x="502" y="446"/>
                </a:lnTo>
                <a:lnTo>
                  <a:pt x="502" y="444"/>
                </a:lnTo>
                <a:lnTo>
                  <a:pt x="504" y="443"/>
                </a:lnTo>
                <a:lnTo>
                  <a:pt x="524" y="430"/>
                </a:lnTo>
                <a:lnTo>
                  <a:pt x="525" y="428"/>
                </a:lnTo>
                <a:lnTo>
                  <a:pt x="528" y="428"/>
                </a:lnTo>
                <a:lnTo>
                  <a:pt x="529" y="430"/>
                </a:lnTo>
                <a:lnTo>
                  <a:pt x="530" y="431"/>
                </a:lnTo>
                <a:lnTo>
                  <a:pt x="530" y="432"/>
                </a:lnTo>
                <a:lnTo>
                  <a:pt x="530" y="434"/>
                </a:lnTo>
                <a:lnTo>
                  <a:pt x="530" y="435"/>
                </a:lnTo>
                <a:lnTo>
                  <a:pt x="529" y="436"/>
                </a:lnTo>
                <a:close/>
                <a:moveTo>
                  <a:pt x="481" y="469"/>
                </a:moveTo>
                <a:lnTo>
                  <a:pt x="461" y="484"/>
                </a:lnTo>
                <a:lnTo>
                  <a:pt x="459" y="484"/>
                </a:lnTo>
                <a:lnTo>
                  <a:pt x="458" y="484"/>
                </a:lnTo>
                <a:lnTo>
                  <a:pt x="456" y="484"/>
                </a:lnTo>
                <a:lnTo>
                  <a:pt x="455" y="483"/>
                </a:lnTo>
                <a:lnTo>
                  <a:pt x="455" y="481"/>
                </a:lnTo>
                <a:lnTo>
                  <a:pt x="455" y="479"/>
                </a:lnTo>
                <a:lnTo>
                  <a:pt x="455" y="477"/>
                </a:lnTo>
                <a:lnTo>
                  <a:pt x="456" y="476"/>
                </a:lnTo>
                <a:lnTo>
                  <a:pt x="476" y="463"/>
                </a:lnTo>
                <a:lnTo>
                  <a:pt x="477" y="462"/>
                </a:lnTo>
                <a:lnTo>
                  <a:pt x="480" y="462"/>
                </a:lnTo>
                <a:lnTo>
                  <a:pt x="481" y="463"/>
                </a:lnTo>
                <a:lnTo>
                  <a:pt x="483" y="463"/>
                </a:lnTo>
                <a:lnTo>
                  <a:pt x="483" y="465"/>
                </a:lnTo>
                <a:lnTo>
                  <a:pt x="483" y="467"/>
                </a:lnTo>
                <a:lnTo>
                  <a:pt x="483" y="468"/>
                </a:lnTo>
                <a:lnTo>
                  <a:pt x="481" y="469"/>
                </a:lnTo>
                <a:close/>
                <a:moveTo>
                  <a:pt x="434" y="503"/>
                </a:moveTo>
                <a:lnTo>
                  <a:pt x="414" y="516"/>
                </a:lnTo>
                <a:lnTo>
                  <a:pt x="411" y="517"/>
                </a:lnTo>
                <a:lnTo>
                  <a:pt x="410" y="517"/>
                </a:lnTo>
                <a:lnTo>
                  <a:pt x="409" y="517"/>
                </a:lnTo>
                <a:lnTo>
                  <a:pt x="407" y="516"/>
                </a:lnTo>
                <a:lnTo>
                  <a:pt x="407" y="514"/>
                </a:lnTo>
                <a:lnTo>
                  <a:pt x="407" y="512"/>
                </a:lnTo>
                <a:lnTo>
                  <a:pt x="407" y="510"/>
                </a:lnTo>
                <a:lnTo>
                  <a:pt x="409" y="509"/>
                </a:lnTo>
                <a:lnTo>
                  <a:pt x="428" y="496"/>
                </a:lnTo>
                <a:lnTo>
                  <a:pt x="431" y="495"/>
                </a:lnTo>
                <a:lnTo>
                  <a:pt x="432" y="495"/>
                </a:lnTo>
                <a:lnTo>
                  <a:pt x="434" y="496"/>
                </a:lnTo>
                <a:lnTo>
                  <a:pt x="435" y="496"/>
                </a:lnTo>
                <a:lnTo>
                  <a:pt x="435" y="499"/>
                </a:lnTo>
                <a:lnTo>
                  <a:pt x="435" y="500"/>
                </a:lnTo>
                <a:lnTo>
                  <a:pt x="435" y="501"/>
                </a:lnTo>
                <a:lnTo>
                  <a:pt x="434" y="503"/>
                </a:lnTo>
                <a:close/>
                <a:moveTo>
                  <a:pt x="386" y="536"/>
                </a:moveTo>
                <a:lnTo>
                  <a:pt x="366" y="549"/>
                </a:lnTo>
                <a:lnTo>
                  <a:pt x="365" y="550"/>
                </a:lnTo>
                <a:lnTo>
                  <a:pt x="362" y="550"/>
                </a:lnTo>
                <a:lnTo>
                  <a:pt x="361" y="549"/>
                </a:lnTo>
                <a:lnTo>
                  <a:pt x="360" y="549"/>
                </a:lnTo>
                <a:lnTo>
                  <a:pt x="360" y="546"/>
                </a:lnTo>
                <a:lnTo>
                  <a:pt x="360" y="545"/>
                </a:lnTo>
                <a:lnTo>
                  <a:pt x="360" y="543"/>
                </a:lnTo>
                <a:lnTo>
                  <a:pt x="361" y="542"/>
                </a:lnTo>
                <a:lnTo>
                  <a:pt x="382" y="529"/>
                </a:lnTo>
                <a:lnTo>
                  <a:pt x="383" y="528"/>
                </a:lnTo>
                <a:lnTo>
                  <a:pt x="385" y="528"/>
                </a:lnTo>
                <a:lnTo>
                  <a:pt x="386" y="529"/>
                </a:lnTo>
                <a:lnTo>
                  <a:pt x="387" y="529"/>
                </a:lnTo>
                <a:lnTo>
                  <a:pt x="387" y="532"/>
                </a:lnTo>
                <a:lnTo>
                  <a:pt x="387" y="533"/>
                </a:lnTo>
                <a:lnTo>
                  <a:pt x="387" y="534"/>
                </a:lnTo>
                <a:lnTo>
                  <a:pt x="386" y="536"/>
                </a:lnTo>
                <a:close/>
                <a:moveTo>
                  <a:pt x="338" y="569"/>
                </a:moveTo>
                <a:lnTo>
                  <a:pt x="319" y="582"/>
                </a:lnTo>
                <a:lnTo>
                  <a:pt x="317" y="583"/>
                </a:lnTo>
                <a:lnTo>
                  <a:pt x="315" y="583"/>
                </a:lnTo>
                <a:lnTo>
                  <a:pt x="313" y="582"/>
                </a:lnTo>
                <a:lnTo>
                  <a:pt x="312" y="582"/>
                </a:lnTo>
                <a:lnTo>
                  <a:pt x="312" y="579"/>
                </a:lnTo>
                <a:lnTo>
                  <a:pt x="312" y="578"/>
                </a:lnTo>
                <a:lnTo>
                  <a:pt x="312" y="577"/>
                </a:lnTo>
                <a:lnTo>
                  <a:pt x="313" y="575"/>
                </a:lnTo>
                <a:lnTo>
                  <a:pt x="334" y="562"/>
                </a:lnTo>
                <a:lnTo>
                  <a:pt x="336" y="561"/>
                </a:lnTo>
                <a:lnTo>
                  <a:pt x="337" y="561"/>
                </a:lnTo>
                <a:lnTo>
                  <a:pt x="338" y="561"/>
                </a:lnTo>
                <a:lnTo>
                  <a:pt x="340" y="562"/>
                </a:lnTo>
                <a:lnTo>
                  <a:pt x="340" y="563"/>
                </a:lnTo>
                <a:lnTo>
                  <a:pt x="340" y="566"/>
                </a:lnTo>
                <a:lnTo>
                  <a:pt x="340" y="567"/>
                </a:lnTo>
                <a:lnTo>
                  <a:pt x="338" y="569"/>
                </a:lnTo>
                <a:close/>
                <a:moveTo>
                  <a:pt x="291" y="602"/>
                </a:moveTo>
                <a:lnTo>
                  <a:pt x="271" y="615"/>
                </a:lnTo>
                <a:lnTo>
                  <a:pt x="270" y="616"/>
                </a:lnTo>
                <a:lnTo>
                  <a:pt x="267" y="616"/>
                </a:lnTo>
                <a:lnTo>
                  <a:pt x="266" y="615"/>
                </a:lnTo>
                <a:lnTo>
                  <a:pt x="264" y="615"/>
                </a:lnTo>
                <a:lnTo>
                  <a:pt x="264" y="612"/>
                </a:lnTo>
                <a:lnTo>
                  <a:pt x="264" y="611"/>
                </a:lnTo>
                <a:lnTo>
                  <a:pt x="264" y="610"/>
                </a:lnTo>
                <a:lnTo>
                  <a:pt x="266" y="608"/>
                </a:lnTo>
                <a:lnTo>
                  <a:pt x="287" y="595"/>
                </a:lnTo>
                <a:lnTo>
                  <a:pt x="288" y="594"/>
                </a:lnTo>
                <a:lnTo>
                  <a:pt x="290" y="594"/>
                </a:lnTo>
                <a:lnTo>
                  <a:pt x="291" y="594"/>
                </a:lnTo>
                <a:lnTo>
                  <a:pt x="292" y="595"/>
                </a:lnTo>
                <a:lnTo>
                  <a:pt x="292" y="596"/>
                </a:lnTo>
                <a:lnTo>
                  <a:pt x="292" y="599"/>
                </a:lnTo>
                <a:lnTo>
                  <a:pt x="292" y="600"/>
                </a:lnTo>
                <a:lnTo>
                  <a:pt x="291" y="602"/>
                </a:lnTo>
                <a:close/>
                <a:moveTo>
                  <a:pt x="243" y="635"/>
                </a:moveTo>
                <a:lnTo>
                  <a:pt x="223" y="648"/>
                </a:lnTo>
                <a:lnTo>
                  <a:pt x="222" y="649"/>
                </a:lnTo>
                <a:lnTo>
                  <a:pt x="219" y="649"/>
                </a:lnTo>
                <a:lnTo>
                  <a:pt x="218" y="648"/>
                </a:lnTo>
                <a:lnTo>
                  <a:pt x="217" y="645"/>
                </a:lnTo>
                <a:lnTo>
                  <a:pt x="217" y="644"/>
                </a:lnTo>
                <a:lnTo>
                  <a:pt x="217" y="643"/>
                </a:lnTo>
                <a:lnTo>
                  <a:pt x="218" y="641"/>
                </a:lnTo>
                <a:lnTo>
                  <a:pt x="239" y="627"/>
                </a:lnTo>
                <a:lnTo>
                  <a:pt x="241" y="627"/>
                </a:lnTo>
                <a:lnTo>
                  <a:pt x="242" y="627"/>
                </a:lnTo>
                <a:lnTo>
                  <a:pt x="243" y="627"/>
                </a:lnTo>
                <a:lnTo>
                  <a:pt x="245" y="628"/>
                </a:lnTo>
                <a:lnTo>
                  <a:pt x="246" y="629"/>
                </a:lnTo>
                <a:lnTo>
                  <a:pt x="246" y="632"/>
                </a:lnTo>
                <a:lnTo>
                  <a:pt x="245" y="633"/>
                </a:lnTo>
                <a:lnTo>
                  <a:pt x="243" y="635"/>
                </a:lnTo>
                <a:close/>
                <a:moveTo>
                  <a:pt x="196" y="668"/>
                </a:moveTo>
                <a:lnTo>
                  <a:pt x="176" y="681"/>
                </a:lnTo>
                <a:lnTo>
                  <a:pt x="174" y="682"/>
                </a:lnTo>
                <a:lnTo>
                  <a:pt x="173" y="682"/>
                </a:lnTo>
                <a:lnTo>
                  <a:pt x="170" y="681"/>
                </a:lnTo>
                <a:lnTo>
                  <a:pt x="170" y="680"/>
                </a:lnTo>
                <a:lnTo>
                  <a:pt x="169" y="678"/>
                </a:lnTo>
                <a:lnTo>
                  <a:pt x="169" y="677"/>
                </a:lnTo>
                <a:lnTo>
                  <a:pt x="169" y="676"/>
                </a:lnTo>
                <a:lnTo>
                  <a:pt x="170" y="674"/>
                </a:lnTo>
                <a:lnTo>
                  <a:pt x="192" y="660"/>
                </a:lnTo>
                <a:lnTo>
                  <a:pt x="193" y="660"/>
                </a:lnTo>
                <a:lnTo>
                  <a:pt x="194" y="660"/>
                </a:lnTo>
                <a:lnTo>
                  <a:pt x="196" y="660"/>
                </a:lnTo>
                <a:lnTo>
                  <a:pt x="197" y="661"/>
                </a:lnTo>
                <a:lnTo>
                  <a:pt x="198" y="663"/>
                </a:lnTo>
                <a:lnTo>
                  <a:pt x="198" y="665"/>
                </a:lnTo>
                <a:lnTo>
                  <a:pt x="197" y="666"/>
                </a:lnTo>
                <a:lnTo>
                  <a:pt x="196" y="668"/>
                </a:lnTo>
                <a:close/>
                <a:moveTo>
                  <a:pt x="148" y="701"/>
                </a:moveTo>
                <a:lnTo>
                  <a:pt x="128" y="714"/>
                </a:lnTo>
                <a:lnTo>
                  <a:pt x="127" y="715"/>
                </a:lnTo>
                <a:lnTo>
                  <a:pt x="125" y="715"/>
                </a:lnTo>
                <a:lnTo>
                  <a:pt x="124" y="714"/>
                </a:lnTo>
                <a:lnTo>
                  <a:pt x="123" y="713"/>
                </a:lnTo>
                <a:lnTo>
                  <a:pt x="121" y="711"/>
                </a:lnTo>
                <a:lnTo>
                  <a:pt x="121" y="710"/>
                </a:lnTo>
                <a:lnTo>
                  <a:pt x="123" y="709"/>
                </a:lnTo>
                <a:lnTo>
                  <a:pt x="123" y="707"/>
                </a:lnTo>
                <a:lnTo>
                  <a:pt x="144" y="693"/>
                </a:lnTo>
                <a:lnTo>
                  <a:pt x="145" y="693"/>
                </a:lnTo>
                <a:lnTo>
                  <a:pt x="147" y="693"/>
                </a:lnTo>
                <a:lnTo>
                  <a:pt x="148" y="693"/>
                </a:lnTo>
                <a:lnTo>
                  <a:pt x="149" y="694"/>
                </a:lnTo>
                <a:lnTo>
                  <a:pt x="151" y="696"/>
                </a:lnTo>
                <a:lnTo>
                  <a:pt x="151" y="697"/>
                </a:lnTo>
                <a:lnTo>
                  <a:pt x="149" y="700"/>
                </a:lnTo>
                <a:lnTo>
                  <a:pt x="148" y="701"/>
                </a:lnTo>
                <a:close/>
                <a:moveTo>
                  <a:pt x="100" y="733"/>
                </a:moveTo>
                <a:lnTo>
                  <a:pt x="80" y="747"/>
                </a:lnTo>
                <a:lnTo>
                  <a:pt x="79" y="748"/>
                </a:lnTo>
                <a:lnTo>
                  <a:pt x="78" y="748"/>
                </a:lnTo>
                <a:lnTo>
                  <a:pt x="77" y="747"/>
                </a:lnTo>
                <a:lnTo>
                  <a:pt x="75" y="746"/>
                </a:lnTo>
                <a:lnTo>
                  <a:pt x="74" y="744"/>
                </a:lnTo>
                <a:lnTo>
                  <a:pt x="74" y="743"/>
                </a:lnTo>
                <a:lnTo>
                  <a:pt x="75" y="742"/>
                </a:lnTo>
                <a:lnTo>
                  <a:pt x="75" y="741"/>
                </a:lnTo>
                <a:lnTo>
                  <a:pt x="96" y="726"/>
                </a:lnTo>
                <a:lnTo>
                  <a:pt x="98" y="726"/>
                </a:lnTo>
                <a:lnTo>
                  <a:pt x="99" y="726"/>
                </a:lnTo>
                <a:lnTo>
                  <a:pt x="100" y="726"/>
                </a:lnTo>
                <a:lnTo>
                  <a:pt x="102" y="727"/>
                </a:lnTo>
                <a:lnTo>
                  <a:pt x="103" y="729"/>
                </a:lnTo>
                <a:lnTo>
                  <a:pt x="103" y="730"/>
                </a:lnTo>
                <a:lnTo>
                  <a:pt x="102" y="733"/>
                </a:lnTo>
                <a:lnTo>
                  <a:pt x="100" y="733"/>
                </a:lnTo>
                <a:close/>
                <a:moveTo>
                  <a:pt x="54" y="766"/>
                </a:moveTo>
                <a:lnTo>
                  <a:pt x="33" y="780"/>
                </a:lnTo>
                <a:lnTo>
                  <a:pt x="32" y="782"/>
                </a:lnTo>
                <a:lnTo>
                  <a:pt x="30" y="782"/>
                </a:lnTo>
                <a:lnTo>
                  <a:pt x="29" y="780"/>
                </a:lnTo>
                <a:lnTo>
                  <a:pt x="28" y="779"/>
                </a:lnTo>
                <a:lnTo>
                  <a:pt x="26" y="778"/>
                </a:lnTo>
                <a:lnTo>
                  <a:pt x="26" y="776"/>
                </a:lnTo>
                <a:lnTo>
                  <a:pt x="28" y="775"/>
                </a:lnTo>
                <a:lnTo>
                  <a:pt x="29" y="774"/>
                </a:lnTo>
                <a:lnTo>
                  <a:pt x="49" y="759"/>
                </a:lnTo>
                <a:lnTo>
                  <a:pt x="50" y="759"/>
                </a:lnTo>
                <a:lnTo>
                  <a:pt x="51" y="759"/>
                </a:lnTo>
                <a:lnTo>
                  <a:pt x="53" y="759"/>
                </a:lnTo>
                <a:lnTo>
                  <a:pt x="54" y="760"/>
                </a:lnTo>
                <a:lnTo>
                  <a:pt x="55" y="762"/>
                </a:lnTo>
                <a:lnTo>
                  <a:pt x="55" y="763"/>
                </a:lnTo>
                <a:lnTo>
                  <a:pt x="54" y="766"/>
                </a:lnTo>
                <a:close/>
                <a:moveTo>
                  <a:pt x="6" y="799"/>
                </a:moveTo>
                <a:lnTo>
                  <a:pt x="6" y="799"/>
                </a:lnTo>
                <a:lnTo>
                  <a:pt x="4" y="800"/>
                </a:lnTo>
                <a:lnTo>
                  <a:pt x="2" y="800"/>
                </a:lnTo>
                <a:lnTo>
                  <a:pt x="1" y="799"/>
                </a:lnTo>
                <a:lnTo>
                  <a:pt x="0" y="799"/>
                </a:lnTo>
                <a:lnTo>
                  <a:pt x="0" y="796"/>
                </a:lnTo>
                <a:lnTo>
                  <a:pt x="0" y="795"/>
                </a:lnTo>
                <a:lnTo>
                  <a:pt x="0" y="793"/>
                </a:lnTo>
                <a:lnTo>
                  <a:pt x="1" y="792"/>
                </a:lnTo>
                <a:lnTo>
                  <a:pt x="2" y="792"/>
                </a:lnTo>
                <a:lnTo>
                  <a:pt x="4" y="792"/>
                </a:lnTo>
                <a:lnTo>
                  <a:pt x="5" y="792"/>
                </a:lnTo>
                <a:lnTo>
                  <a:pt x="6" y="793"/>
                </a:lnTo>
                <a:lnTo>
                  <a:pt x="8" y="795"/>
                </a:lnTo>
                <a:lnTo>
                  <a:pt x="8" y="796"/>
                </a:lnTo>
                <a:lnTo>
                  <a:pt x="6" y="797"/>
                </a:lnTo>
                <a:lnTo>
                  <a:pt x="6" y="799"/>
                </a:lnTo>
                <a:close/>
              </a:path>
            </a:pathLst>
          </a:custGeom>
          <a:solidFill>
            <a:srgbClr val="000000"/>
          </a:solidFill>
          <a:ln w="0">
            <a:solidFill>
              <a:srgbClr val="000000"/>
            </a:solidFill>
            <a:round/>
            <a:headEnd/>
            <a:tailEnd/>
          </a:ln>
        </p:spPr>
        <p:txBody>
          <a:bodyPr/>
          <a:lstStyle/>
          <a:p>
            <a:endParaRPr lang="ja-JP" altLang="ja-JP"/>
          </a:p>
        </p:txBody>
      </p:sp>
      <p:sp>
        <p:nvSpPr>
          <p:cNvPr id="55" name="Freeform 108"/>
          <p:cNvSpPr>
            <a:spLocks noEditPoints="1"/>
          </p:cNvSpPr>
          <p:nvPr/>
        </p:nvSpPr>
        <p:spPr bwMode="auto">
          <a:xfrm>
            <a:off x="6320730" y="4755034"/>
            <a:ext cx="785813" cy="223838"/>
          </a:xfrm>
          <a:custGeom>
            <a:avLst/>
            <a:gdLst>
              <a:gd name="T0" fmla="*/ 2147483647 w 703"/>
              <a:gd name="T1" fmla="*/ 2147483647 h 193"/>
              <a:gd name="T2" fmla="*/ 2147483647 w 703"/>
              <a:gd name="T3" fmla="*/ 2147483647 h 193"/>
              <a:gd name="T4" fmla="*/ 2147483647 w 703"/>
              <a:gd name="T5" fmla="*/ 2147483647 h 193"/>
              <a:gd name="T6" fmla="*/ 2147483647 w 703"/>
              <a:gd name="T7" fmla="*/ 2147483647 h 193"/>
              <a:gd name="T8" fmla="*/ 2147483647 w 703"/>
              <a:gd name="T9" fmla="*/ 2147483647 h 193"/>
              <a:gd name="T10" fmla="*/ 2147483647 w 703"/>
              <a:gd name="T11" fmla="*/ 2147483647 h 193"/>
              <a:gd name="T12" fmla="*/ 2147483647 w 703"/>
              <a:gd name="T13" fmla="*/ 2147483647 h 193"/>
              <a:gd name="T14" fmla="*/ 2147483647 w 703"/>
              <a:gd name="T15" fmla="*/ 2147483647 h 193"/>
              <a:gd name="T16" fmla="*/ 2147483647 w 703"/>
              <a:gd name="T17" fmla="*/ 2147483647 h 193"/>
              <a:gd name="T18" fmla="*/ 2147483647 w 703"/>
              <a:gd name="T19" fmla="*/ 2147483647 h 193"/>
              <a:gd name="T20" fmla="*/ 2147483647 w 703"/>
              <a:gd name="T21" fmla="*/ 2147483647 h 193"/>
              <a:gd name="T22" fmla="*/ 2147483647 w 703"/>
              <a:gd name="T23" fmla="*/ 2147483647 h 193"/>
              <a:gd name="T24" fmla="*/ 2147483647 w 703"/>
              <a:gd name="T25" fmla="*/ 2147483647 h 193"/>
              <a:gd name="T26" fmla="*/ 2147483647 w 703"/>
              <a:gd name="T27" fmla="*/ 2147483647 h 193"/>
              <a:gd name="T28" fmla="*/ 2147483647 w 703"/>
              <a:gd name="T29" fmla="*/ 2147483647 h 193"/>
              <a:gd name="T30" fmla="*/ 2147483647 w 703"/>
              <a:gd name="T31" fmla="*/ 2147483647 h 193"/>
              <a:gd name="T32" fmla="*/ 2147483647 w 703"/>
              <a:gd name="T33" fmla="*/ 2147483647 h 193"/>
              <a:gd name="T34" fmla="*/ 2147483647 w 703"/>
              <a:gd name="T35" fmla="*/ 2147483647 h 193"/>
              <a:gd name="T36" fmla="*/ 2147483647 w 703"/>
              <a:gd name="T37" fmla="*/ 2147483647 h 193"/>
              <a:gd name="T38" fmla="*/ 2147483647 w 703"/>
              <a:gd name="T39" fmla="*/ 2147483647 h 193"/>
              <a:gd name="T40" fmla="*/ 2147483647 w 703"/>
              <a:gd name="T41" fmla="*/ 2147483647 h 193"/>
              <a:gd name="T42" fmla="*/ 2147483647 w 703"/>
              <a:gd name="T43" fmla="*/ 2147483647 h 193"/>
              <a:gd name="T44" fmla="*/ 2147483647 w 703"/>
              <a:gd name="T45" fmla="*/ 2147483647 h 193"/>
              <a:gd name="T46" fmla="*/ 2147483647 w 703"/>
              <a:gd name="T47" fmla="*/ 2147483647 h 193"/>
              <a:gd name="T48" fmla="*/ 2147483647 w 703"/>
              <a:gd name="T49" fmla="*/ 2147483647 h 193"/>
              <a:gd name="T50" fmla="*/ 2147483647 w 703"/>
              <a:gd name="T51" fmla="*/ 2147483647 h 193"/>
              <a:gd name="T52" fmla="*/ 2147483647 w 703"/>
              <a:gd name="T53" fmla="*/ 2147483647 h 193"/>
              <a:gd name="T54" fmla="*/ 2147483647 w 703"/>
              <a:gd name="T55" fmla="*/ 2147483647 h 193"/>
              <a:gd name="T56" fmla="*/ 2147483647 w 703"/>
              <a:gd name="T57" fmla="*/ 2147483647 h 193"/>
              <a:gd name="T58" fmla="*/ 2147483647 w 703"/>
              <a:gd name="T59" fmla="*/ 2147483647 h 193"/>
              <a:gd name="T60" fmla="*/ 2147483647 w 703"/>
              <a:gd name="T61" fmla="*/ 2147483647 h 193"/>
              <a:gd name="T62" fmla="*/ 2147483647 w 703"/>
              <a:gd name="T63" fmla="*/ 2147483647 h 193"/>
              <a:gd name="T64" fmla="*/ 2147483647 w 703"/>
              <a:gd name="T65" fmla="*/ 2147483647 h 193"/>
              <a:gd name="T66" fmla="*/ 2147483647 w 703"/>
              <a:gd name="T67" fmla="*/ 2147483647 h 193"/>
              <a:gd name="T68" fmla="*/ 2147483647 w 703"/>
              <a:gd name="T69" fmla="*/ 2147483647 h 193"/>
              <a:gd name="T70" fmla="*/ 2147483647 w 703"/>
              <a:gd name="T71" fmla="*/ 2147483647 h 193"/>
              <a:gd name="T72" fmla="*/ 2147483647 w 703"/>
              <a:gd name="T73" fmla="*/ 2147483647 h 193"/>
              <a:gd name="T74" fmla="*/ 2147483647 w 703"/>
              <a:gd name="T75" fmla="*/ 2147483647 h 193"/>
              <a:gd name="T76" fmla="*/ 2147483647 w 703"/>
              <a:gd name="T77" fmla="*/ 2147483647 h 193"/>
              <a:gd name="T78" fmla="*/ 2147483647 w 703"/>
              <a:gd name="T79" fmla="*/ 2147483647 h 193"/>
              <a:gd name="T80" fmla="*/ 2147483647 w 703"/>
              <a:gd name="T81" fmla="*/ 2147483647 h 193"/>
              <a:gd name="T82" fmla="*/ 2147483647 w 703"/>
              <a:gd name="T83" fmla="*/ 2147483647 h 193"/>
              <a:gd name="T84" fmla="*/ 2147483647 w 703"/>
              <a:gd name="T85" fmla="*/ 2147483647 h 193"/>
              <a:gd name="T86" fmla="*/ 2147483647 w 703"/>
              <a:gd name="T87" fmla="*/ 2147483647 h 193"/>
              <a:gd name="T88" fmla="*/ 2147483647 w 703"/>
              <a:gd name="T89" fmla="*/ 2147483647 h 193"/>
              <a:gd name="T90" fmla="*/ 2147483647 w 703"/>
              <a:gd name="T91" fmla="*/ 2147483647 h 193"/>
              <a:gd name="T92" fmla="*/ 2147483647 w 703"/>
              <a:gd name="T93" fmla="*/ 2147483647 h 193"/>
              <a:gd name="T94" fmla="*/ 2147483647 w 703"/>
              <a:gd name="T95" fmla="*/ 2147483647 h 193"/>
              <a:gd name="T96" fmla="*/ 0 w 703"/>
              <a:gd name="T97" fmla="*/ 2147483647 h 193"/>
              <a:gd name="T98" fmla="*/ 2147483647 w 703"/>
              <a:gd name="T99" fmla="*/ 0 h 193"/>
              <a:gd name="T100" fmla="*/ 2147483647 w 703"/>
              <a:gd name="T101" fmla="*/ 2147483647 h 193"/>
              <a:gd name="T102" fmla="*/ 2147483647 w 703"/>
              <a:gd name="T103" fmla="*/ 2147483647 h 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03"/>
              <a:gd name="T157" fmla="*/ 0 h 193"/>
              <a:gd name="T158" fmla="*/ 703 w 703"/>
              <a:gd name="T159" fmla="*/ 193 h 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03" h="193">
                <a:moveTo>
                  <a:pt x="697" y="191"/>
                </a:moveTo>
                <a:lnTo>
                  <a:pt x="674" y="186"/>
                </a:lnTo>
                <a:lnTo>
                  <a:pt x="672" y="185"/>
                </a:lnTo>
                <a:lnTo>
                  <a:pt x="671" y="183"/>
                </a:lnTo>
                <a:lnTo>
                  <a:pt x="670" y="182"/>
                </a:lnTo>
                <a:lnTo>
                  <a:pt x="671" y="181"/>
                </a:lnTo>
                <a:lnTo>
                  <a:pt x="671" y="179"/>
                </a:lnTo>
                <a:lnTo>
                  <a:pt x="672" y="178"/>
                </a:lnTo>
                <a:lnTo>
                  <a:pt x="674" y="177"/>
                </a:lnTo>
                <a:lnTo>
                  <a:pt x="675" y="178"/>
                </a:lnTo>
                <a:lnTo>
                  <a:pt x="699" y="183"/>
                </a:lnTo>
                <a:lnTo>
                  <a:pt x="701" y="185"/>
                </a:lnTo>
                <a:lnTo>
                  <a:pt x="701" y="186"/>
                </a:lnTo>
                <a:lnTo>
                  <a:pt x="703" y="187"/>
                </a:lnTo>
                <a:lnTo>
                  <a:pt x="703" y="189"/>
                </a:lnTo>
                <a:lnTo>
                  <a:pt x="701" y="190"/>
                </a:lnTo>
                <a:lnTo>
                  <a:pt x="700" y="191"/>
                </a:lnTo>
                <a:lnTo>
                  <a:pt x="699" y="193"/>
                </a:lnTo>
                <a:lnTo>
                  <a:pt x="697" y="191"/>
                </a:lnTo>
                <a:close/>
                <a:moveTo>
                  <a:pt x="642" y="177"/>
                </a:moveTo>
                <a:lnTo>
                  <a:pt x="617" y="170"/>
                </a:lnTo>
                <a:lnTo>
                  <a:pt x="615" y="170"/>
                </a:lnTo>
                <a:lnTo>
                  <a:pt x="615" y="169"/>
                </a:lnTo>
                <a:lnTo>
                  <a:pt x="614" y="168"/>
                </a:lnTo>
                <a:lnTo>
                  <a:pt x="614" y="166"/>
                </a:lnTo>
                <a:lnTo>
                  <a:pt x="615" y="164"/>
                </a:lnTo>
                <a:lnTo>
                  <a:pt x="617" y="164"/>
                </a:lnTo>
                <a:lnTo>
                  <a:pt x="618" y="162"/>
                </a:lnTo>
                <a:lnTo>
                  <a:pt x="619" y="162"/>
                </a:lnTo>
                <a:lnTo>
                  <a:pt x="643" y="169"/>
                </a:lnTo>
                <a:lnTo>
                  <a:pt x="644" y="170"/>
                </a:lnTo>
                <a:lnTo>
                  <a:pt x="646" y="172"/>
                </a:lnTo>
                <a:lnTo>
                  <a:pt x="646" y="173"/>
                </a:lnTo>
                <a:lnTo>
                  <a:pt x="646" y="174"/>
                </a:lnTo>
                <a:lnTo>
                  <a:pt x="646" y="175"/>
                </a:lnTo>
                <a:lnTo>
                  <a:pt x="644" y="177"/>
                </a:lnTo>
                <a:lnTo>
                  <a:pt x="643" y="177"/>
                </a:lnTo>
                <a:lnTo>
                  <a:pt x="642" y="177"/>
                </a:lnTo>
                <a:close/>
                <a:moveTo>
                  <a:pt x="585" y="162"/>
                </a:moveTo>
                <a:lnTo>
                  <a:pt x="561" y="156"/>
                </a:lnTo>
                <a:lnTo>
                  <a:pt x="560" y="156"/>
                </a:lnTo>
                <a:lnTo>
                  <a:pt x="558" y="154"/>
                </a:lnTo>
                <a:lnTo>
                  <a:pt x="558" y="152"/>
                </a:lnTo>
                <a:lnTo>
                  <a:pt x="558" y="150"/>
                </a:lnTo>
                <a:lnTo>
                  <a:pt x="558" y="149"/>
                </a:lnTo>
                <a:lnTo>
                  <a:pt x="560" y="148"/>
                </a:lnTo>
                <a:lnTo>
                  <a:pt x="561" y="148"/>
                </a:lnTo>
                <a:lnTo>
                  <a:pt x="564" y="148"/>
                </a:lnTo>
                <a:lnTo>
                  <a:pt x="588" y="154"/>
                </a:lnTo>
                <a:lnTo>
                  <a:pt x="589" y="154"/>
                </a:lnTo>
                <a:lnTo>
                  <a:pt x="590" y="156"/>
                </a:lnTo>
                <a:lnTo>
                  <a:pt x="590" y="157"/>
                </a:lnTo>
                <a:lnTo>
                  <a:pt x="590" y="160"/>
                </a:lnTo>
                <a:lnTo>
                  <a:pt x="590" y="161"/>
                </a:lnTo>
                <a:lnTo>
                  <a:pt x="589" y="162"/>
                </a:lnTo>
                <a:lnTo>
                  <a:pt x="586" y="162"/>
                </a:lnTo>
                <a:lnTo>
                  <a:pt x="585" y="162"/>
                </a:lnTo>
                <a:close/>
                <a:moveTo>
                  <a:pt x="529" y="148"/>
                </a:moveTo>
                <a:lnTo>
                  <a:pt x="505" y="141"/>
                </a:lnTo>
                <a:lnTo>
                  <a:pt x="504" y="140"/>
                </a:lnTo>
                <a:lnTo>
                  <a:pt x="503" y="138"/>
                </a:lnTo>
                <a:lnTo>
                  <a:pt x="503" y="137"/>
                </a:lnTo>
                <a:lnTo>
                  <a:pt x="503" y="136"/>
                </a:lnTo>
                <a:lnTo>
                  <a:pt x="503" y="135"/>
                </a:lnTo>
                <a:lnTo>
                  <a:pt x="504" y="133"/>
                </a:lnTo>
                <a:lnTo>
                  <a:pt x="505" y="133"/>
                </a:lnTo>
                <a:lnTo>
                  <a:pt x="508" y="133"/>
                </a:lnTo>
                <a:lnTo>
                  <a:pt x="532" y="140"/>
                </a:lnTo>
                <a:lnTo>
                  <a:pt x="533" y="140"/>
                </a:lnTo>
                <a:lnTo>
                  <a:pt x="533" y="141"/>
                </a:lnTo>
                <a:lnTo>
                  <a:pt x="535" y="142"/>
                </a:lnTo>
                <a:lnTo>
                  <a:pt x="535" y="144"/>
                </a:lnTo>
                <a:lnTo>
                  <a:pt x="533" y="146"/>
                </a:lnTo>
                <a:lnTo>
                  <a:pt x="532" y="146"/>
                </a:lnTo>
                <a:lnTo>
                  <a:pt x="531" y="148"/>
                </a:lnTo>
                <a:lnTo>
                  <a:pt x="529" y="148"/>
                </a:lnTo>
                <a:close/>
                <a:moveTo>
                  <a:pt x="474" y="132"/>
                </a:moveTo>
                <a:lnTo>
                  <a:pt x="450" y="127"/>
                </a:lnTo>
                <a:lnTo>
                  <a:pt x="447" y="125"/>
                </a:lnTo>
                <a:lnTo>
                  <a:pt x="447" y="124"/>
                </a:lnTo>
                <a:lnTo>
                  <a:pt x="446" y="123"/>
                </a:lnTo>
                <a:lnTo>
                  <a:pt x="446" y="121"/>
                </a:lnTo>
                <a:lnTo>
                  <a:pt x="447" y="120"/>
                </a:lnTo>
                <a:lnTo>
                  <a:pt x="449" y="119"/>
                </a:lnTo>
                <a:lnTo>
                  <a:pt x="450" y="117"/>
                </a:lnTo>
                <a:lnTo>
                  <a:pt x="451" y="119"/>
                </a:lnTo>
                <a:lnTo>
                  <a:pt x="475" y="124"/>
                </a:lnTo>
                <a:lnTo>
                  <a:pt x="476" y="125"/>
                </a:lnTo>
                <a:lnTo>
                  <a:pt x="478" y="127"/>
                </a:lnTo>
                <a:lnTo>
                  <a:pt x="479" y="128"/>
                </a:lnTo>
                <a:lnTo>
                  <a:pt x="479" y="129"/>
                </a:lnTo>
                <a:lnTo>
                  <a:pt x="478" y="131"/>
                </a:lnTo>
                <a:lnTo>
                  <a:pt x="476" y="132"/>
                </a:lnTo>
                <a:lnTo>
                  <a:pt x="475" y="133"/>
                </a:lnTo>
                <a:lnTo>
                  <a:pt x="474" y="132"/>
                </a:lnTo>
                <a:close/>
                <a:moveTo>
                  <a:pt x="417" y="117"/>
                </a:moveTo>
                <a:lnTo>
                  <a:pt x="393" y="111"/>
                </a:lnTo>
                <a:lnTo>
                  <a:pt x="392" y="111"/>
                </a:lnTo>
                <a:lnTo>
                  <a:pt x="390" y="109"/>
                </a:lnTo>
                <a:lnTo>
                  <a:pt x="390" y="108"/>
                </a:lnTo>
                <a:lnTo>
                  <a:pt x="390" y="107"/>
                </a:lnTo>
                <a:lnTo>
                  <a:pt x="392" y="104"/>
                </a:lnTo>
                <a:lnTo>
                  <a:pt x="393" y="104"/>
                </a:lnTo>
                <a:lnTo>
                  <a:pt x="394" y="103"/>
                </a:lnTo>
                <a:lnTo>
                  <a:pt x="396" y="103"/>
                </a:lnTo>
                <a:lnTo>
                  <a:pt x="420" y="109"/>
                </a:lnTo>
                <a:lnTo>
                  <a:pt x="421" y="111"/>
                </a:lnTo>
                <a:lnTo>
                  <a:pt x="422" y="112"/>
                </a:lnTo>
                <a:lnTo>
                  <a:pt x="422" y="113"/>
                </a:lnTo>
                <a:lnTo>
                  <a:pt x="422" y="115"/>
                </a:lnTo>
                <a:lnTo>
                  <a:pt x="422" y="116"/>
                </a:lnTo>
                <a:lnTo>
                  <a:pt x="421" y="117"/>
                </a:lnTo>
                <a:lnTo>
                  <a:pt x="420" y="117"/>
                </a:lnTo>
                <a:lnTo>
                  <a:pt x="417" y="117"/>
                </a:lnTo>
                <a:close/>
                <a:moveTo>
                  <a:pt x="361" y="103"/>
                </a:moveTo>
                <a:lnTo>
                  <a:pt x="337" y="96"/>
                </a:lnTo>
                <a:lnTo>
                  <a:pt x="336" y="96"/>
                </a:lnTo>
                <a:lnTo>
                  <a:pt x="335" y="95"/>
                </a:lnTo>
                <a:lnTo>
                  <a:pt x="335" y="94"/>
                </a:lnTo>
                <a:lnTo>
                  <a:pt x="335" y="91"/>
                </a:lnTo>
                <a:lnTo>
                  <a:pt x="335" y="90"/>
                </a:lnTo>
                <a:lnTo>
                  <a:pt x="336" y="88"/>
                </a:lnTo>
                <a:lnTo>
                  <a:pt x="337" y="88"/>
                </a:lnTo>
                <a:lnTo>
                  <a:pt x="340" y="88"/>
                </a:lnTo>
                <a:lnTo>
                  <a:pt x="364" y="95"/>
                </a:lnTo>
                <a:lnTo>
                  <a:pt x="365" y="95"/>
                </a:lnTo>
                <a:lnTo>
                  <a:pt x="367" y="96"/>
                </a:lnTo>
                <a:lnTo>
                  <a:pt x="367" y="97"/>
                </a:lnTo>
                <a:lnTo>
                  <a:pt x="367" y="100"/>
                </a:lnTo>
                <a:lnTo>
                  <a:pt x="365" y="101"/>
                </a:lnTo>
                <a:lnTo>
                  <a:pt x="364" y="103"/>
                </a:lnTo>
                <a:lnTo>
                  <a:pt x="363" y="103"/>
                </a:lnTo>
                <a:lnTo>
                  <a:pt x="361" y="103"/>
                </a:lnTo>
                <a:close/>
                <a:moveTo>
                  <a:pt x="306" y="88"/>
                </a:moveTo>
                <a:lnTo>
                  <a:pt x="282" y="82"/>
                </a:lnTo>
                <a:lnTo>
                  <a:pt x="281" y="80"/>
                </a:lnTo>
                <a:lnTo>
                  <a:pt x="279" y="79"/>
                </a:lnTo>
                <a:lnTo>
                  <a:pt x="278" y="78"/>
                </a:lnTo>
                <a:lnTo>
                  <a:pt x="279" y="76"/>
                </a:lnTo>
                <a:lnTo>
                  <a:pt x="279" y="75"/>
                </a:lnTo>
                <a:lnTo>
                  <a:pt x="281" y="74"/>
                </a:lnTo>
                <a:lnTo>
                  <a:pt x="282" y="74"/>
                </a:lnTo>
                <a:lnTo>
                  <a:pt x="283" y="74"/>
                </a:lnTo>
                <a:lnTo>
                  <a:pt x="307" y="80"/>
                </a:lnTo>
                <a:lnTo>
                  <a:pt x="310" y="80"/>
                </a:lnTo>
                <a:lnTo>
                  <a:pt x="310" y="82"/>
                </a:lnTo>
                <a:lnTo>
                  <a:pt x="311" y="83"/>
                </a:lnTo>
                <a:lnTo>
                  <a:pt x="311" y="86"/>
                </a:lnTo>
                <a:lnTo>
                  <a:pt x="310" y="87"/>
                </a:lnTo>
                <a:lnTo>
                  <a:pt x="308" y="87"/>
                </a:lnTo>
                <a:lnTo>
                  <a:pt x="307" y="88"/>
                </a:lnTo>
                <a:lnTo>
                  <a:pt x="306" y="88"/>
                </a:lnTo>
                <a:close/>
                <a:moveTo>
                  <a:pt x="250" y="74"/>
                </a:moveTo>
                <a:lnTo>
                  <a:pt x="225" y="67"/>
                </a:lnTo>
                <a:lnTo>
                  <a:pt x="224" y="66"/>
                </a:lnTo>
                <a:lnTo>
                  <a:pt x="224" y="64"/>
                </a:lnTo>
                <a:lnTo>
                  <a:pt x="222" y="63"/>
                </a:lnTo>
                <a:lnTo>
                  <a:pt x="222" y="62"/>
                </a:lnTo>
                <a:lnTo>
                  <a:pt x="224" y="60"/>
                </a:lnTo>
                <a:lnTo>
                  <a:pt x="225" y="59"/>
                </a:lnTo>
                <a:lnTo>
                  <a:pt x="226" y="59"/>
                </a:lnTo>
                <a:lnTo>
                  <a:pt x="228" y="59"/>
                </a:lnTo>
                <a:lnTo>
                  <a:pt x="251" y="64"/>
                </a:lnTo>
                <a:lnTo>
                  <a:pt x="253" y="66"/>
                </a:lnTo>
                <a:lnTo>
                  <a:pt x="254" y="67"/>
                </a:lnTo>
                <a:lnTo>
                  <a:pt x="255" y="68"/>
                </a:lnTo>
                <a:lnTo>
                  <a:pt x="254" y="70"/>
                </a:lnTo>
                <a:lnTo>
                  <a:pt x="254" y="71"/>
                </a:lnTo>
                <a:lnTo>
                  <a:pt x="253" y="72"/>
                </a:lnTo>
                <a:lnTo>
                  <a:pt x="251" y="74"/>
                </a:lnTo>
                <a:lnTo>
                  <a:pt x="250" y="74"/>
                </a:lnTo>
                <a:close/>
                <a:moveTo>
                  <a:pt x="193" y="58"/>
                </a:moveTo>
                <a:lnTo>
                  <a:pt x="169" y="51"/>
                </a:lnTo>
                <a:lnTo>
                  <a:pt x="168" y="51"/>
                </a:lnTo>
                <a:lnTo>
                  <a:pt x="167" y="50"/>
                </a:lnTo>
                <a:lnTo>
                  <a:pt x="167" y="49"/>
                </a:lnTo>
                <a:lnTo>
                  <a:pt x="167" y="47"/>
                </a:lnTo>
                <a:lnTo>
                  <a:pt x="167" y="45"/>
                </a:lnTo>
                <a:lnTo>
                  <a:pt x="168" y="45"/>
                </a:lnTo>
                <a:lnTo>
                  <a:pt x="171" y="43"/>
                </a:lnTo>
                <a:lnTo>
                  <a:pt x="172" y="43"/>
                </a:lnTo>
                <a:lnTo>
                  <a:pt x="196" y="50"/>
                </a:lnTo>
                <a:lnTo>
                  <a:pt x="197" y="51"/>
                </a:lnTo>
                <a:lnTo>
                  <a:pt x="199" y="53"/>
                </a:lnTo>
                <a:lnTo>
                  <a:pt x="199" y="54"/>
                </a:lnTo>
                <a:lnTo>
                  <a:pt x="199" y="55"/>
                </a:lnTo>
                <a:lnTo>
                  <a:pt x="199" y="56"/>
                </a:lnTo>
                <a:lnTo>
                  <a:pt x="197" y="58"/>
                </a:lnTo>
                <a:lnTo>
                  <a:pt x="195" y="58"/>
                </a:lnTo>
                <a:lnTo>
                  <a:pt x="193" y="58"/>
                </a:lnTo>
                <a:close/>
                <a:moveTo>
                  <a:pt x="138" y="43"/>
                </a:moveTo>
                <a:lnTo>
                  <a:pt x="114" y="37"/>
                </a:lnTo>
                <a:lnTo>
                  <a:pt x="113" y="37"/>
                </a:lnTo>
                <a:lnTo>
                  <a:pt x="111" y="35"/>
                </a:lnTo>
                <a:lnTo>
                  <a:pt x="111" y="34"/>
                </a:lnTo>
                <a:lnTo>
                  <a:pt x="111" y="31"/>
                </a:lnTo>
                <a:lnTo>
                  <a:pt x="111" y="30"/>
                </a:lnTo>
                <a:lnTo>
                  <a:pt x="113" y="29"/>
                </a:lnTo>
                <a:lnTo>
                  <a:pt x="114" y="29"/>
                </a:lnTo>
                <a:lnTo>
                  <a:pt x="117" y="29"/>
                </a:lnTo>
                <a:lnTo>
                  <a:pt x="140" y="35"/>
                </a:lnTo>
                <a:lnTo>
                  <a:pt x="142" y="35"/>
                </a:lnTo>
                <a:lnTo>
                  <a:pt x="143" y="37"/>
                </a:lnTo>
                <a:lnTo>
                  <a:pt x="143" y="39"/>
                </a:lnTo>
                <a:lnTo>
                  <a:pt x="143" y="41"/>
                </a:lnTo>
                <a:lnTo>
                  <a:pt x="142" y="42"/>
                </a:lnTo>
                <a:lnTo>
                  <a:pt x="140" y="43"/>
                </a:lnTo>
                <a:lnTo>
                  <a:pt x="139" y="43"/>
                </a:lnTo>
                <a:lnTo>
                  <a:pt x="138" y="43"/>
                </a:lnTo>
                <a:close/>
                <a:moveTo>
                  <a:pt x="82" y="29"/>
                </a:moveTo>
                <a:lnTo>
                  <a:pt x="58" y="22"/>
                </a:lnTo>
                <a:lnTo>
                  <a:pt x="56" y="21"/>
                </a:lnTo>
                <a:lnTo>
                  <a:pt x="56" y="19"/>
                </a:lnTo>
                <a:lnTo>
                  <a:pt x="54" y="18"/>
                </a:lnTo>
                <a:lnTo>
                  <a:pt x="54" y="17"/>
                </a:lnTo>
                <a:lnTo>
                  <a:pt x="56" y="15"/>
                </a:lnTo>
                <a:lnTo>
                  <a:pt x="57" y="14"/>
                </a:lnTo>
                <a:lnTo>
                  <a:pt x="58" y="14"/>
                </a:lnTo>
                <a:lnTo>
                  <a:pt x="60" y="14"/>
                </a:lnTo>
                <a:lnTo>
                  <a:pt x="83" y="21"/>
                </a:lnTo>
                <a:lnTo>
                  <a:pt x="85" y="21"/>
                </a:lnTo>
                <a:lnTo>
                  <a:pt x="86" y="22"/>
                </a:lnTo>
                <a:lnTo>
                  <a:pt x="87" y="23"/>
                </a:lnTo>
                <a:lnTo>
                  <a:pt x="87" y="26"/>
                </a:lnTo>
                <a:lnTo>
                  <a:pt x="86" y="27"/>
                </a:lnTo>
                <a:lnTo>
                  <a:pt x="85" y="27"/>
                </a:lnTo>
                <a:lnTo>
                  <a:pt x="83" y="29"/>
                </a:lnTo>
                <a:lnTo>
                  <a:pt x="82" y="29"/>
                </a:lnTo>
                <a:close/>
                <a:moveTo>
                  <a:pt x="25" y="14"/>
                </a:moveTo>
                <a:lnTo>
                  <a:pt x="3" y="8"/>
                </a:lnTo>
                <a:lnTo>
                  <a:pt x="1" y="6"/>
                </a:lnTo>
                <a:lnTo>
                  <a:pt x="0" y="5"/>
                </a:lnTo>
                <a:lnTo>
                  <a:pt x="0" y="4"/>
                </a:lnTo>
                <a:lnTo>
                  <a:pt x="0" y="2"/>
                </a:lnTo>
                <a:lnTo>
                  <a:pt x="0" y="1"/>
                </a:lnTo>
                <a:lnTo>
                  <a:pt x="1" y="0"/>
                </a:lnTo>
                <a:lnTo>
                  <a:pt x="3" y="0"/>
                </a:lnTo>
                <a:lnTo>
                  <a:pt x="4" y="0"/>
                </a:lnTo>
                <a:lnTo>
                  <a:pt x="28" y="5"/>
                </a:lnTo>
                <a:lnTo>
                  <a:pt x="29" y="6"/>
                </a:lnTo>
                <a:lnTo>
                  <a:pt x="31" y="8"/>
                </a:lnTo>
                <a:lnTo>
                  <a:pt x="31" y="9"/>
                </a:lnTo>
                <a:lnTo>
                  <a:pt x="31" y="10"/>
                </a:lnTo>
                <a:lnTo>
                  <a:pt x="31" y="12"/>
                </a:lnTo>
                <a:lnTo>
                  <a:pt x="29" y="13"/>
                </a:lnTo>
                <a:lnTo>
                  <a:pt x="28" y="14"/>
                </a:lnTo>
                <a:lnTo>
                  <a:pt x="25" y="14"/>
                </a:lnTo>
                <a:close/>
              </a:path>
            </a:pathLst>
          </a:custGeom>
          <a:solidFill>
            <a:srgbClr val="000000"/>
          </a:solidFill>
          <a:ln w="0">
            <a:solidFill>
              <a:srgbClr val="000000"/>
            </a:solidFill>
            <a:round/>
            <a:headEnd/>
            <a:tailEnd/>
          </a:ln>
        </p:spPr>
        <p:txBody>
          <a:bodyPr/>
          <a:lstStyle/>
          <a:p>
            <a:endParaRPr lang="ja-JP" altLang="ja-JP"/>
          </a:p>
        </p:txBody>
      </p:sp>
      <p:sp>
        <p:nvSpPr>
          <p:cNvPr id="56" name="Freeform 109"/>
          <p:cNvSpPr>
            <a:spLocks noEditPoints="1"/>
          </p:cNvSpPr>
          <p:nvPr/>
        </p:nvSpPr>
        <p:spPr bwMode="auto">
          <a:xfrm>
            <a:off x="5787330" y="5143972"/>
            <a:ext cx="785813" cy="223837"/>
          </a:xfrm>
          <a:custGeom>
            <a:avLst/>
            <a:gdLst>
              <a:gd name="T0" fmla="*/ 2147483647 w 702"/>
              <a:gd name="T1" fmla="*/ 2147483647 h 194"/>
              <a:gd name="T2" fmla="*/ 2147483647 w 702"/>
              <a:gd name="T3" fmla="*/ 2147483647 h 194"/>
              <a:gd name="T4" fmla="*/ 2147483647 w 702"/>
              <a:gd name="T5" fmla="*/ 2147483647 h 194"/>
              <a:gd name="T6" fmla="*/ 2147483647 w 702"/>
              <a:gd name="T7" fmla="*/ 2147483647 h 194"/>
              <a:gd name="T8" fmla="*/ 2147483647 w 702"/>
              <a:gd name="T9" fmla="*/ 2147483647 h 194"/>
              <a:gd name="T10" fmla="*/ 2147483647 w 702"/>
              <a:gd name="T11" fmla="*/ 2147483647 h 194"/>
              <a:gd name="T12" fmla="*/ 2147483647 w 702"/>
              <a:gd name="T13" fmla="*/ 2147483647 h 194"/>
              <a:gd name="T14" fmla="*/ 2147483647 w 702"/>
              <a:gd name="T15" fmla="*/ 2147483647 h 194"/>
              <a:gd name="T16" fmla="*/ 2147483647 w 702"/>
              <a:gd name="T17" fmla="*/ 2147483647 h 194"/>
              <a:gd name="T18" fmla="*/ 2147483647 w 702"/>
              <a:gd name="T19" fmla="*/ 2147483647 h 194"/>
              <a:gd name="T20" fmla="*/ 2147483647 w 702"/>
              <a:gd name="T21" fmla="*/ 2147483647 h 194"/>
              <a:gd name="T22" fmla="*/ 2147483647 w 702"/>
              <a:gd name="T23" fmla="*/ 2147483647 h 194"/>
              <a:gd name="T24" fmla="*/ 2147483647 w 702"/>
              <a:gd name="T25" fmla="*/ 2147483647 h 194"/>
              <a:gd name="T26" fmla="*/ 2147483647 w 702"/>
              <a:gd name="T27" fmla="*/ 2147483647 h 194"/>
              <a:gd name="T28" fmla="*/ 2147483647 w 702"/>
              <a:gd name="T29" fmla="*/ 2147483647 h 194"/>
              <a:gd name="T30" fmla="*/ 2147483647 w 702"/>
              <a:gd name="T31" fmla="*/ 2147483647 h 194"/>
              <a:gd name="T32" fmla="*/ 2147483647 w 702"/>
              <a:gd name="T33" fmla="*/ 2147483647 h 194"/>
              <a:gd name="T34" fmla="*/ 2147483647 w 702"/>
              <a:gd name="T35" fmla="*/ 2147483647 h 194"/>
              <a:gd name="T36" fmla="*/ 2147483647 w 702"/>
              <a:gd name="T37" fmla="*/ 2147483647 h 194"/>
              <a:gd name="T38" fmla="*/ 2147483647 w 702"/>
              <a:gd name="T39" fmla="*/ 2147483647 h 194"/>
              <a:gd name="T40" fmla="*/ 2147483647 w 702"/>
              <a:gd name="T41" fmla="*/ 2147483647 h 194"/>
              <a:gd name="T42" fmla="*/ 2147483647 w 702"/>
              <a:gd name="T43" fmla="*/ 2147483647 h 194"/>
              <a:gd name="T44" fmla="*/ 2147483647 w 702"/>
              <a:gd name="T45" fmla="*/ 2147483647 h 194"/>
              <a:gd name="T46" fmla="*/ 2147483647 w 702"/>
              <a:gd name="T47" fmla="*/ 2147483647 h 194"/>
              <a:gd name="T48" fmla="*/ 2147483647 w 702"/>
              <a:gd name="T49" fmla="*/ 2147483647 h 194"/>
              <a:gd name="T50" fmla="*/ 2147483647 w 702"/>
              <a:gd name="T51" fmla="*/ 2147483647 h 194"/>
              <a:gd name="T52" fmla="*/ 2147483647 w 702"/>
              <a:gd name="T53" fmla="*/ 2147483647 h 194"/>
              <a:gd name="T54" fmla="*/ 2147483647 w 702"/>
              <a:gd name="T55" fmla="*/ 2147483647 h 194"/>
              <a:gd name="T56" fmla="*/ 2147483647 w 702"/>
              <a:gd name="T57" fmla="*/ 2147483647 h 194"/>
              <a:gd name="T58" fmla="*/ 2147483647 w 702"/>
              <a:gd name="T59" fmla="*/ 2147483647 h 194"/>
              <a:gd name="T60" fmla="*/ 2147483647 w 702"/>
              <a:gd name="T61" fmla="*/ 2147483647 h 194"/>
              <a:gd name="T62" fmla="*/ 2147483647 w 702"/>
              <a:gd name="T63" fmla="*/ 2147483647 h 194"/>
              <a:gd name="T64" fmla="*/ 2147483647 w 702"/>
              <a:gd name="T65" fmla="*/ 2147483647 h 194"/>
              <a:gd name="T66" fmla="*/ 2147483647 w 702"/>
              <a:gd name="T67" fmla="*/ 2147483647 h 194"/>
              <a:gd name="T68" fmla="*/ 2147483647 w 702"/>
              <a:gd name="T69" fmla="*/ 2147483647 h 194"/>
              <a:gd name="T70" fmla="*/ 2147483647 w 702"/>
              <a:gd name="T71" fmla="*/ 2147483647 h 194"/>
              <a:gd name="T72" fmla="*/ 2147483647 w 702"/>
              <a:gd name="T73" fmla="*/ 2147483647 h 194"/>
              <a:gd name="T74" fmla="*/ 2147483647 w 702"/>
              <a:gd name="T75" fmla="*/ 2147483647 h 194"/>
              <a:gd name="T76" fmla="*/ 2147483647 w 702"/>
              <a:gd name="T77" fmla="*/ 2147483647 h 194"/>
              <a:gd name="T78" fmla="*/ 2147483647 w 702"/>
              <a:gd name="T79" fmla="*/ 2147483647 h 194"/>
              <a:gd name="T80" fmla="*/ 2147483647 w 702"/>
              <a:gd name="T81" fmla="*/ 2147483647 h 194"/>
              <a:gd name="T82" fmla="*/ 2147483647 w 702"/>
              <a:gd name="T83" fmla="*/ 2147483647 h 194"/>
              <a:gd name="T84" fmla="*/ 2147483647 w 702"/>
              <a:gd name="T85" fmla="*/ 2147483647 h 194"/>
              <a:gd name="T86" fmla="*/ 2147483647 w 702"/>
              <a:gd name="T87" fmla="*/ 2147483647 h 194"/>
              <a:gd name="T88" fmla="*/ 2147483647 w 702"/>
              <a:gd name="T89" fmla="*/ 2147483647 h 194"/>
              <a:gd name="T90" fmla="*/ 2147483647 w 702"/>
              <a:gd name="T91" fmla="*/ 2147483647 h 194"/>
              <a:gd name="T92" fmla="*/ 2147483647 w 702"/>
              <a:gd name="T93" fmla="*/ 2147483647 h 194"/>
              <a:gd name="T94" fmla="*/ 2147483647 w 702"/>
              <a:gd name="T95" fmla="*/ 2147483647 h 194"/>
              <a:gd name="T96" fmla="*/ 0 w 702"/>
              <a:gd name="T97" fmla="*/ 2147483647 h 194"/>
              <a:gd name="T98" fmla="*/ 2147483647 w 702"/>
              <a:gd name="T99" fmla="*/ 0 h 194"/>
              <a:gd name="T100" fmla="*/ 2147483647 w 702"/>
              <a:gd name="T101" fmla="*/ 2147483647 h 194"/>
              <a:gd name="T102" fmla="*/ 2147483647 w 702"/>
              <a:gd name="T103" fmla="*/ 2147483647 h 1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02"/>
              <a:gd name="T157" fmla="*/ 0 h 194"/>
              <a:gd name="T158" fmla="*/ 702 w 702"/>
              <a:gd name="T159" fmla="*/ 194 h 1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02" h="194">
                <a:moveTo>
                  <a:pt x="697" y="194"/>
                </a:moveTo>
                <a:lnTo>
                  <a:pt x="673" y="187"/>
                </a:lnTo>
                <a:lnTo>
                  <a:pt x="672" y="186"/>
                </a:lnTo>
                <a:lnTo>
                  <a:pt x="671" y="184"/>
                </a:lnTo>
                <a:lnTo>
                  <a:pt x="671" y="183"/>
                </a:lnTo>
                <a:lnTo>
                  <a:pt x="671" y="182"/>
                </a:lnTo>
                <a:lnTo>
                  <a:pt x="672" y="180"/>
                </a:lnTo>
                <a:lnTo>
                  <a:pt x="673" y="179"/>
                </a:lnTo>
                <a:lnTo>
                  <a:pt x="675" y="179"/>
                </a:lnTo>
                <a:lnTo>
                  <a:pt x="676" y="179"/>
                </a:lnTo>
                <a:lnTo>
                  <a:pt x="700" y="186"/>
                </a:lnTo>
                <a:lnTo>
                  <a:pt x="701" y="186"/>
                </a:lnTo>
                <a:lnTo>
                  <a:pt x="702" y="187"/>
                </a:lnTo>
                <a:lnTo>
                  <a:pt x="702" y="188"/>
                </a:lnTo>
                <a:lnTo>
                  <a:pt x="702" y="191"/>
                </a:lnTo>
                <a:lnTo>
                  <a:pt x="702" y="192"/>
                </a:lnTo>
                <a:lnTo>
                  <a:pt x="701" y="192"/>
                </a:lnTo>
                <a:lnTo>
                  <a:pt x="700" y="194"/>
                </a:lnTo>
                <a:lnTo>
                  <a:pt x="697" y="194"/>
                </a:lnTo>
                <a:close/>
                <a:moveTo>
                  <a:pt x="642" y="178"/>
                </a:moveTo>
                <a:lnTo>
                  <a:pt x="618" y="172"/>
                </a:lnTo>
                <a:lnTo>
                  <a:pt x="616" y="171"/>
                </a:lnTo>
                <a:lnTo>
                  <a:pt x="615" y="170"/>
                </a:lnTo>
                <a:lnTo>
                  <a:pt x="615" y="168"/>
                </a:lnTo>
                <a:lnTo>
                  <a:pt x="615" y="167"/>
                </a:lnTo>
                <a:lnTo>
                  <a:pt x="615" y="166"/>
                </a:lnTo>
                <a:lnTo>
                  <a:pt x="616" y="164"/>
                </a:lnTo>
                <a:lnTo>
                  <a:pt x="618" y="163"/>
                </a:lnTo>
                <a:lnTo>
                  <a:pt x="620" y="164"/>
                </a:lnTo>
                <a:lnTo>
                  <a:pt x="644" y="170"/>
                </a:lnTo>
                <a:lnTo>
                  <a:pt x="645" y="171"/>
                </a:lnTo>
                <a:lnTo>
                  <a:pt x="647" y="172"/>
                </a:lnTo>
                <a:lnTo>
                  <a:pt x="647" y="174"/>
                </a:lnTo>
                <a:lnTo>
                  <a:pt x="647" y="175"/>
                </a:lnTo>
                <a:lnTo>
                  <a:pt x="645" y="176"/>
                </a:lnTo>
                <a:lnTo>
                  <a:pt x="645" y="178"/>
                </a:lnTo>
                <a:lnTo>
                  <a:pt x="643" y="179"/>
                </a:lnTo>
                <a:lnTo>
                  <a:pt x="642" y="178"/>
                </a:lnTo>
                <a:close/>
                <a:moveTo>
                  <a:pt x="586" y="163"/>
                </a:moveTo>
                <a:lnTo>
                  <a:pt x="562" y="156"/>
                </a:lnTo>
                <a:lnTo>
                  <a:pt x="561" y="156"/>
                </a:lnTo>
                <a:lnTo>
                  <a:pt x="559" y="155"/>
                </a:lnTo>
                <a:lnTo>
                  <a:pt x="558" y="154"/>
                </a:lnTo>
                <a:lnTo>
                  <a:pt x="559" y="153"/>
                </a:lnTo>
                <a:lnTo>
                  <a:pt x="559" y="150"/>
                </a:lnTo>
                <a:lnTo>
                  <a:pt x="561" y="150"/>
                </a:lnTo>
                <a:lnTo>
                  <a:pt x="562" y="149"/>
                </a:lnTo>
                <a:lnTo>
                  <a:pt x="563" y="149"/>
                </a:lnTo>
                <a:lnTo>
                  <a:pt x="589" y="155"/>
                </a:lnTo>
                <a:lnTo>
                  <a:pt x="590" y="156"/>
                </a:lnTo>
                <a:lnTo>
                  <a:pt x="590" y="158"/>
                </a:lnTo>
                <a:lnTo>
                  <a:pt x="591" y="159"/>
                </a:lnTo>
                <a:lnTo>
                  <a:pt x="591" y="160"/>
                </a:lnTo>
                <a:lnTo>
                  <a:pt x="590" y="162"/>
                </a:lnTo>
                <a:lnTo>
                  <a:pt x="589" y="163"/>
                </a:lnTo>
                <a:lnTo>
                  <a:pt x="587" y="163"/>
                </a:lnTo>
                <a:lnTo>
                  <a:pt x="586" y="163"/>
                </a:lnTo>
                <a:close/>
                <a:moveTo>
                  <a:pt x="530" y="149"/>
                </a:moveTo>
                <a:lnTo>
                  <a:pt x="507" y="142"/>
                </a:lnTo>
                <a:lnTo>
                  <a:pt x="504" y="142"/>
                </a:lnTo>
                <a:lnTo>
                  <a:pt x="504" y="141"/>
                </a:lnTo>
                <a:lnTo>
                  <a:pt x="503" y="139"/>
                </a:lnTo>
                <a:lnTo>
                  <a:pt x="503" y="137"/>
                </a:lnTo>
                <a:lnTo>
                  <a:pt x="504" y="135"/>
                </a:lnTo>
                <a:lnTo>
                  <a:pt x="505" y="134"/>
                </a:lnTo>
                <a:lnTo>
                  <a:pt x="507" y="134"/>
                </a:lnTo>
                <a:lnTo>
                  <a:pt x="508" y="134"/>
                </a:lnTo>
                <a:lnTo>
                  <a:pt x="532" y="141"/>
                </a:lnTo>
                <a:lnTo>
                  <a:pt x="533" y="141"/>
                </a:lnTo>
                <a:lnTo>
                  <a:pt x="534" y="142"/>
                </a:lnTo>
                <a:lnTo>
                  <a:pt x="536" y="143"/>
                </a:lnTo>
                <a:lnTo>
                  <a:pt x="534" y="146"/>
                </a:lnTo>
                <a:lnTo>
                  <a:pt x="534" y="147"/>
                </a:lnTo>
                <a:lnTo>
                  <a:pt x="533" y="149"/>
                </a:lnTo>
                <a:lnTo>
                  <a:pt x="532" y="149"/>
                </a:lnTo>
                <a:lnTo>
                  <a:pt x="530" y="149"/>
                </a:lnTo>
                <a:close/>
                <a:moveTo>
                  <a:pt x="473" y="134"/>
                </a:moveTo>
                <a:lnTo>
                  <a:pt x="450" y="127"/>
                </a:lnTo>
                <a:lnTo>
                  <a:pt x="448" y="126"/>
                </a:lnTo>
                <a:lnTo>
                  <a:pt x="447" y="125"/>
                </a:lnTo>
                <a:lnTo>
                  <a:pt x="447" y="123"/>
                </a:lnTo>
                <a:lnTo>
                  <a:pt x="447" y="122"/>
                </a:lnTo>
                <a:lnTo>
                  <a:pt x="448" y="121"/>
                </a:lnTo>
                <a:lnTo>
                  <a:pt x="448" y="119"/>
                </a:lnTo>
                <a:lnTo>
                  <a:pt x="451" y="119"/>
                </a:lnTo>
                <a:lnTo>
                  <a:pt x="452" y="119"/>
                </a:lnTo>
                <a:lnTo>
                  <a:pt x="476" y="126"/>
                </a:lnTo>
                <a:lnTo>
                  <a:pt x="477" y="126"/>
                </a:lnTo>
                <a:lnTo>
                  <a:pt x="479" y="127"/>
                </a:lnTo>
                <a:lnTo>
                  <a:pt x="479" y="129"/>
                </a:lnTo>
                <a:lnTo>
                  <a:pt x="479" y="131"/>
                </a:lnTo>
                <a:lnTo>
                  <a:pt x="479" y="133"/>
                </a:lnTo>
                <a:lnTo>
                  <a:pt x="477" y="133"/>
                </a:lnTo>
                <a:lnTo>
                  <a:pt x="476" y="134"/>
                </a:lnTo>
                <a:lnTo>
                  <a:pt x="473" y="134"/>
                </a:lnTo>
                <a:close/>
                <a:moveTo>
                  <a:pt x="418" y="119"/>
                </a:moveTo>
                <a:lnTo>
                  <a:pt x="394" y="113"/>
                </a:lnTo>
                <a:lnTo>
                  <a:pt x="393" y="112"/>
                </a:lnTo>
                <a:lnTo>
                  <a:pt x="391" y="110"/>
                </a:lnTo>
                <a:lnTo>
                  <a:pt x="391" y="109"/>
                </a:lnTo>
                <a:lnTo>
                  <a:pt x="391" y="108"/>
                </a:lnTo>
                <a:lnTo>
                  <a:pt x="391" y="106"/>
                </a:lnTo>
                <a:lnTo>
                  <a:pt x="393" y="105"/>
                </a:lnTo>
                <a:lnTo>
                  <a:pt x="394" y="105"/>
                </a:lnTo>
                <a:lnTo>
                  <a:pt x="397" y="105"/>
                </a:lnTo>
                <a:lnTo>
                  <a:pt x="421" y="110"/>
                </a:lnTo>
                <a:lnTo>
                  <a:pt x="422" y="112"/>
                </a:lnTo>
                <a:lnTo>
                  <a:pt x="423" y="113"/>
                </a:lnTo>
                <a:lnTo>
                  <a:pt x="423" y="114"/>
                </a:lnTo>
                <a:lnTo>
                  <a:pt x="423" y="115"/>
                </a:lnTo>
                <a:lnTo>
                  <a:pt x="422" y="117"/>
                </a:lnTo>
                <a:lnTo>
                  <a:pt x="421" y="118"/>
                </a:lnTo>
                <a:lnTo>
                  <a:pt x="419" y="119"/>
                </a:lnTo>
                <a:lnTo>
                  <a:pt x="418" y="119"/>
                </a:lnTo>
                <a:close/>
                <a:moveTo>
                  <a:pt x="362" y="104"/>
                </a:moveTo>
                <a:lnTo>
                  <a:pt x="339" y="97"/>
                </a:lnTo>
                <a:lnTo>
                  <a:pt x="337" y="97"/>
                </a:lnTo>
                <a:lnTo>
                  <a:pt x="336" y="96"/>
                </a:lnTo>
                <a:lnTo>
                  <a:pt x="335" y="94"/>
                </a:lnTo>
                <a:lnTo>
                  <a:pt x="335" y="93"/>
                </a:lnTo>
                <a:lnTo>
                  <a:pt x="336" y="90"/>
                </a:lnTo>
                <a:lnTo>
                  <a:pt x="337" y="90"/>
                </a:lnTo>
                <a:lnTo>
                  <a:pt x="339" y="89"/>
                </a:lnTo>
                <a:lnTo>
                  <a:pt x="340" y="89"/>
                </a:lnTo>
                <a:lnTo>
                  <a:pt x="364" y="96"/>
                </a:lnTo>
                <a:lnTo>
                  <a:pt x="365" y="97"/>
                </a:lnTo>
                <a:lnTo>
                  <a:pt x="366" y="98"/>
                </a:lnTo>
                <a:lnTo>
                  <a:pt x="368" y="100"/>
                </a:lnTo>
                <a:lnTo>
                  <a:pt x="368" y="101"/>
                </a:lnTo>
                <a:lnTo>
                  <a:pt x="366" y="102"/>
                </a:lnTo>
                <a:lnTo>
                  <a:pt x="365" y="104"/>
                </a:lnTo>
                <a:lnTo>
                  <a:pt x="364" y="104"/>
                </a:lnTo>
                <a:lnTo>
                  <a:pt x="362" y="104"/>
                </a:lnTo>
                <a:close/>
                <a:moveTo>
                  <a:pt x="307" y="89"/>
                </a:moveTo>
                <a:lnTo>
                  <a:pt x="282" y="82"/>
                </a:lnTo>
                <a:lnTo>
                  <a:pt x="280" y="82"/>
                </a:lnTo>
                <a:lnTo>
                  <a:pt x="279" y="81"/>
                </a:lnTo>
                <a:lnTo>
                  <a:pt x="279" y="80"/>
                </a:lnTo>
                <a:lnTo>
                  <a:pt x="279" y="77"/>
                </a:lnTo>
                <a:lnTo>
                  <a:pt x="280" y="76"/>
                </a:lnTo>
                <a:lnTo>
                  <a:pt x="282" y="74"/>
                </a:lnTo>
                <a:lnTo>
                  <a:pt x="283" y="74"/>
                </a:lnTo>
                <a:lnTo>
                  <a:pt x="284" y="74"/>
                </a:lnTo>
                <a:lnTo>
                  <a:pt x="308" y="81"/>
                </a:lnTo>
                <a:lnTo>
                  <a:pt x="309" y="81"/>
                </a:lnTo>
                <a:lnTo>
                  <a:pt x="311" y="82"/>
                </a:lnTo>
                <a:lnTo>
                  <a:pt x="311" y="85"/>
                </a:lnTo>
                <a:lnTo>
                  <a:pt x="311" y="86"/>
                </a:lnTo>
                <a:lnTo>
                  <a:pt x="311" y="88"/>
                </a:lnTo>
                <a:lnTo>
                  <a:pt x="309" y="89"/>
                </a:lnTo>
                <a:lnTo>
                  <a:pt x="308" y="89"/>
                </a:lnTo>
                <a:lnTo>
                  <a:pt x="307" y="89"/>
                </a:lnTo>
                <a:close/>
                <a:moveTo>
                  <a:pt x="250" y="74"/>
                </a:moveTo>
                <a:lnTo>
                  <a:pt x="226" y="68"/>
                </a:lnTo>
                <a:lnTo>
                  <a:pt x="225" y="67"/>
                </a:lnTo>
                <a:lnTo>
                  <a:pt x="223" y="65"/>
                </a:lnTo>
                <a:lnTo>
                  <a:pt x="223" y="64"/>
                </a:lnTo>
                <a:lnTo>
                  <a:pt x="223" y="63"/>
                </a:lnTo>
                <a:lnTo>
                  <a:pt x="223" y="61"/>
                </a:lnTo>
                <a:lnTo>
                  <a:pt x="225" y="60"/>
                </a:lnTo>
                <a:lnTo>
                  <a:pt x="226" y="60"/>
                </a:lnTo>
                <a:lnTo>
                  <a:pt x="229" y="60"/>
                </a:lnTo>
                <a:lnTo>
                  <a:pt x="253" y="67"/>
                </a:lnTo>
                <a:lnTo>
                  <a:pt x="254" y="67"/>
                </a:lnTo>
                <a:lnTo>
                  <a:pt x="255" y="68"/>
                </a:lnTo>
                <a:lnTo>
                  <a:pt x="255" y="69"/>
                </a:lnTo>
                <a:lnTo>
                  <a:pt x="255" y="72"/>
                </a:lnTo>
                <a:lnTo>
                  <a:pt x="254" y="73"/>
                </a:lnTo>
                <a:lnTo>
                  <a:pt x="251" y="74"/>
                </a:lnTo>
                <a:lnTo>
                  <a:pt x="250" y="74"/>
                </a:lnTo>
                <a:close/>
                <a:moveTo>
                  <a:pt x="194" y="60"/>
                </a:moveTo>
                <a:lnTo>
                  <a:pt x="171" y="53"/>
                </a:lnTo>
                <a:lnTo>
                  <a:pt x="169" y="52"/>
                </a:lnTo>
                <a:lnTo>
                  <a:pt x="168" y="51"/>
                </a:lnTo>
                <a:lnTo>
                  <a:pt x="167" y="49"/>
                </a:lnTo>
                <a:lnTo>
                  <a:pt x="168" y="48"/>
                </a:lnTo>
                <a:lnTo>
                  <a:pt x="168" y="47"/>
                </a:lnTo>
                <a:lnTo>
                  <a:pt x="169" y="45"/>
                </a:lnTo>
                <a:lnTo>
                  <a:pt x="171" y="45"/>
                </a:lnTo>
                <a:lnTo>
                  <a:pt x="172" y="45"/>
                </a:lnTo>
                <a:lnTo>
                  <a:pt x="197" y="52"/>
                </a:lnTo>
                <a:lnTo>
                  <a:pt x="198" y="52"/>
                </a:lnTo>
                <a:lnTo>
                  <a:pt x="198" y="53"/>
                </a:lnTo>
                <a:lnTo>
                  <a:pt x="200" y="55"/>
                </a:lnTo>
                <a:lnTo>
                  <a:pt x="200" y="56"/>
                </a:lnTo>
                <a:lnTo>
                  <a:pt x="198" y="57"/>
                </a:lnTo>
                <a:lnTo>
                  <a:pt x="197" y="59"/>
                </a:lnTo>
                <a:lnTo>
                  <a:pt x="196" y="60"/>
                </a:lnTo>
                <a:lnTo>
                  <a:pt x="194" y="60"/>
                </a:lnTo>
                <a:close/>
                <a:moveTo>
                  <a:pt x="139" y="44"/>
                </a:moveTo>
                <a:lnTo>
                  <a:pt x="115" y="37"/>
                </a:lnTo>
                <a:lnTo>
                  <a:pt x="112" y="37"/>
                </a:lnTo>
                <a:lnTo>
                  <a:pt x="112" y="36"/>
                </a:lnTo>
                <a:lnTo>
                  <a:pt x="111" y="35"/>
                </a:lnTo>
                <a:lnTo>
                  <a:pt x="111" y="34"/>
                </a:lnTo>
                <a:lnTo>
                  <a:pt x="112" y="32"/>
                </a:lnTo>
                <a:lnTo>
                  <a:pt x="114" y="31"/>
                </a:lnTo>
                <a:lnTo>
                  <a:pt x="115" y="30"/>
                </a:lnTo>
                <a:lnTo>
                  <a:pt x="116" y="30"/>
                </a:lnTo>
                <a:lnTo>
                  <a:pt x="140" y="36"/>
                </a:lnTo>
                <a:lnTo>
                  <a:pt x="141" y="37"/>
                </a:lnTo>
                <a:lnTo>
                  <a:pt x="143" y="39"/>
                </a:lnTo>
                <a:lnTo>
                  <a:pt x="144" y="40"/>
                </a:lnTo>
                <a:lnTo>
                  <a:pt x="143" y="41"/>
                </a:lnTo>
                <a:lnTo>
                  <a:pt x="143" y="43"/>
                </a:lnTo>
                <a:lnTo>
                  <a:pt x="141" y="44"/>
                </a:lnTo>
                <a:lnTo>
                  <a:pt x="140" y="44"/>
                </a:lnTo>
                <a:lnTo>
                  <a:pt x="139" y="44"/>
                </a:lnTo>
                <a:close/>
                <a:moveTo>
                  <a:pt x="82" y="30"/>
                </a:moveTo>
                <a:lnTo>
                  <a:pt x="58" y="23"/>
                </a:lnTo>
                <a:lnTo>
                  <a:pt x="57" y="23"/>
                </a:lnTo>
                <a:lnTo>
                  <a:pt x="55" y="22"/>
                </a:lnTo>
                <a:lnTo>
                  <a:pt x="55" y="20"/>
                </a:lnTo>
                <a:lnTo>
                  <a:pt x="55" y="18"/>
                </a:lnTo>
                <a:lnTo>
                  <a:pt x="57" y="16"/>
                </a:lnTo>
                <a:lnTo>
                  <a:pt x="59" y="15"/>
                </a:lnTo>
                <a:lnTo>
                  <a:pt x="61" y="15"/>
                </a:lnTo>
                <a:lnTo>
                  <a:pt x="85" y="22"/>
                </a:lnTo>
                <a:lnTo>
                  <a:pt x="86" y="23"/>
                </a:lnTo>
                <a:lnTo>
                  <a:pt x="87" y="23"/>
                </a:lnTo>
                <a:lnTo>
                  <a:pt x="87" y="26"/>
                </a:lnTo>
                <a:lnTo>
                  <a:pt x="87" y="27"/>
                </a:lnTo>
                <a:lnTo>
                  <a:pt x="87" y="28"/>
                </a:lnTo>
                <a:lnTo>
                  <a:pt x="86" y="30"/>
                </a:lnTo>
                <a:lnTo>
                  <a:pt x="85" y="30"/>
                </a:lnTo>
                <a:lnTo>
                  <a:pt x="82" y="30"/>
                </a:lnTo>
                <a:close/>
                <a:moveTo>
                  <a:pt x="26" y="15"/>
                </a:moveTo>
                <a:lnTo>
                  <a:pt x="3" y="8"/>
                </a:lnTo>
                <a:lnTo>
                  <a:pt x="1" y="8"/>
                </a:lnTo>
                <a:lnTo>
                  <a:pt x="1" y="7"/>
                </a:lnTo>
                <a:lnTo>
                  <a:pt x="0" y="4"/>
                </a:lnTo>
                <a:lnTo>
                  <a:pt x="0" y="3"/>
                </a:lnTo>
                <a:lnTo>
                  <a:pt x="1" y="2"/>
                </a:lnTo>
                <a:lnTo>
                  <a:pt x="3" y="0"/>
                </a:lnTo>
                <a:lnTo>
                  <a:pt x="4" y="0"/>
                </a:lnTo>
                <a:lnTo>
                  <a:pt x="5" y="0"/>
                </a:lnTo>
                <a:lnTo>
                  <a:pt x="29" y="7"/>
                </a:lnTo>
                <a:lnTo>
                  <a:pt x="30" y="7"/>
                </a:lnTo>
                <a:lnTo>
                  <a:pt x="32" y="8"/>
                </a:lnTo>
                <a:lnTo>
                  <a:pt x="32" y="10"/>
                </a:lnTo>
                <a:lnTo>
                  <a:pt x="32" y="12"/>
                </a:lnTo>
                <a:lnTo>
                  <a:pt x="30" y="14"/>
                </a:lnTo>
                <a:lnTo>
                  <a:pt x="29" y="14"/>
                </a:lnTo>
                <a:lnTo>
                  <a:pt x="28" y="15"/>
                </a:lnTo>
                <a:lnTo>
                  <a:pt x="26" y="15"/>
                </a:lnTo>
                <a:close/>
              </a:path>
            </a:pathLst>
          </a:custGeom>
          <a:solidFill>
            <a:srgbClr val="000000"/>
          </a:solidFill>
          <a:ln w="0">
            <a:solidFill>
              <a:srgbClr val="000000"/>
            </a:solidFill>
            <a:round/>
            <a:headEnd/>
            <a:tailEnd/>
          </a:ln>
        </p:spPr>
        <p:txBody>
          <a:bodyPr/>
          <a:lstStyle/>
          <a:p>
            <a:endParaRPr lang="ja-JP" altLang="ja-JP"/>
          </a:p>
        </p:txBody>
      </p:sp>
      <p:sp>
        <p:nvSpPr>
          <p:cNvPr id="57" name="Freeform 110"/>
          <p:cNvSpPr>
            <a:spLocks/>
          </p:cNvSpPr>
          <p:nvPr/>
        </p:nvSpPr>
        <p:spPr bwMode="auto">
          <a:xfrm>
            <a:off x="6955730" y="2816697"/>
            <a:ext cx="495300" cy="363537"/>
          </a:xfrm>
          <a:custGeom>
            <a:avLst/>
            <a:gdLst>
              <a:gd name="T0" fmla="*/ 2147483647 w 446"/>
              <a:gd name="T1" fmla="*/ 2147483647 h 320"/>
              <a:gd name="T2" fmla="*/ 2147483647 w 446"/>
              <a:gd name="T3" fmla="*/ 2147483647 h 320"/>
              <a:gd name="T4" fmla="*/ 2147483647 w 446"/>
              <a:gd name="T5" fmla="*/ 2147483647 h 320"/>
              <a:gd name="T6" fmla="*/ 2147483647 w 446"/>
              <a:gd name="T7" fmla="*/ 2147483647 h 320"/>
              <a:gd name="T8" fmla="*/ 2147483647 w 446"/>
              <a:gd name="T9" fmla="*/ 2147483647 h 320"/>
              <a:gd name="T10" fmla="*/ 2147483647 w 446"/>
              <a:gd name="T11" fmla="*/ 2147483647 h 320"/>
              <a:gd name="T12" fmla="*/ 2147483647 w 446"/>
              <a:gd name="T13" fmla="*/ 2147483647 h 320"/>
              <a:gd name="T14" fmla="*/ 2147483647 w 446"/>
              <a:gd name="T15" fmla="*/ 2147483647 h 320"/>
              <a:gd name="T16" fmla="*/ 2147483647 w 446"/>
              <a:gd name="T17" fmla="*/ 2147483647 h 320"/>
              <a:gd name="T18" fmla="*/ 2147483647 w 446"/>
              <a:gd name="T19" fmla="*/ 2147483647 h 320"/>
              <a:gd name="T20" fmla="*/ 2147483647 w 446"/>
              <a:gd name="T21" fmla="*/ 2147483647 h 320"/>
              <a:gd name="T22" fmla="*/ 2147483647 w 446"/>
              <a:gd name="T23" fmla="*/ 2147483647 h 320"/>
              <a:gd name="T24" fmla="*/ 2147483647 w 446"/>
              <a:gd name="T25" fmla="*/ 2147483647 h 320"/>
              <a:gd name="T26" fmla="*/ 2147483647 w 446"/>
              <a:gd name="T27" fmla="*/ 2147483647 h 320"/>
              <a:gd name="T28" fmla="*/ 2147483647 w 446"/>
              <a:gd name="T29" fmla="*/ 2147483647 h 320"/>
              <a:gd name="T30" fmla="*/ 2147483647 w 446"/>
              <a:gd name="T31" fmla="*/ 2147483647 h 320"/>
              <a:gd name="T32" fmla="*/ 2147483647 w 446"/>
              <a:gd name="T33" fmla="*/ 2147483647 h 320"/>
              <a:gd name="T34" fmla="*/ 2147483647 w 446"/>
              <a:gd name="T35" fmla="*/ 2147483647 h 320"/>
              <a:gd name="T36" fmla="*/ 2147483647 w 446"/>
              <a:gd name="T37" fmla="*/ 2147483647 h 320"/>
              <a:gd name="T38" fmla="*/ 2147483647 w 446"/>
              <a:gd name="T39" fmla="*/ 2147483647 h 320"/>
              <a:gd name="T40" fmla="*/ 2147483647 w 446"/>
              <a:gd name="T41" fmla="*/ 2147483647 h 320"/>
              <a:gd name="T42" fmla="*/ 2147483647 w 446"/>
              <a:gd name="T43" fmla="*/ 2147483647 h 320"/>
              <a:gd name="T44" fmla="*/ 2147483647 w 446"/>
              <a:gd name="T45" fmla="*/ 2147483647 h 320"/>
              <a:gd name="T46" fmla="*/ 2147483647 w 446"/>
              <a:gd name="T47" fmla="*/ 2147483647 h 320"/>
              <a:gd name="T48" fmla="*/ 2147483647 w 446"/>
              <a:gd name="T49" fmla="*/ 2147483647 h 320"/>
              <a:gd name="T50" fmla="*/ 0 w 446"/>
              <a:gd name="T51" fmla="*/ 2147483647 h 320"/>
              <a:gd name="T52" fmla="*/ 2147483647 w 446"/>
              <a:gd name="T53" fmla="*/ 2147483647 h 320"/>
              <a:gd name="T54" fmla="*/ 2147483647 w 446"/>
              <a:gd name="T55" fmla="*/ 2147483647 h 320"/>
              <a:gd name="T56" fmla="*/ 2147483647 w 446"/>
              <a:gd name="T57" fmla="*/ 2147483647 h 320"/>
              <a:gd name="T58" fmla="*/ 2147483647 w 446"/>
              <a:gd name="T59" fmla="*/ 2147483647 h 320"/>
              <a:gd name="T60" fmla="*/ 2147483647 w 446"/>
              <a:gd name="T61" fmla="*/ 2147483647 h 320"/>
              <a:gd name="T62" fmla="*/ 2147483647 w 446"/>
              <a:gd name="T63" fmla="*/ 2147483647 h 320"/>
              <a:gd name="T64" fmla="*/ 2147483647 w 446"/>
              <a:gd name="T65" fmla="*/ 2147483647 h 320"/>
              <a:gd name="T66" fmla="*/ 2147483647 w 446"/>
              <a:gd name="T67" fmla="*/ 2147483647 h 320"/>
              <a:gd name="T68" fmla="*/ 2147483647 w 446"/>
              <a:gd name="T69" fmla="*/ 2147483647 h 320"/>
              <a:gd name="T70" fmla="*/ 2147483647 w 446"/>
              <a:gd name="T71" fmla="*/ 2147483647 h 320"/>
              <a:gd name="T72" fmla="*/ 2147483647 w 446"/>
              <a:gd name="T73" fmla="*/ 2147483647 h 320"/>
              <a:gd name="T74" fmla="*/ 2147483647 w 446"/>
              <a:gd name="T75" fmla="*/ 2147483647 h 320"/>
              <a:gd name="T76" fmla="*/ 2147483647 w 446"/>
              <a:gd name="T77" fmla="*/ 2147483647 h 320"/>
              <a:gd name="T78" fmla="*/ 2147483647 w 446"/>
              <a:gd name="T79" fmla="*/ 2147483647 h 320"/>
              <a:gd name="T80" fmla="*/ 2147483647 w 446"/>
              <a:gd name="T81" fmla="*/ 2147483647 h 320"/>
              <a:gd name="T82" fmla="*/ 2147483647 w 446"/>
              <a:gd name="T83" fmla="*/ 2147483647 h 320"/>
              <a:gd name="T84" fmla="*/ 2147483647 w 446"/>
              <a:gd name="T85" fmla="*/ 2147483647 h 320"/>
              <a:gd name="T86" fmla="*/ 2147483647 w 446"/>
              <a:gd name="T87" fmla="*/ 2147483647 h 320"/>
              <a:gd name="T88" fmla="*/ 2147483647 w 446"/>
              <a:gd name="T89" fmla="*/ 2147483647 h 320"/>
              <a:gd name="T90" fmla="*/ 2147483647 w 446"/>
              <a:gd name="T91" fmla="*/ 2147483647 h 320"/>
              <a:gd name="T92" fmla="*/ 2147483647 w 446"/>
              <a:gd name="T93" fmla="*/ 2147483647 h 320"/>
              <a:gd name="T94" fmla="*/ 2147483647 w 446"/>
              <a:gd name="T95" fmla="*/ 2147483647 h 320"/>
              <a:gd name="T96" fmla="*/ 2147483647 w 446"/>
              <a:gd name="T97" fmla="*/ 2147483647 h 320"/>
              <a:gd name="T98" fmla="*/ 2147483647 w 446"/>
              <a:gd name="T99" fmla="*/ 2147483647 h 320"/>
              <a:gd name="T100" fmla="*/ 2147483647 w 446"/>
              <a:gd name="T101" fmla="*/ 2147483647 h 3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6"/>
              <a:gd name="T154" fmla="*/ 0 h 320"/>
              <a:gd name="T155" fmla="*/ 446 w 446"/>
              <a:gd name="T156" fmla="*/ 320 h 3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6" h="320">
                <a:moveTo>
                  <a:pt x="330" y="202"/>
                </a:moveTo>
                <a:lnTo>
                  <a:pt x="330" y="201"/>
                </a:lnTo>
                <a:lnTo>
                  <a:pt x="330" y="200"/>
                </a:lnTo>
                <a:lnTo>
                  <a:pt x="330" y="198"/>
                </a:lnTo>
                <a:lnTo>
                  <a:pt x="331" y="197"/>
                </a:lnTo>
                <a:lnTo>
                  <a:pt x="332" y="196"/>
                </a:lnTo>
                <a:lnTo>
                  <a:pt x="332" y="193"/>
                </a:lnTo>
                <a:lnTo>
                  <a:pt x="334" y="192"/>
                </a:lnTo>
                <a:lnTo>
                  <a:pt x="335" y="190"/>
                </a:lnTo>
                <a:lnTo>
                  <a:pt x="336" y="189"/>
                </a:lnTo>
                <a:lnTo>
                  <a:pt x="339" y="188"/>
                </a:lnTo>
                <a:lnTo>
                  <a:pt x="340" y="186"/>
                </a:lnTo>
                <a:lnTo>
                  <a:pt x="342" y="185"/>
                </a:lnTo>
                <a:lnTo>
                  <a:pt x="344" y="184"/>
                </a:lnTo>
                <a:lnTo>
                  <a:pt x="346" y="181"/>
                </a:lnTo>
                <a:lnTo>
                  <a:pt x="348" y="180"/>
                </a:lnTo>
                <a:lnTo>
                  <a:pt x="351" y="178"/>
                </a:lnTo>
                <a:lnTo>
                  <a:pt x="352" y="177"/>
                </a:lnTo>
                <a:lnTo>
                  <a:pt x="355" y="176"/>
                </a:lnTo>
                <a:lnTo>
                  <a:pt x="358" y="174"/>
                </a:lnTo>
                <a:lnTo>
                  <a:pt x="360" y="173"/>
                </a:lnTo>
                <a:lnTo>
                  <a:pt x="363" y="170"/>
                </a:lnTo>
                <a:lnTo>
                  <a:pt x="365" y="169"/>
                </a:lnTo>
                <a:lnTo>
                  <a:pt x="369" y="168"/>
                </a:lnTo>
                <a:lnTo>
                  <a:pt x="372" y="166"/>
                </a:lnTo>
                <a:lnTo>
                  <a:pt x="375" y="164"/>
                </a:lnTo>
                <a:lnTo>
                  <a:pt x="377" y="163"/>
                </a:lnTo>
                <a:lnTo>
                  <a:pt x="380" y="161"/>
                </a:lnTo>
                <a:lnTo>
                  <a:pt x="383" y="159"/>
                </a:lnTo>
                <a:lnTo>
                  <a:pt x="387" y="157"/>
                </a:lnTo>
                <a:lnTo>
                  <a:pt x="389" y="155"/>
                </a:lnTo>
                <a:lnTo>
                  <a:pt x="392" y="153"/>
                </a:lnTo>
                <a:lnTo>
                  <a:pt x="396" y="152"/>
                </a:lnTo>
                <a:lnTo>
                  <a:pt x="399" y="149"/>
                </a:lnTo>
                <a:lnTo>
                  <a:pt x="401" y="147"/>
                </a:lnTo>
                <a:lnTo>
                  <a:pt x="404" y="145"/>
                </a:lnTo>
                <a:lnTo>
                  <a:pt x="406" y="143"/>
                </a:lnTo>
                <a:lnTo>
                  <a:pt x="409" y="141"/>
                </a:lnTo>
                <a:lnTo>
                  <a:pt x="412" y="139"/>
                </a:lnTo>
                <a:lnTo>
                  <a:pt x="414" y="136"/>
                </a:lnTo>
                <a:lnTo>
                  <a:pt x="417" y="135"/>
                </a:lnTo>
                <a:lnTo>
                  <a:pt x="420" y="132"/>
                </a:lnTo>
                <a:lnTo>
                  <a:pt x="422" y="129"/>
                </a:lnTo>
                <a:lnTo>
                  <a:pt x="425" y="127"/>
                </a:lnTo>
                <a:lnTo>
                  <a:pt x="428" y="124"/>
                </a:lnTo>
                <a:lnTo>
                  <a:pt x="429" y="122"/>
                </a:lnTo>
                <a:lnTo>
                  <a:pt x="432" y="119"/>
                </a:lnTo>
                <a:lnTo>
                  <a:pt x="433" y="116"/>
                </a:lnTo>
                <a:lnTo>
                  <a:pt x="436" y="114"/>
                </a:lnTo>
                <a:lnTo>
                  <a:pt x="437" y="111"/>
                </a:lnTo>
                <a:lnTo>
                  <a:pt x="438" y="108"/>
                </a:lnTo>
                <a:lnTo>
                  <a:pt x="440" y="104"/>
                </a:lnTo>
                <a:lnTo>
                  <a:pt x="441" y="102"/>
                </a:lnTo>
                <a:lnTo>
                  <a:pt x="442" y="98"/>
                </a:lnTo>
                <a:lnTo>
                  <a:pt x="444" y="95"/>
                </a:lnTo>
                <a:lnTo>
                  <a:pt x="445" y="91"/>
                </a:lnTo>
                <a:lnTo>
                  <a:pt x="445" y="88"/>
                </a:lnTo>
                <a:lnTo>
                  <a:pt x="445" y="85"/>
                </a:lnTo>
                <a:lnTo>
                  <a:pt x="445" y="82"/>
                </a:lnTo>
                <a:lnTo>
                  <a:pt x="445" y="78"/>
                </a:lnTo>
                <a:lnTo>
                  <a:pt x="446" y="74"/>
                </a:lnTo>
                <a:lnTo>
                  <a:pt x="445" y="70"/>
                </a:lnTo>
                <a:lnTo>
                  <a:pt x="445" y="66"/>
                </a:lnTo>
                <a:lnTo>
                  <a:pt x="444" y="62"/>
                </a:lnTo>
                <a:lnTo>
                  <a:pt x="444" y="58"/>
                </a:lnTo>
                <a:lnTo>
                  <a:pt x="442" y="54"/>
                </a:lnTo>
                <a:lnTo>
                  <a:pt x="440" y="50"/>
                </a:lnTo>
                <a:lnTo>
                  <a:pt x="437" y="46"/>
                </a:lnTo>
                <a:lnTo>
                  <a:pt x="434" y="42"/>
                </a:lnTo>
                <a:lnTo>
                  <a:pt x="430" y="38"/>
                </a:lnTo>
                <a:lnTo>
                  <a:pt x="428" y="36"/>
                </a:lnTo>
                <a:lnTo>
                  <a:pt x="422" y="32"/>
                </a:lnTo>
                <a:lnTo>
                  <a:pt x="418" y="29"/>
                </a:lnTo>
                <a:lnTo>
                  <a:pt x="413" y="26"/>
                </a:lnTo>
                <a:lnTo>
                  <a:pt x="406" y="24"/>
                </a:lnTo>
                <a:lnTo>
                  <a:pt x="401" y="21"/>
                </a:lnTo>
                <a:lnTo>
                  <a:pt x="395" y="18"/>
                </a:lnTo>
                <a:lnTo>
                  <a:pt x="388" y="16"/>
                </a:lnTo>
                <a:lnTo>
                  <a:pt x="381" y="13"/>
                </a:lnTo>
                <a:lnTo>
                  <a:pt x="373" y="12"/>
                </a:lnTo>
                <a:lnTo>
                  <a:pt x="365" y="10"/>
                </a:lnTo>
                <a:lnTo>
                  <a:pt x="358" y="8"/>
                </a:lnTo>
                <a:lnTo>
                  <a:pt x="350" y="6"/>
                </a:lnTo>
                <a:lnTo>
                  <a:pt x="340" y="5"/>
                </a:lnTo>
                <a:lnTo>
                  <a:pt x="332" y="4"/>
                </a:lnTo>
                <a:lnTo>
                  <a:pt x="323" y="4"/>
                </a:lnTo>
                <a:lnTo>
                  <a:pt x="315" y="3"/>
                </a:lnTo>
                <a:lnTo>
                  <a:pt x="305" y="1"/>
                </a:lnTo>
                <a:lnTo>
                  <a:pt x="297" y="1"/>
                </a:lnTo>
                <a:lnTo>
                  <a:pt x="286" y="1"/>
                </a:lnTo>
                <a:lnTo>
                  <a:pt x="277" y="1"/>
                </a:lnTo>
                <a:lnTo>
                  <a:pt x="268" y="0"/>
                </a:lnTo>
                <a:lnTo>
                  <a:pt x="257" y="1"/>
                </a:lnTo>
                <a:lnTo>
                  <a:pt x="248" y="1"/>
                </a:lnTo>
                <a:lnTo>
                  <a:pt x="237" y="1"/>
                </a:lnTo>
                <a:lnTo>
                  <a:pt x="228" y="1"/>
                </a:lnTo>
                <a:lnTo>
                  <a:pt x="217" y="3"/>
                </a:lnTo>
                <a:lnTo>
                  <a:pt x="208" y="4"/>
                </a:lnTo>
                <a:lnTo>
                  <a:pt x="197" y="4"/>
                </a:lnTo>
                <a:lnTo>
                  <a:pt x="188" y="5"/>
                </a:lnTo>
                <a:lnTo>
                  <a:pt x="178" y="8"/>
                </a:lnTo>
                <a:lnTo>
                  <a:pt x="168" y="9"/>
                </a:lnTo>
                <a:lnTo>
                  <a:pt x="159" y="10"/>
                </a:lnTo>
                <a:lnTo>
                  <a:pt x="149" y="13"/>
                </a:lnTo>
                <a:lnTo>
                  <a:pt x="141" y="14"/>
                </a:lnTo>
                <a:lnTo>
                  <a:pt x="130" y="17"/>
                </a:lnTo>
                <a:lnTo>
                  <a:pt x="121" y="20"/>
                </a:lnTo>
                <a:lnTo>
                  <a:pt x="113" y="22"/>
                </a:lnTo>
                <a:lnTo>
                  <a:pt x="104" y="25"/>
                </a:lnTo>
                <a:lnTo>
                  <a:pt x="96" y="28"/>
                </a:lnTo>
                <a:lnTo>
                  <a:pt x="88" y="30"/>
                </a:lnTo>
                <a:lnTo>
                  <a:pt x="80" y="34"/>
                </a:lnTo>
                <a:lnTo>
                  <a:pt x="72" y="37"/>
                </a:lnTo>
                <a:lnTo>
                  <a:pt x="64" y="41"/>
                </a:lnTo>
                <a:lnTo>
                  <a:pt x="57" y="45"/>
                </a:lnTo>
                <a:lnTo>
                  <a:pt x="51" y="49"/>
                </a:lnTo>
                <a:lnTo>
                  <a:pt x="44" y="53"/>
                </a:lnTo>
                <a:lnTo>
                  <a:pt x="37" y="57"/>
                </a:lnTo>
                <a:lnTo>
                  <a:pt x="32" y="62"/>
                </a:lnTo>
                <a:lnTo>
                  <a:pt x="27" y="66"/>
                </a:lnTo>
                <a:lnTo>
                  <a:pt x="23" y="71"/>
                </a:lnTo>
                <a:lnTo>
                  <a:pt x="18" y="77"/>
                </a:lnTo>
                <a:lnTo>
                  <a:pt x="14" y="82"/>
                </a:lnTo>
                <a:lnTo>
                  <a:pt x="11" y="87"/>
                </a:lnTo>
                <a:lnTo>
                  <a:pt x="7" y="92"/>
                </a:lnTo>
                <a:lnTo>
                  <a:pt x="6" y="99"/>
                </a:lnTo>
                <a:lnTo>
                  <a:pt x="3" y="104"/>
                </a:lnTo>
                <a:lnTo>
                  <a:pt x="2" y="111"/>
                </a:lnTo>
                <a:lnTo>
                  <a:pt x="2" y="118"/>
                </a:lnTo>
                <a:lnTo>
                  <a:pt x="0" y="123"/>
                </a:lnTo>
                <a:lnTo>
                  <a:pt x="2" y="129"/>
                </a:lnTo>
                <a:lnTo>
                  <a:pt x="2" y="136"/>
                </a:lnTo>
                <a:lnTo>
                  <a:pt x="3" y="141"/>
                </a:lnTo>
                <a:lnTo>
                  <a:pt x="4" y="148"/>
                </a:lnTo>
                <a:lnTo>
                  <a:pt x="7" y="155"/>
                </a:lnTo>
                <a:lnTo>
                  <a:pt x="10" y="160"/>
                </a:lnTo>
                <a:lnTo>
                  <a:pt x="12" y="166"/>
                </a:lnTo>
                <a:lnTo>
                  <a:pt x="16" y="172"/>
                </a:lnTo>
                <a:lnTo>
                  <a:pt x="20" y="178"/>
                </a:lnTo>
                <a:lnTo>
                  <a:pt x="24" y="184"/>
                </a:lnTo>
                <a:lnTo>
                  <a:pt x="29" y="190"/>
                </a:lnTo>
                <a:lnTo>
                  <a:pt x="35" y="196"/>
                </a:lnTo>
                <a:lnTo>
                  <a:pt x="40" y="201"/>
                </a:lnTo>
                <a:lnTo>
                  <a:pt x="45" y="206"/>
                </a:lnTo>
                <a:lnTo>
                  <a:pt x="52" y="211"/>
                </a:lnTo>
                <a:lnTo>
                  <a:pt x="57" y="217"/>
                </a:lnTo>
                <a:lnTo>
                  <a:pt x="65" y="222"/>
                </a:lnTo>
                <a:lnTo>
                  <a:pt x="72" y="227"/>
                </a:lnTo>
                <a:lnTo>
                  <a:pt x="78" y="233"/>
                </a:lnTo>
                <a:lnTo>
                  <a:pt x="85" y="238"/>
                </a:lnTo>
                <a:lnTo>
                  <a:pt x="93" y="242"/>
                </a:lnTo>
                <a:lnTo>
                  <a:pt x="101" y="247"/>
                </a:lnTo>
                <a:lnTo>
                  <a:pt x="109" y="251"/>
                </a:lnTo>
                <a:lnTo>
                  <a:pt x="117" y="256"/>
                </a:lnTo>
                <a:lnTo>
                  <a:pt x="125" y="260"/>
                </a:lnTo>
                <a:lnTo>
                  <a:pt x="134" y="264"/>
                </a:lnTo>
                <a:lnTo>
                  <a:pt x="142" y="268"/>
                </a:lnTo>
                <a:lnTo>
                  <a:pt x="151" y="272"/>
                </a:lnTo>
                <a:lnTo>
                  <a:pt x="159" y="276"/>
                </a:lnTo>
                <a:lnTo>
                  <a:pt x="168" y="280"/>
                </a:lnTo>
                <a:lnTo>
                  <a:pt x="178" y="284"/>
                </a:lnTo>
                <a:lnTo>
                  <a:pt x="186" y="287"/>
                </a:lnTo>
                <a:lnTo>
                  <a:pt x="195" y="291"/>
                </a:lnTo>
                <a:lnTo>
                  <a:pt x="204" y="293"/>
                </a:lnTo>
                <a:lnTo>
                  <a:pt x="212" y="296"/>
                </a:lnTo>
                <a:lnTo>
                  <a:pt x="221" y="299"/>
                </a:lnTo>
                <a:lnTo>
                  <a:pt x="231" y="301"/>
                </a:lnTo>
                <a:lnTo>
                  <a:pt x="238" y="304"/>
                </a:lnTo>
                <a:lnTo>
                  <a:pt x="248" y="307"/>
                </a:lnTo>
                <a:lnTo>
                  <a:pt x="256" y="309"/>
                </a:lnTo>
                <a:lnTo>
                  <a:pt x="265" y="311"/>
                </a:lnTo>
                <a:lnTo>
                  <a:pt x="273" y="313"/>
                </a:lnTo>
                <a:lnTo>
                  <a:pt x="281" y="315"/>
                </a:lnTo>
                <a:lnTo>
                  <a:pt x="289" y="316"/>
                </a:lnTo>
                <a:lnTo>
                  <a:pt x="297" y="317"/>
                </a:lnTo>
                <a:lnTo>
                  <a:pt x="305" y="319"/>
                </a:lnTo>
                <a:lnTo>
                  <a:pt x="313" y="319"/>
                </a:lnTo>
                <a:lnTo>
                  <a:pt x="319" y="320"/>
                </a:lnTo>
                <a:lnTo>
                  <a:pt x="327" y="320"/>
                </a:lnTo>
                <a:lnTo>
                  <a:pt x="332" y="320"/>
                </a:lnTo>
                <a:lnTo>
                  <a:pt x="340" y="320"/>
                </a:lnTo>
                <a:lnTo>
                  <a:pt x="346" y="320"/>
                </a:lnTo>
                <a:lnTo>
                  <a:pt x="352" y="320"/>
                </a:lnTo>
                <a:lnTo>
                  <a:pt x="358" y="319"/>
                </a:lnTo>
                <a:lnTo>
                  <a:pt x="363" y="319"/>
                </a:lnTo>
                <a:lnTo>
                  <a:pt x="367" y="317"/>
                </a:lnTo>
                <a:lnTo>
                  <a:pt x="372" y="316"/>
                </a:lnTo>
                <a:lnTo>
                  <a:pt x="376" y="315"/>
                </a:lnTo>
                <a:lnTo>
                  <a:pt x="380" y="313"/>
                </a:lnTo>
                <a:lnTo>
                  <a:pt x="383" y="311"/>
                </a:lnTo>
                <a:lnTo>
                  <a:pt x="385" y="308"/>
                </a:lnTo>
                <a:lnTo>
                  <a:pt x="388" y="305"/>
                </a:lnTo>
                <a:lnTo>
                  <a:pt x="391" y="304"/>
                </a:lnTo>
                <a:lnTo>
                  <a:pt x="392" y="300"/>
                </a:lnTo>
                <a:lnTo>
                  <a:pt x="393" y="297"/>
                </a:lnTo>
                <a:lnTo>
                  <a:pt x="395" y="295"/>
                </a:lnTo>
                <a:lnTo>
                  <a:pt x="396" y="292"/>
                </a:lnTo>
                <a:lnTo>
                  <a:pt x="396" y="289"/>
                </a:lnTo>
                <a:lnTo>
                  <a:pt x="397" y="287"/>
                </a:lnTo>
                <a:lnTo>
                  <a:pt x="397" y="285"/>
                </a:lnTo>
                <a:lnTo>
                  <a:pt x="399" y="283"/>
                </a:lnTo>
                <a:lnTo>
                  <a:pt x="399" y="280"/>
                </a:lnTo>
                <a:lnTo>
                  <a:pt x="399" y="278"/>
                </a:lnTo>
                <a:lnTo>
                  <a:pt x="399" y="276"/>
                </a:lnTo>
                <a:lnTo>
                  <a:pt x="399" y="274"/>
                </a:lnTo>
                <a:lnTo>
                  <a:pt x="399" y="271"/>
                </a:lnTo>
                <a:lnTo>
                  <a:pt x="397" y="270"/>
                </a:lnTo>
                <a:lnTo>
                  <a:pt x="397" y="267"/>
                </a:lnTo>
                <a:lnTo>
                  <a:pt x="396" y="266"/>
                </a:lnTo>
                <a:lnTo>
                  <a:pt x="396" y="263"/>
                </a:lnTo>
                <a:lnTo>
                  <a:pt x="395" y="262"/>
                </a:lnTo>
                <a:lnTo>
                  <a:pt x="393" y="260"/>
                </a:lnTo>
                <a:lnTo>
                  <a:pt x="393" y="258"/>
                </a:lnTo>
                <a:lnTo>
                  <a:pt x="392" y="256"/>
                </a:lnTo>
                <a:lnTo>
                  <a:pt x="389" y="255"/>
                </a:lnTo>
                <a:lnTo>
                  <a:pt x="388" y="252"/>
                </a:lnTo>
                <a:lnTo>
                  <a:pt x="387" y="251"/>
                </a:lnTo>
                <a:lnTo>
                  <a:pt x="385" y="250"/>
                </a:lnTo>
                <a:lnTo>
                  <a:pt x="384" y="248"/>
                </a:lnTo>
                <a:lnTo>
                  <a:pt x="383" y="247"/>
                </a:lnTo>
                <a:lnTo>
                  <a:pt x="381" y="245"/>
                </a:lnTo>
                <a:lnTo>
                  <a:pt x="379" y="243"/>
                </a:lnTo>
                <a:lnTo>
                  <a:pt x="377" y="242"/>
                </a:lnTo>
                <a:lnTo>
                  <a:pt x="375" y="241"/>
                </a:lnTo>
                <a:lnTo>
                  <a:pt x="373" y="239"/>
                </a:lnTo>
                <a:lnTo>
                  <a:pt x="372" y="238"/>
                </a:lnTo>
                <a:lnTo>
                  <a:pt x="369" y="237"/>
                </a:lnTo>
                <a:lnTo>
                  <a:pt x="368" y="235"/>
                </a:lnTo>
                <a:lnTo>
                  <a:pt x="367" y="234"/>
                </a:lnTo>
                <a:lnTo>
                  <a:pt x="364" y="233"/>
                </a:lnTo>
                <a:lnTo>
                  <a:pt x="363" y="231"/>
                </a:lnTo>
                <a:lnTo>
                  <a:pt x="360" y="230"/>
                </a:lnTo>
                <a:lnTo>
                  <a:pt x="359" y="230"/>
                </a:lnTo>
                <a:lnTo>
                  <a:pt x="356" y="229"/>
                </a:lnTo>
                <a:lnTo>
                  <a:pt x="355" y="227"/>
                </a:lnTo>
                <a:lnTo>
                  <a:pt x="352" y="226"/>
                </a:lnTo>
                <a:lnTo>
                  <a:pt x="351" y="225"/>
                </a:lnTo>
                <a:lnTo>
                  <a:pt x="350" y="223"/>
                </a:lnTo>
                <a:lnTo>
                  <a:pt x="347" y="222"/>
                </a:lnTo>
                <a:lnTo>
                  <a:pt x="346" y="221"/>
                </a:lnTo>
                <a:lnTo>
                  <a:pt x="344" y="221"/>
                </a:lnTo>
                <a:lnTo>
                  <a:pt x="343" y="219"/>
                </a:lnTo>
                <a:lnTo>
                  <a:pt x="342" y="218"/>
                </a:lnTo>
                <a:lnTo>
                  <a:pt x="340" y="217"/>
                </a:lnTo>
                <a:lnTo>
                  <a:pt x="339" y="215"/>
                </a:lnTo>
                <a:lnTo>
                  <a:pt x="336" y="215"/>
                </a:lnTo>
                <a:lnTo>
                  <a:pt x="335" y="214"/>
                </a:lnTo>
                <a:lnTo>
                  <a:pt x="335" y="213"/>
                </a:lnTo>
                <a:lnTo>
                  <a:pt x="334" y="211"/>
                </a:lnTo>
                <a:lnTo>
                  <a:pt x="332" y="210"/>
                </a:lnTo>
                <a:lnTo>
                  <a:pt x="332" y="209"/>
                </a:lnTo>
                <a:lnTo>
                  <a:pt x="331" y="209"/>
                </a:lnTo>
                <a:lnTo>
                  <a:pt x="331" y="207"/>
                </a:lnTo>
                <a:lnTo>
                  <a:pt x="330" y="206"/>
                </a:lnTo>
                <a:lnTo>
                  <a:pt x="330" y="205"/>
                </a:lnTo>
                <a:lnTo>
                  <a:pt x="330" y="204"/>
                </a:lnTo>
                <a:lnTo>
                  <a:pt x="330" y="202"/>
                </a:lnTo>
                <a:close/>
              </a:path>
            </a:pathLst>
          </a:custGeom>
          <a:solidFill>
            <a:srgbClr val="B8FAF0"/>
          </a:solidFill>
          <a:ln w="9525">
            <a:noFill/>
            <a:round/>
            <a:headEnd/>
            <a:tailEnd/>
          </a:ln>
        </p:spPr>
        <p:txBody>
          <a:bodyPr/>
          <a:lstStyle/>
          <a:p>
            <a:endParaRPr lang="ja-JP" altLang="ja-JP"/>
          </a:p>
        </p:txBody>
      </p:sp>
      <p:sp>
        <p:nvSpPr>
          <p:cNvPr id="58" name="Freeform 111"/>
          <p:cNvSpPr>
            <a:spLocks/>
          </p:cNvSpPr>
          <p:nvPr/>
        </p:nvSpPr>
        <p:spPr bwMode="auto">
          <a:xfrm>
            <a:off x="7349430" y="2917577"/>
            <a:ext cx="25400" cy="53975"/>
          </a:xfrm>
          <a:custGeom>
            <a:avLst/>
            <a:gdLst>
              <a:gd name="T0" fmla="*/ 2147483647 w 24"/>
              <a:gd name="T1" fmla="*/ 2147483647 h 47"/>
              <a:gd name="T2" fmla="*/ 2147483647 w 24"/>
              <a:gd name="T3" fmla="*/ 0 h 47"/>
              <a:gd name="T4" fmla="*/ 2147483647 w 24"/>
              <a:gd name="T5" fmla="*/ 0 h 47"/>
              <a:gd name="T6" fmla="*/ 2147483647 w 24"/>
              <a:gd name="T7" fmla="*/ 2147483647 h 47"/>
              <a:gd name="T8" fmla="*/ 2147483647 w 24"/>
              <a:gd name="T9" fmla="*/ 2147483647 h 47"/>
              <a:gd name="T10" fmla="*/ 2147483647 w 24"/>
              <a:gd name="T11" fmla="*/ 2147483647 h 47"/>
              <a:gd name="T12" fmla="*/ 2147483647 w 24"/>
              <a:gd name="T13" fmla="*/ 2147483647 h 47"/>
              <a:gd name="T14" fmla="*/ 2147483647 w 24"/>
              <a:gd name="T15" fmla="*/ 2147483647 h 47"/>
              <a:gd name="T16" fmla="*/ 2147483647 w 24"/>
              <a:gd name="T17" fmla="*/ 2147483647 h 47"/>
              <a:gd name="T18" fmla="*/ 2147483647 w 24"/>
              <a:gd name="T19" fmla="*/ 2147483647 h 47"/>
              <a:gd name="T20" fmla="*/ 2147483647 w 24"/>
              <a:gd name="T21" fmla="*/ 2147483647 h 47"/>
              <a:gd name="T22" fmla="*/ 2147483647 w 24"/>
              <a:gd name="T23" fmla="*/ 2147483647 h 47"/>
              <a:gd name="T24" fmla="*/ 2147483647 w 24"/>
              <a:gd name="T25" fmla="*/ 2147483647 h 47"/>
              <a:gd name="T26" fmla="*/ 2147483647 w 24"/>
              <a:gd name="T27" fmla="*/ 2147483647 h 47"/>
              <a:gd name="T28" fmla="*/ 2147483647 w 24"/>
              <a:gd name="T29" fmla="*/ 2147483647 h 47"/>
              <a:gd name="T30" fmla="*/ 2147483647 w 24"/>
              <a:gd name="T31" fmla="*/ 2147483647 h 47"/>
              <a:gd name="T32" fmla="*/ 2147483647 w 24"/>
              <a:gd name="T33" fmla="*/ 2147483647 h 47"/>
              <a:gd name="T34" fmla="*/ 2147483647 w 24"/>
              <a:gd name="T35" fmla="*/ 2147483647 h 47"/>
              <a:gd name="T36" fmla="*/ 2147483647 w 24"/>
              <a:gd name="T37" fmla="*/ 2147483647 h 47"/>
              <a:gd name="T38" fmla="*/ 2147483647 w 24"/>
              <a:gd name="T39" fmla="*/ 2147483647 h 47"/>
              <a:gd name="T40" fmla="*/ 2147483647 w 24"/>
              <a:gd name="T41" fmla="*/ 2147483647 h 47"/>
              <a:gd name="T42" fmla="*/ 2147483647 w 24"/>
              <a:gd name="T43" fmla="*/ 2147483647 h 47"/>
              <a:gd name="T44" fmla="*/ 2147483647 w 24"/>
              <a:gd name="T45" fmla="*/ 2147483647 h 47"/>
              <a:gd name="T46" fmla="*/ 2147483647 w 24"/>
              <a:gd name="T47" fmla="*/ 2147483647 h 47"/>
              <a:gd name="T48" fmla="*/ 2147483647 w 24"/>
              <a:gd name="T49" fmla="*/ 2147483647 h 47"/>
              <a:gd name="T50" fmla="*/ 2147483647 w 24"/>
              <a:gd name="T51" fmla="*/ 2147483647 h 47"/>
              <a:gd name="T52" fmla="*/ 2147483647 w 24"/>
              <a:gd name="T53" fmla="*/ 2147483647 h 47"/>
              <a:gd name="T54" fmla="*/ 2147483647 w 24"/>
              <a:gd name="T55" fmla="*/ 2147483647 h 47"/>
              <a:gd name="T56" fmla="*/ 2147483647 w 24"/>
              <a:gd name="T57" fmla="*/ 2147483647 h 47"/>
              <a:gd name="T58" fmla="*/ 2147483647 w 24"/>
              <a:gd name="T59" fmla="*/ 2147483647 h 47"/>
              <a:gd name="T60" fmla="*/ 2147483647 w 24"/>
              <a:gd name="T61" fmla="*/ 2147483647 h 47"/>
              <a:gd name="T62" fmla="*/ 2147483647 w 24"/>
              <a:gd name="T63" fmla="*/ 2147483647 h 47"/>
              <a:gd name="T64" fmla="*/ 2147483647 w 24"/>
              <a:gd name="T65" fmla="*/ 2147483647 h 47"/>
              <a:gd name="T66" fmla="*/ 2147483647 w 24"/>
              <a:gd name="T67" fmla="*/ 2147483647 h 47"/>
              <a:gd name="T68" fmla="*/ 2147483647 w 24"/>
              <a:gd name="T69" fmla="*/ 2147483647 h 47"/>
              <a:gd name="T70" fmla="*/ 2147483647 w 24"/>
              <a:gd name="T71" fmla="*/ 2147483647 h 47"/>
              <a:gd name="T72" fmla="*/ 2147483647 w 24"/>
              <a:gd name="T73" fmla="*/ 2147483647 h 47"/>
              <a:gd name="T74" fmla="*/ 2147483647 w 24"/>
              <a:gd name="T75" fmla="*/ 2147483647 h 47"/>
              <a:gd name="T76" fmla="*/ 2147483647 w 24"/>
              <a:gd name="T77" fmla="*/ 2147483647 h 47"/>
              <a:gd name="T78" fmla="*/ 2147483647 w 24"/>
              <a:gd name="T79" fmla="*/ 2147483647 h 47"/>
              <a:gd name="T80" fmla="*/ 2147483647 w 24"/>
              <a:gd name="T81" fmla="*/ 2147483647 h 47"/>
              <a:gd name="T82" fmla="*/ 2147483647 w 24"/>
              <a:gd name="T83" fmla="*/ 2147483647 h 47"/>
              <a:gd name="T84" fmla="*/ 2147483647 w 24"/>
              <a:gd name="T85" fmla="*/ 2147483647 h 47"/>
              <a:gd name="T86" fmla="*/ 2147483647 w 24"/>
              <a:gd name="T87" fmla="*/ 2147483647 h 47"/>
              <a:gd name="T88" fmla="*/ 2147483647 w 24"/>
              <a:gd name="T89" fmla="*/ 2147483647 h 47"/>
              <a:gd name="T90" fmla="*/ 2147483647 w 24"/>
              <a:gd name="T91" fmla="*/ 2147483647 h 47"/>
              <a:gd name="T92" fmla="*/ 2147483647 w 24"/>
              <a:gd name="T93" fmla="*/ 2147483647 h 47"/>
              <a:gd name="T94" fmla="*/ 2147483647 w 24"/>
              <a:gd name="T95" fmla="*/ 2147483647 h 47"/>
              <a:gd name="T96" fmla="*/ 2147483647 w 24"/>
              <a:gd name="T97" fmla="*/ 2147483647 h 47"/>
              <a:gd name="T98" fmla="*/ 2147483647 w 24"/>
              <a:gd name="T99" fmla="*/ 2147483647 h 47"/>
              <a:gd name="T100" fmla="*/ 2147483647 w 24"/>
              <a:gd name="T101" fmla="*/ 2147483647 h 47"/>
              <a:gd name="T102" fmla="*/ 2147483647 w 24"/>
              <a:gd name="T103" fmla="*/ 2147483647 h 47"/>
              <a:gd name="T104" fmla="*/ 0 w 24"/>
              <a:gd name="T105" fmla="*/ 2147483647 h 47"/>
              <a:gd name="T106" fmla="*/ 2147483647 w 24"/>
              <a:gd name="T107" fmla="*/ 2147483647 h 47"/>
              <a:gd name="T108" fmla="*/ 2147483647 w 24"/>
              <a:gd name="T109" fmla="*/ 2147483647 h 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
              <a:gd name="T166" fmla="*/ 0 h 47"/>
              <a:gd name="T167" fmla="*/ 24 w 24"/>
              <a:gd name="T168" fmla="*/ 47 h 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 h="47">
                <a:moveTo>
                  <a:pt x="3" y="18"/>
                </a:moveTo>
                <a:lnTo>
                  <a:pt x="17" y="0"/>
                </a:lnTo>
                <a:lnTo>
                  <a:pt x="17" y="1"/>
                </a:lnTo>
                <a:lnTo>
                  <a:pt x="19" y="1"/>
                </a:lnTo>
                <a:lnTo>
                  <a:pt x="19" y="2"/>
                </a:lnTo>
                <a:lnTo>
                  <a:pt x="20" y="4"/>
                </a:lnTo>
                <a:lnTo>
                  <a:pt x="21" y="5"/>
                </a:lnTo>
                <a:lnTo>
                  <a:pt x="21" y="6"/>
                </a:lnTo>
                <a:lnTo>
                  <a:pt x="21" y="8"/>
                </a:lnTo>
                <a:lnTo>
                  <a:pt x="23" y="9"/>
                </a:lnTo>
                <a:lnTo>
                  <a:pt x="23" y="10"/>
                </a:lnTo>
                <a:lnTo>
                  <a:pt x="23" y="11"/>
                </a:lnTo>
                <a:lnTo>
                  <a:pt x="23" y="13"/>
                </a:lnTo>
                <a:lnTo>
                  <a:pt x="23" y="14"/>
                </a:lnTo>
                <a:lnTo>
                  <a:pt x="23" y="15"/>
                </a:lnTo>
                <a:lnTo>
                  <a:pt x="23" y="17"/>
                </a:lnTo>
                <a:lnTo>
                  <a:pt x="24" y="18"/>
                </a:lnTo>
                <a:lnTo>
                  <a:pt x="24" y="19"/>
                </a:lnTo>
                <a:lnTo>
                  <a:pt x="24" y="21"/>
                </a:lnTo>
                <a:lnTo>
                  <a:pt x="23" y="22"/>
                </a:lnTo>
                <a:lnTo>
                  <a:pt x="23" y="23"/>
                </a:lnTo>
                <a:lnTo>
                  <a:pt x="23" y="25"/>
                </a:lnTo>
                <a:lnTo>
                  <a:pt x="23" y="26"/>
                </a:lnTo>
                <a:lnTo>
                  <a:pt x="23" y="27"/>
                </a:lnTo>
                <a:lnTo>
                  <a:pt x="23" y="29"/>
                </a:lnTo>
                <a:lnTo>
                  <a:pt x="23" y="30"/>
                </a:lnTo>
                <a:lnTo>
                  <a:pt x="21" y="31"/>
                </a:lnTo>
                <a:lnTo>
                  <a:pt x="21" y="33"/>
                </a:lnTo>
                <a:lnTo>
                  <a:pt x="21" y="34"/>
                </a:lnTo>
                <a:lnTo>
                  <a:pt x="21" y="35"/>
                </a:lnTo>
                <a:lnTo>
                  <a:pt x="20" y="37"/>
                </a:lnTo>
                <a:lnTo>
                  <a:pt x="20" y="38"/>
                </a:lnTo>
                <a:lnTo>
                  <a:pt x="19" y="39"/>
                </a:lnTo>
                <a:lnTo>
                  <a:pt x="19" y="41"/>
                </a:lnTo>
                <a:lnTo>
                  <a:pt x="17" y="42"/>
                </a:lnTo>
                <a:lnTo>
                  <a:pt x="17" y="43"/>
                </a:lnTo>
                <a:lnTo>
                  <a:pt x="16" y="45"/>
                </a:lnTo>
                <a:lnTo>
                  <a:pt x="16" y="47"/>
                </a:lnTo>
                <a:lnTo>
                  <a:pt x="0" y="41"/>
                </a:lnTo>
                <a:lnTo>
                  <a:pt x="3" y="18"/>
                </a:lnTo>
                <a:close/>
              </a:path>
            </a:pathLst>
          </a:custGeom>
          <a:solidFill>
            <a:srgbClr val="7DABB3"/>
          </a:solidFill>
          <a:ln w="9525">
            <a:noFill/>
            <a:round/>
            <a:headEnd/>
            <a:tailEnd/>
          </a:ln>
        </p:spPr>
        <p:txBody>
          <a:bodyPr/>
          <a:lstStyle/>
          <a:p>
            <a:endParaRPr lang="ja-JP" altLang="ja-JP"/>
          </a:p>
        </p:txBody>
      </p:sp>
      <p:sp>
        <p:nvSpPr>
          <p:cNvPr id="59" name="Freeform 112"/>
          <p:cNvSpPr>
            <a:spLocks/>
          </p:cNvSpPr>
          <p:nvPr/>
        </p:nvSpPr>
        <p:spPr bwMode="auto">
          <a:xfrm>
            <a:off x="7236718" y="2950047"/>
            <a:ext cx="68262" cy="68262"/>
          </a:xfrm>
          <a:custGeom>
            <a:avLst/>
            <a:gdLst>
              <a:gd name="T0" fmla="*/ 2147483647 w 64"/>
              <a:gd name="T1" fmla="*/ 0 h 62"/>
              <a:gd name="T2" fmla="*/ 2147483647 w 64"/>
              <a:gd name="T3" fmla="*/ 2147483647 h 62"/>
              <a:gd name="T4" fmla="*/ 2147483647 w 64"/>
              <a:gd name="T5" fmla="*/ 2147483647 h 62"/>
              <a:gd name="T6" fmla="*/ 2147483647 w 64"/>
              <a:gd name="T7" fmla="*/ 2147483647 h 62"/>
              <a:gd name="T8" fmla="*/ 2147483647 w 64"/>
              <a:gd name="T9" fmla="*/ 2147483647 h 62"/>
              <a:gd name="T10" fmla="*/ 2147483647 w 64"/>
              <a:gd name="T11" fmla="*/ 2147483647 h 62"/>
              <a:gd name="T12" fmla="*/ 2147483647 w 64"/>
              <a:gd name="T13" fmla="*/ 2147483647 h 62"/>
              <a:gd name="T14" fmla="*/ 2147483647 w 64"/>
              <a:gd name="T15" fmla="*/ 2147483647 h 62"/>
              <a:gd name="T16" fmla="*/ 2147483647 w 64"/>
              <a:gd name="T17" fmla="*/ 2147483647 h 62"/>
              <a:gd name="T18" fmla="*/ 2147483647 w 64"/>
              <a:gd name="T19" fmla="*/ 2147483647 h 62"/>
              <a:gd name="T20" fmla="*/ 2147483647 w 64"/>
              <a:gd name="T21" fmla="*/ 2147483647 h 62"/>
              <a:gd name="T22" fmla="*/ 2147483647 w 64"/>
              <a:gd name="T23" fmla="*/ 2147483647 h 62"/>
              <a:gd name="T24" fmla="*/ 2147483647 w 64"/>
              <a:gd name="T25" fmla="*/ 2147483647 h 62"/>
              <a:gd name="T26" fmla="*/ 2147483647 w 64"/>
              <a:gd name="T27" fmla="*/ 2147483647 h 62"/>
              <a:gd name="T28" fmla="*/ 2147483647 w 64"/>
              <a:gd name="T29" fmla="*/ 2147483647 h 62"/>
              <a:gd name="T30" fmla="*/ 2147483647 w 64"/>
              <a:gd name="T31" fmla="*/ 2147483647 h 62"/>
              <a:gd name="T32" fmla="*/ 2147483647 w 64"/>
              <a:gd name="T33" fmla="*/ 2147483647 h 62"/>
              <a:gd name="T34" fmla="*/ 2147483647 w 64"/>
              <a:gd name="T35" fmla="*/ 2147483647 h 62"/>
              <a:gd name="T36" fmla="*/ 2147483647 w 64"/>
              <a:gd name="T37" fmla="*/ 2147483647 h 62"/>
              <a:gd name="T38" fmla="*/ 2147483647 w 64"/>
              <a:gd name="T39" fmla="*/ 2147483647 h 62"/>
              <a:gd name="T40" fmla="*/ 2147483647 w 64"/>
              <a:gd name="T41" fmla="*/ 2147483647 h 62"/>
              <a:gd name="T42" fmla="*/ 2147483647 w 64"/>
              <a:gd name="T43" fmla="*/ 2147483647 h 62"/>
              <a:gd name="T44" fmla="*/ 2147483647 w 64"/>
              <a:gd name="T45" fmla="*/ 2147483647 h 62"/>
              <a:gd name="T46" fmla="*/ 2147483647 w 64"/>
              <a:gd name="T47" fmla="*/ 2147483647 h 62"/>
              <a:gd name="T48" fmla="*/ 2147483647 w 64"/>
              <a:gd name="T49" fmla="*/ 2147483647 h 62"/>
              <a:gd name="T50" fmla="*/ 2147483647 w 64"/>
              <a:gd name="T51" fmla="*/ 2147483647 h 62"/>
              <a:gd name="T52" fmla="*/ 2147483647 w 64"/>
              <a:gd name="T53" fmla="*/ 2147483647 h 62"/>
              <a:gd name="T54" fmla="*/ 2147483647 w 64"/>
              <a:gd name="T55" fmla="*/ 2147483647 h 62"/>
              <a:gd name="T56" fmla="*/ 2147483647 w 64"/>
              <a:gd name="T57" fmla="*/ 2147483647 h 62"/>
              <a:gd name="T58" fmla="*/ 2147483647 w 64"/>
              <a:gd name="T59" fmla="*/ 2147483647 h 62"/>
              <a:gd name="T60" fmla="*/ 2147483647 w 64"/>
              <a:gd name="T61" fmla="*/ 2147483647 h 62"/>
              <a:gd name="T62" fmla="*/ 2147483647 w 64"/>
              <a:gd name="T63" fmla="*/ 2147483647 h 62"/>
              <a:gd name="T64" fmla="*/ 2147483647 w 64"/>
              <a:gd name="T65" fmla="*/ 2147483647 h 62"/>
              <a:gd name="T66" fmla="*/ 2147483647 w 64"/>
              <a:gd name="T67" fmla="*/ 2147483647 h 62"/>
              <a:gd name="T68" fmla="*/ 2147483647 w 64"/>
              <a:gd name="T69" fmla="*/ 2147483647 h 62"/>
              <a:gd name="T70" fmla="*/ 2147483647 w 64"/>
              <a:gd name="T71" fmla="*/ 2147483647 h 62"/>
              <a:gd name="T72" fmla="*/ 2147483647 w 64"/>
              <a:gd name="T73" fmla="*/ 2147483647 h 62"/>
              <a:gd name="T74" fmla="*/ 2147483647 w 64"/>
              <a:gd name="T75" fmla="*/ 2147483647 h 62"/>
              <a:gd name="T76" fmla="*/ 2147483647 w 64"/>
              <a:gd name="T77" fmla="*/ 2147483647 h 62"/>
              <a:gd name="T78" fmla="*/ 2147483647 w 64"/>
              <a:gd name="T79" fmla="*/ 2147483647 h 62"/>
              <a:gd name="T80" fmla="*/ 2147483647 w 64"/>
              <a:gd name="T81" fmla="*/ 2147483647 h 62"/>
              <a:gd name="T82" fmla="*/ 2147483647 w 64"/>
              <a:gd name="T83" fmla="*/ 2147483647 h 62"/>
              <a:gd name="T84" fmla="*/ 0 w 64"/>
              <a:gd name="T85" fmla="*/ 2147483647 h 62"/>
              <a:gd name="T86" fmla="*/ 0 w 64"/>
              <a:gd name="T87" fmla="*/ 2147483647 h 62"/>
              <a:gd name="T88" fmla="*/ 0 w 64"/>
              <a:gd name="T89" fmla="*/ 2147483647 h 62"/>
              <a:gd name="T90" fmla="*/ 0 w 64"/>
              <a:gd name="T91" fmla="*/ 2147483647 h 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4"/>
              <a:gd name="T139" fmla="*/ 0 h 62"/>
              <a:gd name="T140" fmla="*/ 64 w 64"/>
              <a:gd name="T141" fmla="*/ 62 h 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4" h="62">
                <a:moveTo>
                  <a:pt x="9" y="0"/>
                </a:moveTo>
                <a:lnTo>
                  <a:pt x="9" y="0"/>
                </a:lnTo>
                <a:lnTo>
                  <a:pt x="11" y="1"/>
                </a:lnTo>
                <a:lnTo>
                  <a:pt x="12" y="1"/>
                </a:lnTo>
                <a:lnTo>
                  <a:pt x="13" y="3"/>
                </a:lnTo>
                <a:lnTo>
                  <a:pt x="15" y="3"/>
                </a:lnTo>
                <a:lnTo>
                  <a:pt x="16" y="4"/>
                </a:lnTo>
                <a:lnTo>
                  <a:pt x="17" y="4"/>
                </a:lnTo>
                <a:lnTo>
                  <a:pt x="19" y="5"/>
                </a:lnTo>
                <a:lnTo>
                  <a:pt x="20" y="5"/>
                </a:lnTo>
                <a:lnTo>
                  <a:pt x="21" y="7"/>
                </a:lnTo>
                <a:lnTo>
                  <a:pt x="23" y="7"/>
                </a:lnTo>
                <a:lnTo>
                  <a:pt x="24" y="8"/>
                </a:lnTo>
                <a:lnTo>
                  <a:pt x="25" y="9"/>
                </a:lnTo>
                <a:lnTo>
                  <a:pt x="27" y="9"/>
                </a:lnTo>
                <a:lnTo>
                  <a:pt x="28" y="10"/>
                </a:lnTo>
                <a:lnTo>
                  <a:pt x="30" y="12"/>
                </a:lnTo>
                <a:lnTo>
                  <a:pt x="32" y="13"/>
                </a:lnTo>
                <a:lnTo>
                  <a:pt x="33" y="13"/>
                </a:lnTo>
                <a:lnTo>
                  <a:pt x="34" y="14"/>
                </a:lnTo>
                <a:lnTo>
                  <a:pt x="36" y="16"/>
                </a:lnTo>
                <a:lnTo>
                  <a:pt x="37" y="16"/>
                </a:lnTo>
                <a:lnTo>
                  <a:pt x="38" y="17"/>
                </a:lnTo>
                <a:lnTo>
                  <a:pt x="41" y="18"/>
                </a:lnTo>
                <a:lnTo>
                  <a:pt x="41" y="20"/>
                </a:lnTo>
                <a:lnTo>
                  <a:pt x="42" y="20"/>
                </a:lnTo>
                <a:lnTo>
                  <a:pt x="42" y="21"/>
                </a:lnTo>
                <a:lnTo>
                  <a:pt x="44" y="21"/>
                </a:lnTo>
                <a:lnTo>
                  <a:pt x="45" y="22"/>
                </a:lnTo>
                <a:lnTo>
                  <a:pt x="46" y="24"/>
                </a:lnTo>
                <a:lnTo>
                  <a:pt x="48" y="25"/>
                </a:lnTo>
                <a:lnTo>
                  <a:pt x="49" y="26"/>
                </a:lnTo>
                <a:lnTo>
                  <a:pt x="50" y="26"/>
                </a:lnTo>
                <a:lnTo>
                  <a:pt x="50" y="28"/>
                </a:lnTo>
                <a:lnTo>
                  <a:pt x="52" y="29"/>
                </a:lnTo>
                <a:lnTo>
                  <a:pt x="53" y="30"/>
                </a:lnTo>
                <a:lnTo>
                  <a:pt x="54" y="30"/>
                </a:lnTo>
                <a:lnTo>
                  <a:pt x="56" y="32"/>
                </a:lnTo>
                <a:lnTo>
                  <a:pt x="56" y="33"/>
                </a:lnTo>
                <a:lnTo>
                  <a:pt x="57" y="34"/>
                </a:lnTo>
                <a:lnTo>
                  <a:pt x="58" y="36"/>
                </a:lnTo>
                <a:lnTo>
                  <a:pt x="58" y="37"/>
                </a:lnTo>
                <a:lnTo>
                  <a:pt x="60" y="37"/>
                </a:lnTo>
                <a:lnTo>
                  <a:pt x="60" y="38"/>
                </a:lnTo>
                <a:lnTo>
                  <a:pt x="61" y="40"/>
                </a:lnTo>
                <a:lnTo>
                  <a:pt x="62" y="41"/>
                </a:lnTo>
                <a:lnTo>
                  <a:pt x="62" y="42"/>
                </a:lnTo>
                <a:lnTo>
                  <a:pt x="64" y="42"/>
                </a:lnTo>
                <a:lnTo>
                  <a:pt x="64" y="44"/>
                </a:lnTo>
                <a:lnTo>
                  <a:pt x="60" y="62"/>
                </a:lnTo>
                <a:lnTo>
                  <a:pt x="60" y="61"/>
                </a:lnTo>
                <a:lnTo>
                  <a:pt x="58" y="61"/>
                </a:lnTo>
                <a:lnTo>
                  <a:pt x="57" y="61"/>
                </a:lnTo>
                <a:lnTo>
                  <a:pt x="56" y="59"/>
                </a:lnTo>
                <a:lnTo>
                  <a:pt x="54" y="59"/>
                </a:lnTo>
                <a:lnTo>
                  <a:pt x="54" y="58"/>
                </a:lnTo>
                <a:lnTo>
                  <a:pt x="52" y="58"/>
                </a:lnTo>
                <a:lnTo>
                  <a:pt x="50" y="57"/>
                </a:lnTo>
                <a:lnTo>
                  <a:pt x="49" y="55"/>
                </a:lnTo>
                <a:lnTo>
                  <a:pt x="48" y="55"/>
                </a:lnTo>
                <a:lnTo>
                  <a:pt x="46" y="54"/>
                </a:lnTo>
                <a:lnTo>
                  <a:pt x="45" y="54"/>
                </a:lnTo>
                <a:lnTo>
                  <a:pt x="44" y="53"/>
                </a:lnTo>
                <a:lnTo>
                  <a:pt x="42" y="53"/>
                </a:lnTo>
                <a:lnTo>
                  <a:pt x="42" y="51"/>
                </a:lnTo>
                <a:lnTo>
                  <a:pt x="41" y="51"/>
                </a:lnTo>
                <a:lnTo>
                  <a:pt x="40" y="51"/>
                </a:lnTo>
                <a:lnTo>
                  <a:pt x="38" y="50"/>
                </a:lnTo>
                <a:lnTo>
                  <a:pt x="37" y="49"/>
                </a:lnTo>
                <a:lnTo>
                  <a:pt x="36" y="49"/>
                </a:lnTo>
                <a:lnTo>
                  <a:pt x="34" y="47"/>
                </a:lnTo>
                <a:lnTo>
                  <a:pt x="33" y="47"/>
                </a:lnTo>
                <a:lnTo>
                  <a:pt x="33" y="46"/>
                </a:lnTo>
                <a:lnTo>
                  <a:pt x="32" y="46"/>
                </a:lnTo>
                <a:lnTo>
                  <a:pt x="30" y="46"/>
                </a:lnTo>
                <a:lnTo>
                  <a:pt x="29" y="45"/>
                </a:lnTo>
                <a:lnTo>
                  <a:pt x="29" y="44"/>
                </a:lnTo>
                <a:lnTo>
                  <a:pt x="28" y="44"/>
                </a:lnTo>
                <a:lnTo>
                  <a:pt x="27" y="42"/>
                </a:lnTo>
                <a:lnTo>
                  <a:pt x="25" y="42"/>
                </a:lnTo>
                <a:lnTo>
                  <a:pt x="24" y="41"/>
                </a:lnTo>
                <a:lnTo>
                  <a:pt x="23" y="40"/>
                </a:lnTo>
                <a:lnTo>
                  <a:pt x="21" y="40"/>
                </a:lnTo>
                <a:lnTo>
                  <a:pt x="20" y="38"/>
                </a:lnTo>
                <a:lnTo>
                  <a:pt x="20" y="37"/>
                </a:lnTo>
                <a:lnTo>
                  <a:pt x="19" y="37"/>
                </a:lnTo>
                <a:lnTo>
                  <a:pt x="17" y="37"/>
                </a:lnTo>
                <a:lnTo>
                  <a:pt x="17" y="36"/>
                </a:lnTo>
                <a:lnTo>
                  <a:pt x="16" y="36"/>
                </a:lnTo>
                <a:lnTo>
                  <a:pt x="15" y="34"/>
                </a:lnTo>
                <a:lnTo>
                  <a:pt x="15" y="33"/>
                </a:lnTo>
                <a:lnTo>
                  <a:pt x="13" y="32"/>
                </a:lnTo>
                <a:lnTo>
                  <a:pt x="12" y="30"/>
                </a:lnTo>
                <a:lnTo>
                  <a:pt x="11" y="30"/>
                </a:lnTo>
                <a:lnTo>
                  <a:pt x="11" y="29"/>
                </a:lnTo>
                <a:lnTo>
                  <a:pt x="9" y="28"/>
                </a:lnTo>
                <a:lnTo>
                  <a:pt x="9" y="26"/>
                </a:lnTo>
                <a:lnTo>
                  <a:pt x="8" y="25"/>
                </a:lnTo>
                <a:lnTo>
                  <a:pt x="7" y="24"/>
                </a:lnTo>
                <a:lnTo>
                  <a:pt x="5" y="22"/>
                </a:lnTo>
                <a:lnTo>
                  <a:pt x="5" y="21"/>
                </a:lnTo>
                <a:lnTo>
                  <a:pt x="4" y="20"/>
                </a:lnTo>
                <a:lnTo>
                  <a:pt x="4" y="18"/>
                </a:lnTo>
                <a:lnTo>
                  <a:pt x="4" y="17"/>
                </a:lnTo>
                <a:lnTo>
                  <a:pt x="3" y="16"/>
                </a:lnTo>
                <a:lnTo>
                  <a:pt x="3" y="14"/>
                </a:lnTo>
                <a:lnTo>
                  <a:pt x="1" y="13"/>
                </a:lnTo>
                <a:lnTo>
                  <a:pt x="1" y="12"/>
                </a:lnTo>
                <a:lnTo>
                  <a:pt x="1" y="10"/>
                </a:lnTo>
                <a:lnTo>
                  <a:pt x="0" y="10"/>
                </a:lnTo>
                <a:lnTo>
                  <a:pt x="0" y="9"/>
                </a:lnTo>
                <a:lnTo>
                  <a:pt x="0" y="8"/>
                </a:lnTo>
                <a:lnTo>
                  <a:pt x="0" y="7"/>
                </a:lnTo>
                <a:lnTo>
                  <a:pt x="0" y="5"/>
                </a:lnTo>
                <a:lnTo>
                  <a:pt x="0" y="4"/>
                </a:lnTo>
                <a:lnTo>
                  <a:pt x="0" y="3"/>
                </a:lnTo>
                <a:lnTo>
                  <a:pt x="9" y="0"/>
                </a:lnTo>
                <a:close/>
              </a:path>
            </a:pathLst>
          </a:custGeom>
          <a:solidFill>
            <a:srgbClr val="1C404F"/>
          </a:solidFill>
          <a:ln w="9525">
            <a:noFill/>
            <a:round/>
            <a:headEnd/>
            <a:tailEnd/>
          </a:ln>
        </p:spPr>
        <p:txBody>
          <a:bodyPr/>
          <a:lstStyle/>
          <a:p>
            <a:endParaRPr lang="ja-JP" altLang="ja-JP"/>
          </a:p>
        </p:txBody>
      </p:sp>
      <p:sp>
        <p:nvSpPr>
          <p:cNvPr id="60" name="Freeform 113"/>
          <p:cNvSpPr>
            <a:spLocks/>
          </p:cNvSpPr>
          <p:nvPr/>
        </p:nvSpPr>
        <p:spPr bwMode="auto">
          <a:xfrm>
            <a:off x="7174805" y="2856384"/>
            <a:ext cx="80963" cy="115888"/>
          </a:xfrm>
          <a:custGeom>
            <a:avLst/>
            <a:gdLst>
              <a:gd name="T0" fmla="*/ 2147483647 w 72"/>
              <a:gd name="T1" fmla="*/ 0 h 101"/>
              <a:gd name="T2" fmla="*/ 2147483647 w 72"/>
              <a:gd name="T3" fmla="*/ 2147483647 h 101"/>
              <a:gd name="T4" fmla="*/ 2147483647 w 72"/>
              <a:gd name="T5" fmla="*/ 2147483647 h 101"/>
              <a:gd name="T6" fmla="*/ 2147483647 w 72"/>
              <a:gd name="T7" fmla="*/ 2147483647 h 101"/>
              <a:gd name="T8" fmla="*/ 2147483647 w 72"/>
              <a:gd name="T9" fmla="*/ 2147483647 h 101"/>
              <a:gd name="T10" fmla="*/ 2147483647 w 72"/>
              <a:gd name="T11" fmla="*/ 2147483647 h 101"/>
              <a:gd name="T12" fmla="*/ 2147483647 w 72"/>
              <a:gd name="T13" fmla="*/ 2147483647 h 101"/>
              <a:gd name="T14" fmla="*/ 2147483647 w 72"/>
              <a:gd name="T15" fmla="*/ 2147483647 h 101"/>
              <a:gd name="T16" fmla="*/ 2147483647 w 72"/>
              <a:gd name="T17" fmla="*/ 2147483647 h 101"/>
              <a:gd name="T18" fmla="*/ 2147483647 w 72"/>
              <a:gd name="T19" fmla="*/ 2147483647 h 101"/>
              <a:gd name="T20" fmla="*/ 2147483647 w 72"/>
              <a:gd name="T21" fmla="*/ 2147483647 h 101"/>
              <a:gd name="T22" fmla="*/ 2147483647 w 72"/>
              <a:gd name="T23" fmla="*/ 2147483647 h 101"/>
              <a:gd name="T24" fmla="*/ 2147483647 w 72"/>
              <a:gd name="T25" fmla="*/ 2147483647 h 101"/>
              <a:gd name="T26" fmla="*/ 2147483647 w 72"/>
              <a:gd name="T27" fmla="*/ 2147483647 h 101"/>
              <a:gd name="T28" fmla="*/ 2147483647 w 72"/>
              <a:gd name="T29" fmla="*/ 2147483647 h 101"/>
              <a:gd name="T30" fmla="*/ 2147483647 w 72"/>
              <a:gd name="T31" fmla="*/ 2147483647 h 101"/>
              <a:gd name="T32" fmla="*/ 2147483647 w 72"/>
              <a:gd name="T33" fmla="*/ 2147483647 h 101"/>
              <a:gd name="T34" fmla="*/ 2147483647 w 72"/>
              <a:gd name="T35" fmla="*/ 2147483647 h 101"/>
              <a:gd name="T36" fmla="*/ 2147483647 w 72"/>
              <a:gd name="T37" fmla="*/ 2147483647 h 101"/>
              <a:gd name="T38" fmla="*/ 2147483647 w 72"/>
              <a:gd name="T39" fmla="*/ 2147483647 h 101"/>
              <a:gd name="T40" fmla="*/ 2147483647 w 72"/>
              <a:gd name="T41" fmla="*/ 2147483647 h 101"/>
              <a:gd name="T42" fmla="*/ 2147483647 w 72"/>
              <a:gd name="T43" fmla="*/ 2147483647 h 101"/>
              <a:gd name="T44" fmla="*/ 2147483647 w 72"/>
              <a:gd name="T45" fmla="*/ 2147483647 h 101"/>
              <a:gd name="T46" fmla="*/ 2147483647 w 72"/>
              <a:gd name="T47" fmla="*/ 2147483647 h 101"/>
              <a:gd name="T48" fmla="*/ 2147483647 w 72"/>
              <a:gd name="T49" fmla="*/ 2147483647 h 101"/>
              <a:gd name="T50" fmla="*/ 2147483647 w 72"/>
              <a:gd name="T51" fmla="*/ 2147483647 h 101"/>
              <a:gd name="T52" fmla="*/ 2147483647 w 72"/>
              <a:gd name="T53" fmla="*/ 2147483647 h 101"/>
              <a:gd name="T54" fmla="*/ 2147483647 w 72"/>
              <a:gd name="T55" fmla="*/ 2147483647 h 101"/>
              <a:gd name="T56" fmla="*/ 2147483647 w 72"/>
              <a:gd name="T57" fmla="*/ 2147483647 h 101"/>
              <a:gd name="T58" fmla="*/ 2147483647 w 72"/>
              <a:gd name="T59" fmla="*/ 2147483647 h 101"/>
              <a:gd name="T60" fmla="*/ 2147483647 w 72"/>
              <a:gd name="T61" fmla="*/ 2147483647 h 101"/>
              <a:gd name="T62" fmla="*/ 2147483647 w 72"/>
              <a:gd name="T63" fmla="*/ 2147483647 h 101"/>
              <a:gd name="T64" fmla="*/ 2147483647 w 72"/>
              <a:gd name="T65" fmla="*/ 2147483647 h 101"/>
              <a:gd name="T66" fmla="*/ 2147483647 w 72"/>
              <a:gd name="T67" fmla="*/ 2147483647 h 101"/>
              <a:gd name="T68" fmla="*/ 2147483647 w 72"/>
              <a:gd name="T69" fmla="*/ 2147483647 h 101"/>
              <a:gd name="T70" fmla="*/ 2147483647 w 72"/>
              <a:gd name="T71" fmla="*/ 2147483647 h 101"/>
              <a:gd name="T72" fmla="*/ 2147483647 w 72"/>
              <a:gd name="T73" fmla="*/ 2147483647 h 101"/>
              <a:gd name="T74" fmla="*/ 2147483647 w 72"/>
              <a:gd name="T75" fmla="*/ 2147483647 h 101"/>
              <a:gd name="T76" fmla="*/ 2147483647 w 72"/>
              <a:gd name="T77" fmla="*/ 2147483647 h 101"/>
              <a:gd name="T78" fmla="*/ 2147483647 w 72"/>
              <a:gd name="T79" fmla="*/ 2147483647 h 101"/>
              <a:gd name="T80" fmla="*/ 2147483647 w 72"/>
              <a:gd name="T81" fmla="*/ 2147483647 h 101"/>
              <a:gd name="T82" fmla="*/ 2147483647 w 72"/>
              <a:gd name="T83" fmla="*/ 2147483647 h 101"/>
              <a:gd name="T84" fmla="*/ 2147483647 w 72"/>
              <a:gd name="T85" fmla="*/ 2147483647 h 101"/>
              <a:gd name="T86" fmla="*/ 2147483647 w 72"/>
              <a:gd name="T87" fmla="*/ 2147483647 h 101"/>
              <a:gd name="T88" fmla="*/ 2147483647 w 72"/>
              <a:gd name="T89" fmla="*/ 2147483647 h 101"/>
              <a:gd name="T90" fmla="*/ 2147483647 w 72"/>
              <a:gd name="T91" fmla="*/ 2147483647 h 101"/>
              <a:gd name="T92" fmla="*/ 2147483647 w 72"/>
              <a:gd name="T93" fmla="*/ 2147483647 h 101"/>
              <a:gd name="T94" fmla="*/ 2147483647 w 72"/>
              <a:gd name="T95" fmla="*/ 2147483647 h 1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
              <a:gd name="T145" fmla="*/ 0 h 101"/>
              <a:gd name="T146" fmla="*/ 72 w 72"/>
              <a:gd name="T147" fmla="*/ 101 h 10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 h="101">
                <a:moveTo>
                  <a:pt x="35" y="1"/>
                </a:moveTo>
                <a:lnTo>
                  <a:pt x="35" y="0"/>
                </a:lnTo>
                <a:lnTo>
                  <a:pt x="36" y="0"/>
                </a:lnTo>
                <a:lnTo>
                  <a:pt x="38" y="0"/>
                </a:lnTo>
                <a:lnTo>
                  <a:pt x="39" y="0"/>
                </a:lnTo>
                <a:lnTo>
                  <a:pt x="39" y="1"/>
                </a:lnTo>
                <a:lnTo>
                  <a:pt x="40" y="1"/>
                </a:lnTo>
                <a:lnTo>
                  <a:pt x="41" y="1"/>
                </a:lnTo>
                <a:lnTo>
                  <a:pt x="43" y="2"/>
                </a:lnTo>
                <a:lnTo>
                  <a:pt x="44" y="4"/>
                </a:lnTo>
                <a:lnTo>
                  <a:pt x="45" y="5"/>
                </a:lnTo>
                <a:lnTo>
                  <a:pt x="45" y="6"/>
                </a:lnTo>
                <a:lnTo>
                  <a:pt x="47" y="8"/>
                </a:lnTo>
                <a:lnTo>
                  <a:pt x="47" y="9"/>
                </a:lnTo>
                <a:lnTo>
                  <a:pt x="48" y="9"/>
                </a:lnTo>
                <a:lnTo>
                  <a:pt x="48" y="10"/>
                </a:lnTo>
                <a:lnTo>
                  <a:pt x="49" y="11"/>
                </a:lnTo>
                <a:lnTo>
                  <a:pt x="49" y="13"/>
                </a:lnTo>
                <a:lnTo>
                  <a:pt x="49" y="14"/>
                </a:lnTo>
                <a:lnTo>
                  <a:pt x="51" y="15"/>
                </a:lnTo>
                <a:lnTo>
                  <a:pt x="51" y="17"/>
                </a:lnTo>
                <a:lnTo>
                  <a:pt x="52" y="18"/>
                </a:lnTo>
                <a:lnTo>
                  <a:pt x="52" y="19"/>
                </a:lnTo>
                <a:lnTo>
                  <a:pt x="52" y="21"/>
                </a:lnTo>
                <a:lnTo>
                  <a:pt x="53" y="22"/>
                </a:lnTo>
                <a:lnTo>
                  <a:pt x="53" y="23"/>
                </a:lnTo>
                <a:lnTo>
                  <a:pt x="55" y="25"/>
                </a:lnTo>
                <a:lnTo>
                  <a:pt x="55" y="26"/>
                </a:lnTo>
                <a:lnTo>
                  <a:pt x="55" y="27"/>
                </a:lnTo>
                <a:lnTo>
                  <a:pt x="56" y="27"/>
                </a:lnTo>
                <a:lnTo>
                  <a:pt x="56" y="29"/>
                </a:lnTo>
                <a:lnTo>
                  <a:pt x="56" y="30"/>
                </a:lnTo>
                <a:lnTo>
                  <a:pt x="56" y="31"/>
                </a:lnTo>
                <a:lnTo>
                  <a:pt x="57" y="33"/>
                </a:lnTo>
                <a:lnTo>
                  <a:pt x="57" y="34"/>
                </a:lnTo>
                <a:lnTo>
                  <a:pt x="57" y="35"/>
                </a:lnTo>
                <a:lnTo>
                  <a:pt x="59" y="37"/>
                </a:lnTo>
                <a:lnTo>
                  <a:pt x="59" y="38"/>
                </a:lnTo>
                <a:lnTo>
                  <a:pt x="59" y="39"/>
                </a:lnTo>
                <a:lnTo>
                  <a:pt x="60" y="41"/>
                </a:lnTo>
                <a:lnTo>
                  <a:pt x="60" y="42"/>
                </a:lnTo>
                <a:lnTo>
                  <a:pt x="60" y="43"/>
                </a:lnTo>
                <a:lnTo>
                  <a:pt x="61" y="45"/>
                </a:lnTo>
                <a:lnTo>
                  <a:pt x="61" y="46"/>
                </a:lnTo>
                <a:lnTo>
                  <a:pt x="61" y="47"/>
                </a:lnTo>
                <a:lnTo>
                  <a:pt x="61" y="49"/>
                </a:lnTo>
                <a:lnTo>
                  <a:pt x="61" y="50"/>
                </a:lnTo>
                <a:lnTo>
                  <a:pt x="63" y="51"/>
                </a:lnTo>
                <a:lnTo>
                  <a:pt x="63" y="52"/>
                </a:lnTo>
                <a:lnTo>
                  <a:pt x="63" y="54"/>
                </a:lnTo>
                <a:lnTo>
                  <a:pt x="64" y="55"/>
                </a:lnTo>
                <a:lnTo>
                  <a:pt x="64" y="56"/>
                </a:lnTo>
                <a:lnTo>
                  <a:pt x="64" y="58"/>
                </a:lnTo>
                <a:lnTo>
                  <a:pt x="65" y="59"/>
                </a:lnTo>
                <a:lnTo>
                  <a:pt x="65" y="60"/>
                </a:lnTo>
                <a:lnTo>
                  <a:pt x="65" y="62"/>
                </a:lnTo>
                <a:lnTo>
                  <a:pt x="65" y="63"/>
                </a:lnTo>
                <a:lnTo>
                  <a:pt x="67" y="64"/>
                </a:lnTo>
                <a:lnTo>
                  <a:pt x="67" y="66"/>
                </a:lnTo>
                <a:lnTo>
                  <a:pt x="67" y="67"/>
                </a:lnTo>
                <a:lnTo>
                  <a:pt x="67" y="68"/>
                </a:lnTo>
                <a:lnTo>
                  <a:pt x="67" y="70"/>
                </a:lnTo>
                <a:lnTo>
                  <a:pt x="68" y="71"/>
                </a:lnTo>
                <a:lnTo>
                  <a:pt x="68" y="72"/>
                </a:lnTo>
                <a:lnTo>
                  <a:pt x="68" y="74"/>
                </a:lnTo>
                <a:lnTo>
                  <a:pt x="68" y="75"/>
                </a:lnTo>
                <a:lnTo>
                  <a:pt x="68" y="76"/>
                </a:lnTo>
                <a:lnTo>
                  <a:pt x="69" y="78"/>
                </a:lnTo>
                <a:lnTo>
                  <a:pt x="69" y="79"/>
                </a:lnTo>
                <a:lnTo>
                  <a:pt x="69" y="80"/>
                </a:lnTo>
                <a:lnTo>
                  <a:pt x="69" y="82"/>
                </a:lnTo>
                <a:lnTo>
                  <a:pt x="69" y="83"/>
                </a:lnTo>
                <a:lnTo>
                  <a:pt x="71" y="84"/>
                </a:lnTo>
                <a:lnTo>
                  <a:pt x="71" y="86"/>
                </a:lnTo>
                <a:lnTo>
                  <a:pt x="71" y="87"/>
                </a:lnTo>
                <a:lnTo>
                  <a:pt x="71" y="88"/>
                </a:lnTo>
                <a:lnTo>
                  <a:pt x="71" y="90"/>
                </a:lnTo>
                <a:lnTo>
                  <a:pt x="71" y="91"/>
                </a:lnTo>
                <a:lnTo>
                  <a:pt x="71" y="92"/>
                </a:lnTo>
                <a:lnTo>
                  <a:pt x="71" y="93"/>
                </a:lnTo>
                <a:lnTo>
                  <a:pt x="72" y="95"/>
                </a:lnTo>
                <a:lnTo>
                  <a:pt x="72" y="96"/>
                </a:lnTo>
                <a:lnTo>
                  <a:pt x="72" y="97"/>
                </a:lnTo>
                <a:lnTo>
                  <a:pt x="72" y="99"/>
                </a:lnTo>
                <a:lnTo>
                  <a:pt x="71" y="99"/>
                </a:lnTo>
                <a:lnTo>
                  <a:pt x="71" y="100"/>
                </a:lnTo>
                <a:lnTo>
                  <a:pt x="71" y="101"/>
                </a:lnTo>
                <a:lnTo>
                  <a:pt x="69" y="101"/>
                </a:lnTo>
                <a:lnTo>
                  <a:pt x="68" y="101"/>
                </a:lnTo>
                <a:lnTo>
                  <a:pt x="67" y="101"/>
                </a:lnTo>
                <a:lnTo>
                  <a:pt x="64" y="100"/>
                </a:lnTo>
                <a:lnTo>
                  <a:pt x="63" y="100"/>
                </a:lnTo>
                <a:lnTo>
                  <a:pt x="63" y="99"/>
                </a:lnTo>
                <a:lnTo>
                  <a:pt x="61" y="99"/>
                </a:lnTo>
                <a:lnTo>
                  <a:pt x="60" y="99"/>
                </a:lnTo>
                <a:lnTo>
                  <a:pt x="59" y="97"/>
                </a:lnTo>
                <a:lnTo>
                  <a:pt x="57" y="97"/>
                </a:lnTo>
                <a:lnTo>
                  <a:pt x="56" y="96"/>
                </a:lnTo>
                <a:lnTo>
                  <a:pt x="55" y="96"/>
                </a:lnTo>
                <a:lnTo>
                  <a:pt x="53" y="95"/>
                </a:lnTo>
                <a:lnTo>
                  <a:pt x="52" y="95"/>
                </a:lnTo>
                <a:lnTo>
                  <a:pt x="52" y="93"/>
                </a:lnTo>
                <a:lnTo>
                  <a:pt x="51" y="93"/>
                </a:lnTo>
                <a:lnTo>
                  <a:pt x="49" y="92"/>
                </a:lnTo>
                <a:lnTo>
                  <a:pt x="48" y="92"/>
                </a:lnTo>
                <a:lnTo>
                  <a:pt x="48" y="91"/>
                </a:lnTo>
                <a:lnTo>
                  <a:pt x="47" y="90"/>
                </a:lnTo>
                <a:lnTo>
                  <a:pt x="45" y="90"/>
                </a:lnTo>
                <a:lnTo>
                  <a:pt x="44" y="88"/>
                </a:lnTo>
                <a:lnTo>
                  <a:pt x="43" y="87"/>
                </a:lnTo>
                <a:lnTo>
                  <a:pt x="41" y="86"/>
                </a:lnTo>
                <a:lnTo>
                  <a:pt x="40" y="84"/>
                </a:lnTo>
                <a:lnTo>
                  <a:pt x="39" y="83"/>
                </a:lnTo>
                <a:lnTo>
                  <a:pt x="38" y="82"/>
                </a:lnTo>
                <a:lnTo>
                  <a:pt x="38" y="80"/>
                </a:lnTo>
                <a:lnTo>
                  <a:pt x="36" y="79"/>
                </a:lnTo>
                <a:lnTo>
                  <a:pt x="35" y="78"/>
                </a:lnTo>
                <a:lnTo>
                  <a:pt x="34" y="78"/>
                </a:lnTo>
                <a:lnTo>
                  <a:pt x="34" y="76"/>
                </a:lnTo>
                <a:lnTo>
                  <a:pt x="32" y="75"/>
                </a:lnTo>
                <a:lnTo>
                  <a:pt x="32" y="74"/>
                </a:lnTo>
                <a:lnTo>
                  <a:pt x="31" y="74"/>
                </a:lnTo>
                <a:lnTo>
                  <a:pt x="31" y="72"/>
                </a:lnTo>
                <a:lnTo>
                  <a:pt x="30" y="72"/>
                </a:lnTo>
                <a:lnTo>
                  <a:pt x="30" y="71"/>
                </a:lnTo>
                <a:lnTo>
                  <a:pt x="28" y="70"/>
                </a:lnTo>
                <a:lnTo>
                  <a:pt x="27" y="68"/>
                </a:lnTo>
                <a:lnTo>
                  <a:pt x="27" y="67"/>
                </a:lnTo>
                <a:lnTo>
                  <a:pt x="26" y="66"/>
                </a:lnTo>
                <a:lnTo>
                  <a:pt x="24" y="64"/>
                </a:lnTo>
                <a:lnTo>
                  <a:pt x="23" y="63"/>
                </a:lnTo>
                <a:lnTo>
                  <a:pt x="23" y="62"/>
                </a:lnTo>
                <a:lnTo>
                  <a:pt x="22" y="62"/>
                </a:lnTo>
                <a:lnTo>
                  <a:pt x="22" y="60"/>
                </a:lnTo>
                <a:lnTo>
                  <a:pt x="20" y="60"/>
                </a:lnTo>
                <a:lnTo>
                  <a:pt x="20" y="59"/>
                </a:lnTo>
                <a:lnTo>
                  <a:pt x="19" y="58"/>
                </a:lnTo>
                <a:lnTo>
                  <a:pt x="19" y="56"/>
                </a:lnTo>
                <a:lnTo>
                  <a:pt x="18" y="56"/>
                </a:lnTo>
                <a:lnTo>
                  <a:pt x="18" y="55"/>
                </a:lnTo>
                <a:lnTo>
                  <a:pt x="16" y="55"/>
                </a:lnTo>
                <a:lnTo>
                  <a:pt x="16" y="54"/>
                </a:lnTo>
                <a:lnTo>
                  <a:pt x="0" y="2"/>
                </a:lnTo>
                <a:lnTo>
                  <a:pt x="35" y="1"/>
                </a:lnTo>
                <a:close/>
              </a:path>
            </a:pathLst>
          </a:custGeom>
          <a:solidFill>
            <a:srgbClr val="2E4F61"/>
          </a:solidFill>
          <a:ln w="9525">
            <a:noFill/>
            <a:round/>
            <a:headEnd/>
            <a:tailEnd/>
          </a:ln>
        </p:spPr>
        <p:txBody>
          <a:bodyPr/>
          <a:lstStyle/>
          <a:p>
            <a:endParaRPr lang="ja-JP" altLang="ja-JP"/>
          </a:p>
        </p:txBody>
      </p:sp>
      <p:sp>
        <p:nvSpPr>
          <p:cNvPr id="61" name="Freeform 114"/>
          <p:cNvSpPr>
            <a:spLocks/>
          </p:cNvSpPr>
          <p:nvPr/>
        </p:nvSpPr>
        <p:spPr bwMode="auto">
          <a:xfrm>
            <a:off x="7198618" y="3227859"/>
            <a:ext cx="74612" cy="20638"/>
          </a:xfrm>
          <a:custGeom>
            <a:avLst/>
            <a:gdLst>
              <a:gd name="T0" fmla="*/ 0 w 67"/>
              <a:gd name="T1" fmla="*/ 0 h 16"/>
              <a:gd name="T2" fmla="*/ 2147483647 w 67"/>
              <a:gd name="T3" fmla="*/ 2147483647 h 16"/>
              <a:gd name="T4" fmla="*/ 2147483647 w 67"/>
              <a:gd name="T5" fmla="*/ 2147483647 h 16"/>
              <a:gd name="T6" fmla="*/ 0 w 67"/>
              <a:gd name="T7" fmla="*/ 0 h 16"/>
              <a:gd name="T8" fmla="*/ 0 w 67"/>
              <a:gd name="T9" fmla="*/ 0 h 16"/>
              <a:gd name="T10" fmla="*/ 0 60000 65536"/>
              <a:gd name="T11" fmla="*/ 0 60000 65536"/>
              <a:gd name="T12" fmla="*/ 0 60000 65536"/>
              <a:gd name="T13" fmla="*/ 0 60000 65536"/>
              <a:gd name="T14" fmla="*/ 0 60000 65536"/>
              <a:gd name="T15" fmla="*/ 0 w 67"/>
              <a:gd name="T16" fmla="*/ 0 h 16"/>
              <a:gd name="T17" fmla="*/ 67 w 67"/>
              <a:gd name="T18" fmla="*/ 16 h 16"/>
            </a:gdLst>
            <a:ahLst/>
            <a:cxnLst>
              <a:cxn ang="T10">
                <a:pos x="T0" y="T1"/>
              </a:cxn>
              <a:cxn ang="T11">
                <a:pos x="T2" y="T3"/>
              </a:cxn>
              <a:cxn ang="T12">
                <a:pos x="T4" y="T5"/>
              </a:cxn>
              <a:cxn ang="T13">
                <a:pos x="T6" y="T7"/>
              </a:cxn>
              <a:cxn ang="T14">
                <a:pos x="T8" y="T9"/>
              </a:cxn>
            </a:cxnLst>
            <a:rect l="T15" t="T16" r="T17" b="T18"/>
            <a:pathLst>
              <a:path w="67" h="16">
                <a:moveTo>
                  <a:pt x="0" y="0"/>
                </a:moveTo>
                <a:lnTo>
                  <a:pt x="3" y="16"/>
                </a:lnTo>
                <a:lnTo>
                  <a:pt x="67" y="15"/>
                </a:lnTo>
                <a:lnTo>
                  <a:pt x="0" y="0"/>
                </a:lnTo>
                <a:close/>
              </a:path>
            </a:pathLst>
          </a:custGeom>
          <a:solidFill>
            <a:srgbClr val="525C52"/>
          </a:solidFill>
          <a:ln w="9525">
            <a:noFill/>
            <a:round/>
            <a:headEnd/>
            <a:tailEnd/>
          </a:ln>
        </p:spPr>
        <p:txBody>
          <a:bodyPr/>
          <a:lstStyle/>
          <a:p>
            <a:endParaRPr lang="ja-JP" altLang="ja-JP"/>
          </a:p>
        </p:txBody>
      </p:sp>
      <p:sp>
        <p:nvSpPr>
          <p:cNvPr id="62" name="Freeform 115"/>
          <p:cNvSpPr>
            <a:spLocks/>
          </p:cNvSpPr>
          <p:nvPr/>
        </p:nvSpPr>
        <p:spPr bwMode="auto">
          <a:xfrm>
            <a:off x="7162105" y="3086572"/>
            <a:ext cx="55563" cy="161925"/>
          </a:xfrm>
          <a:custGeom>
            <a:avLst/>
            <a:gdLst>
              <a:gd name="T0" fmla="*/ 2147483647 w 50"/>
              <a:gd name="T1" fmla="*/ 2147483647 h 142"/>
              <a:gd name="T2" fmla="*/ 2147483647 w 50"/>
              <a:gd name="T3" fmla="*/ 2147483647 h 142"/>
              <a:gd name="T4" fmla="*/ 2147483647 w 50"/>
              <a:gd name="T5" fmla="*/ 2147483647 h 142"/>
              <a:gd name="T6" fmla="*/ 2147483647 w 50"/>
              <a:gd name="T7" fmla="*/ 2147483647 h 142"/>
              <a:gd name="T8" fmla="*/ 2147483647 w 50"/>
              <a:gd name="T9" fmla="*/ 2147483647 h 142"/>
              <a:gd name="T10" fmla="*/ 2147483647 w 50"/>
              <a:gd name="T11" fmla="*/ 2147483647 h 142"/>
              <a:gd name="T12" fmla="*/ 2147483647 w 50"/>
              <a:gd name="T13" fmla="*/ 2147483647 h 142"/>
              <a:gd name="T14" fmla="*/ 2147483647 w 50"/>
              <a:gd name="T15" fmla="*/ 2147483647 h 142"/>
              <a:gd name="T16" fmla="*/ 2147483647 w 50"/>
              <a:gd name="T17" fmla="*/ 2147483647 h 142"/>
              <a:gd name="T18" fmla="*/ 2147483647 w 50"/>
              <a:gd name="T19" fmla="*/ 2147483647 h 142"/>
              <a:gd name="T20" fmla="*/ 2147483647 w 50"/>
              <a:gd name="T21" fmla="*/ 2147483647 h 142"/>
              <a:gd name="T22" fmla="*/ 2147483647 w 50"/>
              <a:gd name="T23" fmla="*/ 2147483647 h 142"/>
              <a:gd name="T24" fmla="*/ 2147483647 w 50"/>
              <a:gd name="T25" fmla="*/ 2147483647 h 142"/>
              <a:gd name="T26" fmla="*/ 2147483647 w 50"/>
              <a:gd name="T27" fmla="*/ 2147483647 h 142"/>
              <a:gd name="T28" fmla="*/ 2147483647 w 50"/>
              <a:gd name="T29" fmla="*/ 2147483647 h 142"/>
              <a:gd name="T30" fmla="*/ 2147483647 w 50"/>
              <a:gd name="T31" fmla="*/ 2147483647 h 142"/>
              <a:gd name="T32" fmla="*/ 2147483647 w 50"/>
              <a:gd name="T33" fmla="*/ 2147483647 h 142"/>
              <a:gd name="T34" fmla="*/ 2147483647 w 50"/>
              <a:gd name="T35" fmla="*/ 2147483647 h 142"/>
              <a:gd name="T36" fmla="*/ 2147483647 w 50"/>
              <a:gd name="T37" fmla="*/ 2147483647 h 142"/>
              <a:gd name="T38" fmla="*/ 2147483647 w 50"/>
              <a:gd name="T39" fmla="*/ 2147483647 h 142"/>
              <a:gd name="T40" fmla="*/ 2147483647 w 50"/>
              <a:gd name="T41" fmla="*/ 2147483647 h 142"/>
              <a:gd name="T42" fmla="*/ 2147483647 w 50"/>
              <a:gd name="T43" fmla="*/ 2147483647 h 142"/>
              <a:gd name="T44" fmla="*/ 2147483647 w 50"/>
              <a:gd name="T45" fmla="*/ 2147483647 h 142"/>
              <a:gd name="T46" fmla="*/ 2147483647 w 50"/>
              <a:gd name="T47" fmla="*/ 2147483647 h 142"/>
              <a:gd name="T48" fmla="*/ 2147483647 w 50"/>
              <a:gd name="T49" fmla="*/ 2147483647 h 142"/>
              <a:gd name="T50" fmla="*/ 2147483647 w 50"/>
              <a:gd name="T51" fmla="*/ 2147483647 h 142"/>
              <a:gd name="T52" fmla="*/ 2147483647 w 50"/>
              <a:gd name="T53" fmla="*/ 2147483647 h 142"/>
              <a:gd name="T54" fmla="*/ 2147483647 w 50"/>
              <a:gd name="T55" fmla="*/ 2147483647 h 142"/>
              <a:gd name="T56" fmla="*/ 2147483647 w 50"/>
              <a:gd name="T57" fmla="*/ 2147483647 h 142"/>
              <a:gd name="T58" fmla="*/ 2147483647 w 50"/>
              <a:gd name="T59" fmla="*/ 2147483647 h 142"/>
              <a:gd name="T60" fmla="*/ 2147483647 w 50"/>
              <a:gd name="T61" fmla="*/ 2147483647 h 142"/>
              <a:gd name="T62" fmla="*/ 2147483647 w 50"/>
              <a:gd name="T63" fmla="*/ 2147483647 h 142"/>
              <a:gd name="T64" fmla="*/ 0 w 50"/>
              <a:gd name="T65" fmla="*/ 2147483647 h 142"/>
              <a:gd name="T66" fmla="*/ 0 w 50"/>
              <a:gd name="T67" fmla="*/ 2147483647 h 142"/>
              <a:gd name="T68" fmla="*/ 0 w 50"/>
              <a:gd name="T69" fmla="*/ 2147483647 h 142"/>
              <a:gd name="T70" fmla="*/ 0 w 50"/>
              <a:gd name="T71" fmla="*/ 2147483647 h 142"/>
              <a:gd name="T72" fmla="*/ 0 w 50"/>
              <a:gd name="T73" fmla="*/ 2147483647 h 142"/>
              <a:gd name="T74" fmla="*/ 0 w 50"/>
              <a:gd name="T75" fmla="*/ 2147483647 h 142"/>
              <a:gd name="T76" fmla="*/ 2147483647 w 50"/>
              <a:gd name="T77" fmla="*/ 2147483647 h 142"/>
              <a:gd name="T78" fmla="*/ 2147483647 w 50"/>
              <a:gd name="T79" fmla="*/ 2147483647 h 142"/>
              <a:gd name="T80" fmla="*/ 2147483647 w 50"/>
              <a:gd name="T81" fmla="*/ 2147483647 h 142"/>
              <a:gd name="T82" fmla="*/ 2147483647 w 50"/>
              <a:gd name="T83" fmla="*/ 2147483647 h 142"/>
              <a:gd name="T84" fmla="*/ 2147483647 w 50"/>
              <a:gd name="T85" fmla="*/ 2147483647 h 142"/>
              <a:gd name="T86" fmla="*/ 2147483647 w 50"/>
              <a:gd name="T87" fmla="*/ 2147483647 h 142"/>
              <a:gd name="T88" fmla="*/ 2147483647 w 50"/>
              <a:gd name="T89" fmla="*/ 2147483647 h 142"/>
              <a:gd name="T90" fmla="*/ 2147483647 w 50"/>
              <a:gd name="T91" fmla="*/ 2147483647 h 142"/>
              <a:gd name="T92" fmla="*/ 2147483647 w 50"/>
              <a:gd name="T93" fmla="*/ 2147483647 h 142"/>
              <a:gd name="T94" fmla="*/ 2147483647 w 50"/>
              <a:gd name="T95" fmla="*/ 2147483647 h 142"/>
              <a:gd name="T96" fmla="*/ 2147483647 w 50"/>
              <a:gd name="T97" fmla="*/ 2147483647 h 142"/>
              <a:gd name="T98" fmla="*/ 2147483647 w 50"/>
              <a:gd name="T99" fmla="*/ 2147483647 h 142"/>
              <a:gd name="T100" fmla="*/ 2147483647 w 50"/>
              <a:gd name="T101" fmla="*/ 2147483647 h 142"/>
              <a:gd name="T102" fmla="*/ 2147483647 w 50"/>
              <a:gd name="T103" fmla="*/ 2147483647 h 142"/>
              <a:gd name="T104" fmla="*/ 2147483647 w 50"/>
              <a:gd name="T105" fmla="*/ 2147483647 h 142"/>
              <a:gd name="T106" fmla="*/ 2147483647 w 50"/>
              <a:gd name="T107" fmla="*/ 2147483647 h 142"/>
              <a:gd name="T108" fmla="*/ 2147483647 w 50"/>
              <a:gd name="T109" fmla="*/ 2147483647 h 142"/>
              <a:gd name="T110" fmla="*/ 2147483647 w 50"/>
              <a:gd name="T111" fmla="*/ 2147483647 h 142"/>
              <a:gd name="T112" fmla="*/ 2147483647 w 50"/>
              <a:gd name="T113" fmla="*/ 2147483647 h 142"/>
              <a:gd name="T114" fmla="*/ 2147483647 w 50"/>
              <a:gd name="T115" fmla="*/ 0 h 142"/>
              <a:gd name="T116" fmla="*/ 2147483647 w 50"/>
              <a:gd name="T117" fmla="*/ 0 h 142"/>
              <a:gd name="T118" fmla="*/ 2147483647 w 50"/>
              <a:gd name="T119" fmla="*/ 2147483647 h 14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0"/>
              <a:gd name="T181" fmla="*/ 0 h 142"/>
              <a:gd name="T182" fmla="*/ 50 w 50"/>
              <a:gd name="T183" fmla="*/ 142 h 14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0" h="142">
                <a:moveTo>
                  <a:pt x="37" y="5"/>
                </a:moveTo>
                <a:lnTo>
                  <a:pt x="50" y="17"/>
                </a:lnTo>
                <a:lnTo>
                  <a:pt x="34" y="142"/>
                </a:lnTo>
                <a:lnTo>
                  <a:pt x="33" y="142"/>
                </a:lnTo>
                <a:lnTo>
                  <a:pt x="33" y="141"/>
                </a:lnTo>
                <a:lnTo>
                  <a:pt x="31" y="140"/>
                </a:lnTo>
                <a:lnTo>
                  <a:pt x="31" y="138"/>
                </a:lnTo>
                <a:lnTo>
                  <a:pt x="30" y="137"/>
                </a:lnTo>
                <a:lnTo>
                  <a:pt x="30" y="136"/>
                </a:lnTo>
                <a:lnTo>
                  <a:pt x="29" y="136"/>
                </a:lnTo>
                <a:lnTo>
                  <a:pt x="29" y="134"/>
                </a:lnTo>
                <a:lnTo>
                  <a:pt x="29" y="133"/>
                </a:lnTo>
                <a:lnTo>
                  <a:pt x="27" y="132"/>
                </a:lnTo>
                <a:lnTo>
                  <a:pt x="27" y="130"/>
                </a:lnTo>
                <a:lnTo>
                  <a:pt x="26" y="129"/>
                </a:lnTo>
                <a:lnTo>
                  <a:pt x="26" y="127"/>
                </a:lnTo>
                <a:lnTo>
                  <a:pt x="25" y="127"/>
                </a:lnTo>
                <a:lnTo>
                  <a:pt x="25" y="125"/>
                </a:lnTo>
                <a:lnTo>
                  <a:pt x="23" y="124"/>
                </a:lnTo>
                <a:lnTo>
                  <a:pt x="23" y="121"/>
                </a:lnTo>
                <a:lnTo>
                  <a:pt x="22" y="120"/>
                </a:lnTo>
                <a:lnTo>
                  <a:pt x="22" y="119"/>
                </a:lnTo>
                <a:lnTo>
                  <a:pt x="21" y="117"/>
                </a:lnTo>
                <a:lnTo>
                  <a:pt x="19" y="116"/>
                </a:lnTo>
                <a:lnTo>
                  <a:pt x="19" y="115"/>
                </a:lnTo>
                <a:lnTo>
                  <a:pt x="19" y="113"/>
                </a:lnTo>
                <a:lnTo>
                  <a:pt x="18" y="111"/>
                </a:lnTo>
                <a:lnTo>
                  <a:pt x="17" y="109"/>
                </a:lnTo>
                <a:lnTo>
                  <a:pt x="17" y="108"/>
                </a:lnTo>
                <a:lnTo>
                  <a:pt x="15" y="107"/>
                </a:lnTo>
                <a:lnTo>
                  <a:pt x="15" y="104"/>
                </a:lnTo>
                <a:lnTo>
                  <a:pt x="14" y="103"/>
                </a:lnTo>
                <a:lnTo>
                  <a:pt x="14" y="101"/>
                </a:lnTo>
                <a:lnTo>
                  <a:pt x="13" y="100"/>
                </a:lnTo>
                <a:lnTo>
                  <a:pt x="13" y="97"/>
                </a:lnTo>
                <a:lnTo>
                  <a:pt x="11" y="96"/>
                </a:lnTo>
                <a:lnTo>
                  <a:pt x="10" y="95"/>
                </a:lnTo>
                <a:lnTo>
                  <a:pt x="10" y="92"/>
                </a:lnTo>
                <a:lnTo>
                  <a:pt x="9" y="91"/>
                </a:lnTo>
                <a:lnTo>
                  <a:pt x="9" y="89"/>
                </a:lnTo>
                <a:lnTo>
                  <a:pt x="7" y="88"/>
                </a:lnTo>
                <a:lnTo>
                  <a:pt x="7" y="86"/>
                </a:lnTo>
                <a:lnTo>
                  <a:pt x="7" y="84"/>
                </a:lnTo>
                <a:lnTo>
                  <a:pt x="6" y="82"/>
                </a:lnTo>
                <a:lnTo>
                  <a:pt x="6" y="80"/>
                </a:lnTo>
                <a:lnTo>
                  <a:pt x="5" y="79"/>
                </a:lnTo>
                <a:lnTo>
                  <a:pt x="5" y="78"/>
                </a:lnTo>
                <a:lnTo>
                  <a:pt x="5" y="75"/>
                </a:lnTo>
                <a:lnTo>
                  <a:pt x="4" y="74"/>
                </a:lnTo>
                <a:lnTo>
                  <a:pt x="4" y="72"/>
                </a:lnTo>
                <a:lnTo>
                  <a:pt x="2" y="70"/>
                </a:lnTo>
                <a:lnTo>
                  <a:pt x="2" y="68"/>
                </a:lnTo>
                <a:lnTo>
                  <a:pt x="2" y="67"/>
                </a:lnTo>
                <a:lnTo>
                  <a:pt x="2" y="66"/>
                </a:lnTo>
                <a:lnTo>
                  <a:pt x="2" y="64"/>
                </a:lnTo>
                <a:lnTo>
                  <a:pt x="1" y="63"/>
                </a:lnTo>
                <a:lnTo>
                  <a:pt x="1" y="60"/>
                </a:lnTo>
                <a:lnTo>
                  <a:pt x="1" y="59"/>
                </a:lnTo>
                <a:lnTo>
                  <a:pt x="1" y="58"/>
                </a:lnTo>
                <a:lnTo>
                  <a:pt x="1" y="56"/>
                </a:lnTo>
                <a:lnTo>
                  <a:pt x="0" y="55"/>
                </a:lnTo>
                <a:lnTo>
                  <a:pt x="0" y="54"/>
                </a:lnTo>
                <a:lnTo>
                  <a:pt x="0" y="52"/>
                </a:lnTo>
                <a:lnTo>
                  <a:pt x="0" y="51"/>
                </a:lnTo>
                <a:lnTo>
                  <a:pt x="0" y="50"/>
                </a:lnTo>
                <a:lnTo>
                  <a:pt x="0" y="48"/>
                </a:lnTo>
                <a:lnTo>
                  <a:pt x="0" y="46"/>
                </a:lnTo>
                <a:lnTo>
                  <a:pt x="0" y="45"/>
                </a:lnTo>
                <a:lnTo>
                  <a:pt x="0" y="43"/>
                </a:lnTo>
                <a:lnTo>
                  <a:pt x="0" y="42"/>
                </a:lnTo>
                <a:lnTo>
                  <a:pt x="0" y="41"/>
                </a:lnTo>
                <a:lnTo>
                  <a:pt x="1" y="39"/>
                </a:lnTo>
                <a:lnTo>
                  <a:pt x="1" y="38"/>
                </a:lnTo>
                <a:lnTo>
                  <a:pt x="1" y="37"/>
                </a:lnTo>
                <a:lnTo>
                  <a:pt x="1" y="35"/>
                </a:lnTo>
                <a:lnTo>
                  <a:pt x="1" y="34"/>
                </a:lnTo>
                <a:lnTo>
                  <a:pt x="1" y="33"/>
                </a:lnTo>
                <a:lnTo>
                  <a:pt x="2" y="31"/>
                </a:lnTo>
                <a:lnTo>
                  <a:pt x="2" y="30"/>
                </a:lnTo>
                <a:lnTo>
                  <a:pt x="2" y="29"/>
                </a:lnTo>
                <a:lnTo>
                  <a:pt x="2" y="27"/>
                </a:lnTo>
                <a:lnTo>
                  <a:pt x="2" y="26"/>
                </a:lnTo>
                <a:lnTo>
                  <a:pt x="4" y="25"/>
                </a:lnTo>
                <a:lnTo>
                  <a:pt x="4" y="23"/>
                </a:lnTo>
                <a:lnTo>
                  <a:pt x="4" y="22"/>
                </a:lnTo>
                <a:lnTo>
                  <a:pt x="5" y="21"/>
                </a:lnTo>
                <a:lnTo>
                  <a:pt x="5" y="19"/>
                </a:lnTo>
                <a:lnTo>
                  <a:pt x="5" y="18"/>
                </a:lnTo>
                <a:lnTo>
                  <a:pt x="6" y="18"/>
                </a:lnTo>
                <a:lnTo>
                  <a:pt x="6" y="17"/>
                </a:lnTo>
                <a:lnTo>
                  <a:pt x="6" y="15"/>
                </a:lnTo>
                <a:lnTo>
                  <a:pt x="6" y="14"/>
                </a:lnTo>
                <a:lnTo>
                  <a:pt x="7" y="14"/>
                </a:lnTo>
                <a:lnTo>
                  <a:pt x="7" y="13"/>
                </a:lnTo>
                <a:lnTo>
                  <a:pt x="7" y="11"/>
                </a:lnTo>
                <a:lnTo>
                  <a:pt x="7" y="10"/>
                </a:lnTo>
                <a:lnTo>
                  <a:pt x="9" y="10"/>
                </a:lnTo>
                <a:lnTo>
                  <a:pt x="9" y="9"/>
                </a:lnTo>
                <a:lnTo>
                  <a:pt x="9" y="8"/>
                </a:lnTo>
                <a:lnTo>
                  <a:pt x="10" y="8"/>
                </a:lnTo>
                <a:lnTo>
                  <a:pt x="10" y="6"/>
                </a:lnTo>
                <a:lnTo>
                  <a:pt x="10" y="5"/>
                </a:lnTo>
                <a:lnTo>
                  <a:pt x="11" y="5"/>
                </a:lnTo>
                <a:lnTo>
                  <a:pt x="11" y="2"/>
                </a:lnTo>
                <a:lnTo>
                  <a:pt x="13" y="2"/>
                </a:lnTo>
                <a:lnTo>
                  <a:pt x="13" y="1"/>
                </a:lnTo>
                <a:lnTo>
                  <a:pt x="13" y="0"/>
                </a:lnTo>
                <a:lnTo>
                  <a:pt x="14" y="0"/>
                </a:lnTo>
                <a:lnTo>
                  <a:pt x="37" y="5"/>
                </a:lnTo>
                <a:close/>
              </a:path>
            </a:pathLst>
          </a:custGeom>
          <a:solidFill>
            <a:srgbClr val="73474F"/>
          </a:solidFill>
          <a:ln w="9525">
            <a:noFill/>
            <a:round/>
            <a:headEnd/>
            <a:tailEnd/>
          </a:ln>
        </p:spPr>
        <p:txBody>
          <a:bodyPr/>
          <a:lstStyle/>
          <a:p>
            <a:endParaRPr lang="ja-JP" altLang="ja-JP"/>
          </a:p>
        </p:txBody>
      </p:sp>
      <p:sp>
        <p:nvSpPr>
          <p:cNvPr id="63" name="Freeform 116"/>
          <p:cNvSpPr>
            <a:spLocks/>
          </p:cNvSpPr>
          <p:nvPr/>
        </p:nvSpPr>
        <p:spPr bwMode="auto">
          <a:xfrm>
            <a:off x="7085905" y="2977034"/>
            <a:ext cx="134938" cy="134938"/>
          </a:xfrm>
          <a:custGeom>
            <a:avLst/>
            <a:gdLst>
              <a:gd name="T0" fmla="*/ 2147483647 w 119"/>
              <a:gd name="T1" fmla="*/ 2147483647 h 121"/>
              <a:gd name="T2" fmla="*/ 2147483647 w 119"/>
              <a:gd name="T3" fmla="*/ 2147483647 h 121"/>
              <a:gd name="T4" fmla="*/ 2147483647 w 119"/>
              <a:gd name="T5" fmla="*/ 2147483647 h 121"/>
              <a:gd name="T6" fmla="*/ 2147483647 w 119"/>
              <a:gd name="T7" fmla="*/ 2147483647 h 121"/>
              <a:gd name="T8" fmla="*/ 2147483647 w 119"/>
              <a:gd name="T9" fmla="*/ 2147483647 h 121"/>
              <a:gd name="T10" fmla="*/ 2147483647 w 119"/>
              <a:gd name="T11" fmla="*/ 2147483647 h 121"/>
              <a:gd name="T12" fmla="*/ 2147483647 w 119"/>
              <a:gd name="T13" fmla="*/ 2147483647 h 121"/>
              <a:gd name="T14" fmla="*/ 2147483647 w 119"/>
              <a:gd name="T15" fmla="*/ 2147483647 h 121"/>
              <a:gd name="T16" fmla="*/ 2147483647 w 119"/>
              <a:gd name="T17" fmla="*/ 2147483647 h 121"/>
              <a:gd name="T18" fmla="*/ 2147483647 w 119"/>
              <a:gd name="T19" fmla="*/ 2147483647 h 121"/>
              <a:gd name="T20" fmla="*/ 2147483647 w 119"/>
              <a:gd name="T21" fmla="*/ 2147483647 h 121"/>
              <a:gd name="T22" fmla="*/ 2147483647 w 119"/>
              <a:gd name="T23" fmla="*/ 2147483647 h 121"/>
              <a:gd name="T24" fmla="*/ 2147483647 w 119"/>
              <a:gd name="T25" fmla="*/ 2147483647 h 121"/>
              <a:gd name="T26" fmla="*/ 2147483647 w 119"/>
              <a:gd name="T27" fmla="*/ 2147483647 h 121"/>
              <a:gd name="T28" fmla="*/ 2147483647 w 119"/>
              <a:gd name="T29" fmla="*/ 2147483647 h 121"/>
              <a:gd name="T30" fmla="*/ 2147483647 w 119"/>
              <a:gd name="T31" fmla="*/ 2147483647 h 121"/>
              <a:gd name="T32" fmla="*/ 2147483647 w 119"/>
              <a:gd name="T33" fmla="*/ 2147483647 h 121"/>
              <a:gd name="T34" fmla="*/ 2147483647 w 119"/>
              <a:gd name="T35" fmla="*/ 2147483647 h 121"/>
              <a:gd name="T36" fmla="*/ 2147483647 w 119"/>
              <a:gd name="T37" fmla="*/ 2147483647 h 121"/>
              <a:gd name="T38" fmla="*/ 2147483647 w 119"/>
              <a:gd name="T39" fmla="*/ 2147483647 h 121"/>
              <a:gd name="T40" fmla="*/ 2147483647 w 119"/>
              <a:gd name="T41" fmla="*/ 2147483647 h 121"/>
              <a:gd name="T42" fmla="*/ 2147483647 w 119"/>
              <a:gd name="T43" fmla="*/ 2147483647 h 121"/>
              <a:gd name="T44" fmla="*/ 2147483647 w 119"/>
              <a:gd name="T45" fmla="*/ 2147483647 h 121"/>
              <a:gd name="T46" fmla="*/ 2147483647 w 119"/>
              <a:gd name="T47" fmla="*/ 2147483647 h 121"/>
              <a:gd name="T48" fmla="*/ 2147483647 w 119"/>
              <a:gd name="T49" fmla="*/ 2147483647 h 121"/>
              <a:gd name="T50" fmla="*/ 2147483647 w 119"/>
              <a:gd name="T51" fmla="*/ 2147483647 h 121"/>
              <a:gd name="T52" fmla="*/ 2147483647 w 119"/>
              <a:gd name="T53" fmla="*/ 2147483647 h 121"/>
              <a:gd name="T54" fmla="*/ 2147483647 w 119"/>
              <a:gd name="T55" fmla="*/ 2147483647 h 121"/>
              <a:gd name="T56" fmla="*/ 2147483647 w 119"/>
              <a:gd name="T57" fmla="*/ 2147483647 h 121"/>
              <a:gd name="T58" fmla="*/ 2147483647 w 119"/>
              <a:gd name="T59" fmla="*/ 2147483647 h 121"/>
              <a:gd name="T60" fmla="*/ 2147483647 w 119"/>
              <a:gd name="T61" fmla="*/ 2147483647 h 121"/>
              <a:gd name="T62" fmla="*/ 2147483647 w 119"/>
              <a:gd name="T63" fmla="*/ 2147483647 h 121"/>
              <a:gd name="T64" fmla="*/ 2147483647 w 119"/>
              <a:gd name="T65" fmla="*/ 2147483647 h 121"/>
              <a:gd name="T66" fmla="*/ 2147483647 w 119"/>
              <a:gd name="T67" fmla="*/ 2147483647 h 121"/>
              <a:gd name="T68" fmla="*/ 2147483647 w 119"/>
              <a:gd name="T69" fmla="*/ 2147483647 h 121"/>
              <a:gd name="T70" fmla="*/ 2147483647 w 119"/>
              <a:gd name="T71" fmla="*/ 2147483647 h 121"/>
              <a:gd name="T72" fmla="*/ 2147483647 w 119"/>
              <a:gd name="T73" fmla="*/ 2147483647 h 121"/>
              <a:gd name="T74" fmla="*/ 2147483647 w 119"/>
              <a:gd name="T75" fmla="*/ 2147483647 h 121"/>
              <a:gd name="T76" fmla="*/ 2147483647 w 119"/>
              <a:gd name="T77" fmla="*/ 2147483647 h 121"/>
              <a:gd name="T78" fmla="*/ 2147483647 w 119"/>
              <a:gd name="T79" fmla="*/ 2147483647 h 121"/>
              <a:gd name="T80" fmla="*/ 2147483647 w 119"/>
              <a:gd name="T81" fmla="*/ 2147483647 h 121"/>
              <a:gd name="T82" fmla="*/ 2147483647 w 119"/>
              <a:gd name="T83" fmla="*/ 2147483647 h 121"/>
              <a:gd name="T84" fmla="*/ 2147483647 w 119"/>
              <a:gd name="T85" fmla="*/ 2147483647 h 121"/>
              <a:gd name="T86" fmla="*/ 2147483647 w 119"/>
              <a:gd name="T87" fmla="*/ 2147483647 h 121"/>
              <a:gd name="T88" fmla="*/ 2147483647 w 119"/>
              <a:gd name="T89" fmla="*/ 2147483647 h 121"/>
              <a:gd name="T90" fmla="*/ 2147483647 w 119"/>
              <a:gd name="T91" fmla="*/ 2147483647 h 121"/>
              <a:gd name="T92" fmla="*/ 2147483647 w 119"/>
              <a:gd name="T93" fmla="*/ 2147483647 h 121"/>
              <a:gd name="T94" fmla="*/ 2147483647 w 119"/>
              <a:gd name="T95" fmla="*/ 2147483647 h 121"/>
              <a:gd name="T96" fmla="*/ 2147483647 w 119"/>
              <a:gd name="T97" fmla="*/ 2147483647 h 121"/>
              <a:gd name="T98" fmla="*/ 2147483647 w 119"/>
              <a:gd name="T99" fmla="*/ 2147483647 h 121"/>
              <a:gd name="T100" fmla="*/ 2147483647 w 119"/>
              <a:gd name="T101" fmla="*/ 2147483647 h 121"/>
              <a:gd name="T102" fmla="*/ 2147483647 w 119"/>
              <a:gd name="T103" fmla="*/ 2147483647 h 121"/>
              <a:gd name="T104" fmla="*/ 2147483647 w 119"/>
              <a:gd name="T105" fmla="*/ 2147483647 h 121"/>
              <a:gd name="T106" fmla="*/ 2147483647 w 119"/>
              <a:gd name="T107" fmla="*/ 2147483647 h 121"/>
              <a:gd name="T108" fmla="*/ 2147483647 w 119"/>
              <a:gd name="T109" fmla="*/ 2147483647 h 121"/>
              <a:gd name="T110" fmla="*/ 2147483647 w 119"/>
              <a:gd name="T111" fmla="*/ 2147483647 h 121"/>
              <a:gd name="T112" fmla="*/ 2147483647 w 119"/>
              <a:gd name="T113" fmla="*/ 2147483647 h 121"/>
              <a:gd name="T114" fmla="*/ 2147483647 w 119"/>
              <a:gd name="T115" fmla="*/ 2147483647 h 121"/>
              <a:gd name="T116" fmla="*/ 0 w 119"/>
              <a:gd name="T117" fmla="*/ 2147483647 h 121"/>
              <a:gd name="T118" fmla="*/ 0 w 119"/>
              <a:gd name="T119" fmla="*/ 2147483647 h 121"/>
              <a:gd name="T120" fmla="*/ 2147483647 w 119"/>
              <a:gd name="T121" fmla="*/ 2147483647 h 1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9"/>
              <a:gd name="T184" fmla="*/ 0 h 121"/>
              <a:gd name="T185" fmla="*/ 119 w 119"/>
              <a:gd name="T186" fmla="*/ 121 h 1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9" h="121">
                <a:moveTo>
                  <a:pt x="57" y="3"/>
                </a:moveTo>
                <a:lnTo>
                  <a:pt x="57" y="3"/>
                </a:lnTo>
                <a:lnTo>
                  <a:pt x="58" y="3"/>
                </a:lnTo>
                <a:lnTo>
                  <a:pt x="58" y="4"/>
                </a:lnTo>
                <a:lnTo>
                  <a:pt x="58" y="6"/>
                </a:lnTo>
                <a:lnTo>
                  <a:pt x="60" y="6"/>
                </a:lnTo>
                <a:lnTo>
                  <a:pt x="60" y="7"/>
                </a:lnTo>
                <a:lnTo>
                  <a:pt x="61" y="8"/>
                </a:lnTo>
                <a:lnTo>
                  <a:pt x="62" y="10"/>
                </a:lnTo>
                <a:lnTo>
                  <a:pt x="62" y="11"/>
                </a:lnTo>
                <a:lnTo>
                  <a:pt x="64" y="12"/>
                </a:lnTo>
                <a:lnTo>
                  <a:pt x="65" y="14"/>
                </a:lnTo>
                <a:lnTo>
                  <a:pt x="65" y="15"/>
                </a:lnTo>
                <a:lnTo>
                  <a:pt x="66" y="16"/>
                </a:lnTo>
                <a:lnTo>
                  <a:pt x="68" y="18"/>
                </a:lnTo>
                <a:lnTo>
                  <a:pt x="69" y="20"/>
                </a:lnTo>
                <a:lnTo>
                  <a:pt x="70" y="22"/>
                </a:lnTo>
                <a:lnTo>
                  <a:pt x="72" y="24"/>
                </a:lnTo>
                <a:lnTo>
                  <a:pt x="73" y="25"/>
                </a:lnTo>
                <a:lnTo>
                  <a:pt x="74" y="28"/>
                </a:lnTo>
                <a:lnTo>
                  <a:pt x="75" y="29"/>
                </a:lnTo>
                <a:lnTo>
                  <a:pt x="77" y="32"/>
                </a:lnTo>
                <a:lnTo>
                  <a:pt x="78" y="33"/>
                </a:lnTo>
                <a:lnTo>
                  <a:pt x="81" y="36"/>
                </a:lnTo>
                <a:lnTo>
                  <a:pt x="82" y="39"/>
                </a:lnTo>
                <a:lnTo>
                  <a:pt x="83" y="41"/>
                </a:lnTo>
                <a:lnTo>
                  <a:pt x="85" y="43"/>
                </a:lnTo>
                <a:lnTo>
                  <a:pt x="86" y="45"/>
                </a:lnTo>
                <a:lnTo>
                  <a:pt x="87" y="48"/>
                </a:lnTo>
                <a:lnTo>
                  <a:pt x="89" y="51"/>
                </a:lnTo>
                <a:lnTo>
                  <a:pt x="91" y="52"/>
                </a:lnTo>
                <a:lnTo>
                  <a:pt x="93" y="55"/>
                </a:lnTo>
                <a:lnTo>
                  <a:pt x="94" y="57"/>
                </a:lnTo>
                <a:lnTo>
                  <a:pt x="95" y="60"/>
                </a:lnTo>
                <a:lnTo>
                  <a:pt x="97" y="63"/>
                </a:lnTo>
                <a:lnTo>
                  <a:pt x="98" y="64"/>
                </a:lnTo>
                <a:lnTo>
                  <a:pt x="99" y="66"/>
                </a:lnTo>
                <a:lnTo>
                  <a:pt x="101" y="69"/>
                </a:lnTo>
                <a:lnTo>
                  <a:pt x="102" y="72"/>
                </a:lnTo>
                <a:lnTo>
                  <a:pt x="103" y="74"/>
                </a:lnTo>
                <a:lnTo>
                  <a:pt x="105" y="76"/>
                </a:lnTo>
                <a:lnTo>
                  <a:pt x="106" y="78"/>
                </a:lnTo>
                <a:lnTo>
                  <a:pt x="107" y="81"/>
                </a:lnTo>
                <a:lnTo>
                  <a:pt x="109" y="82"/>
                </a:lnTo>
                <a:lnTo>
                  <a:pt x="110" y="85"/>
                </a:lnTo>
                <a:lnTo>
                  <a:pt x="111" y="88"/>
                </a:lnTo>
                <a:lnTo>
                  <a:pt x="111" y="89"/>
                </a:lnTo>
                <a:lnTo>
                  <a:pt x="113" y="92"/>
                </a:lnTo>
                <a:lnTo>
                  <a:pt x="114" y="93"/>
                </a:lnTo>
                <a:lnTo>
                  <a:pt x="115" y="96"/>
                </a:lnTo>
                <a:lnTo>
                  <a:pt x="115" y="97"/>
                </a:lnTo>
                <a:lnTo>
                  <a:pt x="117" y="100"/>
                </a:lnTo>
                <a:lnTo>
                  <a:pt x="117" y="101"/>
                </a:lnTo>
                <a:lnTo>
                  <a:pt x="117" y="102"/>
                </a:lnTo>
                <a:lnTo>
                  <a:pt x="118" y="104"/>
                </a:lnTo>
                <a:lnTo>
                  <a:pt x="118" y="106"/>
                </a:lnTo>
                <a:lnTo>
                  <a:pt x="118" y="107"/>
                </a:lnTo>
                <a:lnTo>
                  <a:pt x="119" y="109"/>
                </a:lnTo>
                <a:lnTo>
                  <a:pt x="119" y="110"/>
                </a:lnTo>
                <a:lnTo>
                  <a:pt x="119" y="111"/>
                </a:lnTo>
                <a:lnTo>
                  <a:pt x="119" y="113"/>
                </a:lnTo>
                <a:lnTo>
                  <a:pt x="119" y="114"/>
                </a:lnTo>
                <a:lnTo>
                  <a:pt x="118" y="114"/>
                </a:lnTo>
                <a:lnTo>
                  <a:pt x="118" y="115"/>
                </a:lnTo>
                <a:lnTo>
                  <a:pt x="117" y="117"/>
                </a:lnTo>
                <a:lnTo>
                  <a:pt x="117" y="118"/>
                </a:lnTo>
                <a:lnTo>
                  <a:pt x="115" y="118"/>
                </a:lnTo>
                <a:lnTo>
                  <a:pt x="114" y="119"/>
                </a:lnTo>
                <a:lnTo>
                  <a:pt x="113" y="119"/>
                </a:lnTo>
                <a:lnTo>
                  <a:pt x="111" y="119"/>
                </a:lnTo>
                <a:lnTo>
                  <a:pt x="111" y="121"/>
                </a:lnTo>
                <a:lnTo>
                  <a:pt x="110" y="121"/>
                </a:lnTo>
                <a:lnTo>
                  <a:pt x="109" y="121"/>
                </a:lnTo>
                <a:lnTo>
                  <a:pt x="107" y="121"/>
                </a:lnTo>
                <a:lnTo>
                  <a:pt x="106" y="121"/>
                </a:lnTo>
                <a:lnTo>
                  <a:pt x="105" y="119"/>
                </a:lnTo>
                <a:lnTo>
                  <a:pt x="103" y="119"/>
                </a:lnTo>
                <a:lnTo>
                  <a:pt x="102" y="119"/>
                </a:lnTo>
                <a:lnTo>
                  <a:pt x="101" y="119"/>
                </a:lnTo>
                <a:lnTo>
                  <a:pt x="99" y="119"/>
                </a:lnTo>
                <a:lnTo>
                  <a:pt x="98" y="118"/>
                </a:lnTo>
                <a:lnTo>
                  <a:pt x="97" y="118"/>
                </a:lnTo>
                <a:lnTo>
                  <a:pt x="95" y="118"/>
                </a:lnTo>
                <a:lnTo>
                  <a:pt x="94" y="117"/>
                </a:lnTo>
                <a:lnTo>
                  <a:pt x="93" y="117"/>
                </a:lnTo>
                <a:lnTo>
                  <a:pt x="90" y="115"/>
                </a:lnTo>
                <a:lnTo>
                  <a:pt x="89" y="115"/>
                </a:lnTo>
                <a:lnTo>
                  <a:pt x="87" y="114"/>
                </a:lnTo>
                <a:lnTo>
                  <a:pt x="86" y="114"/>
                </a:lnTo>
                <a:lnTo>
                  <a:pt x="83" y="113"/>
                </a:lnTo>
                <a:lnTo>
                  <a:pt x="82" y="113"/>
                </a:lnTo>
                <a:lnTo>
                  <a:pt x="81" y="111"/>
                </a:lnTo>
                <a:lnTo>
                  <a:pt x="78" y="110"/>
                </a:lnTo>
                <a:lnTo>
                  <a:pt x="77" y="110"/>
                </a:lnTo>
                <a:lnTo>
                  <a:pt x="75" y="109"/>
                </a:lnTo>
                <a:lnTo>
                  <a:pt x="73" y="107"/>
                </a:lnTo>
                <a:lnTo>
                  <a:pt x="72" y="107"/>
                </a:lnTo>
                <a:lnTo>
                  <a:pt x="70" y="106"/>
                </a:lnTo>
                <a:lnTo>
                  <a:pt x="68" y="105"/>
                </a:lnTo>
                <a:lnTo>
                  <a:pt x="66" y="104"/>
                </a:lnTo>
                <a:lnTo>
                  <a:pt x="65" y="104"/>
                </a:lnTo>
                <a:lnTo>
                  <a:pt x="62" y="102"/>
                </a:lnTo>
                <a:lnTo>
                  <a:pt x="61" y="101"/>
                </a:lnTo>
                <a:lnTo>
                  <a:pt x="60" y="100"/>
                </a:lnTo>
                <a:lnTo>
                  <a:pt x="58" y="98"/>
                </a:lnTo>
                <a:lnTo>
                  <a:pt x="56" y="98"/>
                </a:lnTo>
                <a:lnTo>
                  <a:pt x="54" y="97"/>
                </a:lnTo>
                <a:lnTo>
                  <a:pt x="53" y="96"/>
                </a:lnTo>
                <a:lnTo>
                  <a:pt x="52" y="94"/>
                </a:lnTo>
                <a:lnTo>
                  <a:pt x="49" y="93"/>
                </a:lnTo>
                <a:lnTo>
                  <a:pt x="48" y="92"/>
                </a:lnTo>
                <a:lnTo>
                  <a:pt x="46" y="90"/>
                </a:lnTo>
                <a:lnTo>
                  <a:pt x="45" y="89"/>
                </a:lnTo>
                <a:lnTo>
                  <a:pt x="44" y="89"/>
                </a:lnTo>
                <a:lnTo>
                  <a:pt x="42" y="88"/>
                </a:lnTo>
                <a:lnTo>
                  <a:pt x="41" y="86"/>
                </a:lnTo>
                <a:lnTo>
                  <a:pt x="40" y="85"/>
                </a:lnTo>
                <a:lnTo>
                  <a:pt x="37" y="84"/>
                </a:lnTo>
                <a:lnTo>
                  <a:pt x="37" y="82"/>
                </a:lnTo>
                <a:lnTo>
                  <a:pt x="34" y="81"/>
                </a:lnTo>
                <a:lnTo>
                  <a:pt x="34" y="80"/>
                </a:lnTo>
                <a:lnTo>
                  <a:pt x="33" y="80"/>
                </a:lnTo>
                <a:lnTo>
                  <a:pt x="32" y="78"/>
                </a:lnTo>
                <a:lnTo>
                  <a:pt x="31" y="77"/>
                </a:lnTo>
                <a:lnTo>
                  <a:pt x="29" y="76"/>
                </a:lnTo>
                <a:lnTo>
                  <a:pt x="29" y="74"/>
                </a:lnTo>
                <a:lnTo>
                  <a:pt x="28" y="73"/>
                </a:lnTo>
                <a:lnTo>
                  <a:pt x="27" y="72"/>
                </a:lnTo>
                <a:lnTo>
                  <a:pt x="25" y="70"/>
                </a:lnTo>
                <a:lnTo>
                  <a:pt x="24" y="70"/>
                </a:lnTo>
                <a:lnTo>
                  <a:pt x="24" y="69"/>
                </a:lnTo>
                <a:lnTo>
                  <a:pt x="23" y="68"/>
                </a:lnTo>
                <a:lnTo>
                  <a:pt x="23" y="66"/>
                </a:lnTo>
                <a:lnTo>
                  <a:pt x="21" y="65"/>
                </a:lnTo>
                <a:lnTo>
                  <a:pt x="20" y="64"/>
                </a:lnTo>
                <a:lnTo>
                  <a:pt x="19" y="63"/>
                </a:lnTo>
                <a:lnTo>
                  <a:pt x="17" y="61"/>
                </a:lnTo>
                <a:lnTo>
                  <a:pt x="17" y="60"/>
                </a:lnTo>
                <a:lnTo>
                  <a:pt x="16" y="59"/>
                </a:lnTo>
                <a:lnTo>
                  <a:pt x="16" y="57"/>
                </a:lnTo>
                <a:lnTo>
                  <a:pt x="15" y="56"/>
                </a:lnTo>
                <a:lnTo>
                  <a:pt x="13" y="56"/>
                </a:lnTo>
                <a:lnTo>
                  <a:pt x="13" y="55"/>
                </a:lnTo>
                <a:lnTo>
                  <a:pt x="12" y="53"/>
                </a:lnTo>
                <a:lnTo>
                  <a:pt x="12" y="52"/>
                </a:lnTo>
                <a:lnTo>
                  <a:pt x="12" y="51"/>
                </a:lnTo>
                <a:lnTo>
                  <a:pt x="11" y="49"/>
                </a:lnTo>
                <a:lnTo>
                  <a:pt x="9" y="48"/>
                </a:lnTo>
                <a:lnTo>
                  <a:pt x="9" y="47"/>
                </a:lnTo>
                <a:lnTo>
                  <a:pt x="8" y="45"/>
                </a:lnTo>
                <a:lnTo>
                  <a:pt x="8" y="44"/>
                </a:lnTo>
                <a:lnTo>
                  <a:pt x="7" y="43"/>
                </a:lnTo>
                <a:lnTo>
                  <a:pt x="7" y="41"/>
                </a:lnTo>
                <a:lnTo>
                  <a:pt x="5" y="40"/>
                </a:lnTo>
                <a:lnTo>
                  <a:pt x="5" y="39"/>
                </a:lnTo>
                <a:lnTo>
                  <a:pt x="5" y="37"/>
                </a:lnTo>
                <a:lnTo>
                  <a:pt x="4" y="37"/>
                </a:lnTo>
                <a:lnTo>
                  <a:pt x="4" y="36"/>
                </a:lnTo>
                <a:lnTo>
                  <a:pt x="3" y="35"/>
                </a:lnTo>
                <a:lnTo>
                  <a:pt x="3" y="33"/>
                </a:lnTo>
                <a:lnTo>
                  <a:pt x="3" y="32"/>
                </a:lnTo>
                <a:lnTo>
                  <a:pt x="1" y="32"/>
                </a:lnTo>
                <a:lnTo>
                  <a:pt x="1" y="31"/>
                </a:lnTo>
                <a:lnTo>
                  <a:pt x="1" y="29"/>
                </a:lnTo>
                <a:lnTo>
                  <a:pt x="0" y="28"/>
                </a:lnTo>
                <a:lnTo>
                  <a:pt x="0" y="27"/>
                </a:lnTo>
                <a:lnTo>
                  <a:pt x="0" y="25"/>
                </a:lnTo>
                <a:lnTo>
                  <a:pt x="3" y="0"/>
                </a:lnTo>
                <a:lnTo>
                  <a:pt x="57" y="3"/>
                </a:lnTo>
                <a:close/>
              </a:path>
            </a:pathLst>
          </a:custGeom>
          <a:solidFill>
            <a:srgbClr val="825C66"/>
          </a:solidFill>
          <a:ln w="9525">
            <a:noFill/>
            <a:round/>
            <a:headEnd/>
            <a:tailEnd/>
          </a:ln>
        </p:spPr>
        <p:txBody>
          <a:bodyPr/>
          <a:lstStyle/>
          <a:p>
            <a:endParaRPr lang="ja-JP" altLang="ja-JP"/>
          </a:p>
        </p:txBody>
      </p:sp>
      <p:sp>
        <p:nvSpPr>
          <p:cNvPr id="64" name="Freeform 117"/>
          <p:cNvSpPr>
            <a:spLocks/>
          </p:cNvSpPr>
          <p:nvPr/>
        </p:nvSpPr>
        <p:spPr bwMode="auto">
          <a:xfrm>
            <a:off x="7263705" y="2908772"/>
            <a:ext cx="47625" cy="280987"/>
          </a:xfrm>
          <a:custGeom>
            <a:avLst/>
            <a:gdLst>
              <a:gd name="T0" fmla="*/ 2147483647 w 41"/>
              <a:gd name="T1" fmla="*/ 0 h 248"/>
              <a:gd name="T2" fmla="*/ 0 w 41"/>
              <a:gd name="T3" fmla="*/ 2147483647 h 248"/>
              <a:gd name="T4" fmla="*/ 2147483647 w 41"/>
              <a:gd name="T5" fmla="*/ 2147483647 h 248"/>
              <a:gd name="T6" fmla="*/ 2147483647 w 41"/>
              <a:gd name="T7" fmla="*/ 0 h 248"/>
              <a:gd name="T8" fmla="*/ 2147483647 w 41"/>
              <a:gd name="T9" fmla="*/ 0 h 248"/>
              <a:gd name="T10" fmla="*/ 2147483647 w 41"/>
              <a:gd name="T11" fmla="*/ 0 h 248"/>
              <a:gd name="T12" fmla="*/ 0 60000 65536"/>
              <a:gd name="T13" fmla="*/ 0 60000 65536"/>
              <a:gd name="T14" fmla="*/ 0 60000 65536"/>
              <a:gd name="T15" fmla="*/ 0 60000 65536"/>
              <a:gd name="T16" fmla="*/ 0 60000 65536"/>
              <a:gd name="T17" fmla="*/ 0 60000 65536"/>
              <a:gd name="T18" fmla="*/ 0 w 41"/>
              <a:gd name="T19" fmla="*/ 0 h 248"/>
              <a:gd name="T20" fmla="*/ 41 w 41"/>
              <a:gd name="T21" fmla="*/ 248 h 248"/>
            </a:gdLst>
            <a:ahLst/>
            <a:cxnLst>
              <a:cxn ang="T12">
                <a:pos x="T0" y="T1"/>
              </a:cxn>
              <a:cxn ang="T13">
                <a:pos x="T2" y="T3"/>
              </a:cxn>
              <a:cxn ang="T14">
                <a:pos x="T4" y="T5"/>
              </a:cxn>
              <a:cxn ang="T15">
                <a:pos x="T6" y="T7"/>
              </a:cxn>
              <a:cxn ang="T16">
                <a:pos x="T8" y="T9"/>
              </a:cxn>
              <a:cxn ang="T17">
                <a:pos x="T10" y="T11"/>
              </a:cxn>
            </a:cxnLst>
            <a:rect l="T18" t="T19" r="T20" b="T21"/>
            <a:pathLst>
              <a:path w="41" h="248">
                <a:moveTo>
                  <a:pt x="25" y="0"/>
                </a:moveTo>
                <a:lnTo>
                  <a:pt x="0" y="248"/>
                </a:lnTo>
                <a:lnTo>
                  <a:pt x="19" y="248"/>
                </a:lnTo>
                <a:lnTo>
                  <a:pt x="41" y="0"/>
                </a:lnTo>
                <a:lnTo>
                  <a:pt x="25" y="0"/>
                </a:lnTo>
                <a:close/>
              </a:path>
            </a:pathLst>
          </a:custGeom>
          <a:solidFill>
            <a:srgbClr val="B3B38A"/>
          </a:solidFill>
          <a:ln w="9525">
            <a:noFill/>
            <a:round/>
            <a:headEnd/>
            <a:tailEnd/>
          </a:ln>
        </p:spPr>
        <p:txBody>
          <a:bodyPr/>
          <a:lstStyle/>
          <a:p>
            <a:endParaRPr lang="ja-JP" altLang="ja-JP"/>
          </a:p>
        </p:txBody>
      </p:sp>
      <p:sp>
        <p:nvSpPr>
          <p:cNvPr id="65" name="Freeform 118"/>
          <p:cNvSpPr>
            <a:spLocks/>
          </p:cNvSpPr>
          <p:nvPr/>
        </p:nvSpPr>
        <p:spPr bwMode="auto">
          <a:xfrm>
            <a:off x="7130355" y="2902422"/>
            <a:ext cx="158750" cy="361950"/>
          </a:xfrm>
          <a:custGeom>
            <a:avLst/>
            <a:gdLst>
              <a:gd name="T0" fmla="*/ 2147483647 w 141"/>
              <a:gd name="T1" fmla="*/ 0 h 314"/>
              <a:gd name="T2" fmla="*/ 0 w 141"/>
              <a:gd name="T3" fmla="*/ 2147483647 h 314"/>
              <a:gd name="T4" fmla="*/ 2147483647 w 141"/>
              <a:gd name="T5" fmla="*/ 2147483647 h 314"/>
              <a:gd name="T6" fmla="*/ 2147483647 w 141"/>
              <a:gd name="T7" fmla="*/ 2147483647 h 314"/>
              <a:gd name="T8" fmla="*/ 2147483647 w 141"/>
              <a:gd name="T9" fmla="*/ 0 h 314"/>
              <a:gd name="T10" fmla="*/ 2147483647 w 141"/>
              <a:gd name="T11" fmla="*/ 0 h 314"/>
              <a:gd name="T12" fmla="*/ 0 60000 65536"/>
              <a:gd name="T13" fmla="*/ 0 60000 65536"/>
              <a:gd name="T14" fmla="*/ 0 60000 65536"/>
              <a:gd name="T15" fmla="*/ 0 60000 65536"/>
              <a:gd name="T16" fmla="*/ 0 60000 65536"/>
              <a:gd name="T17" fmla="*/ 0 60000 65536"/>
              <a:gd name="T18" fmla="*/ 0 w 141"/>
              <a:gd name="T19" fmla="*/ 0 h 314"/>
              <a:gd name="T20" fmla="*/ 141 w 141"/>
              <a:gd name="T21" fmla="*/ 314 h 314"/>
            </a:gdLst>
            <a:ahLst/>
            <a:cxnLst>
              <a:cxn ang="T12">
                <a:pos x="T0" y="T1"/>
              </a:cxn>
              <a:cxn ang="T13">
                <a:pos x="T2" y="T3"/>
              </a:cxn>
              <a:cxn ang="T14">
                <a:pos x="T4" y="T5"/>
              </a:cxn>
              <a:cxn ang="T15">
                <a:pos x="T6" y="T7"/>
              </a:cxn>
              <a:cxn ang="T16">
                <a:pos x="T8" y="T9"/>
              </a:cxn>
              <a:cxn ang="T17">
                <a:pos x="T10" y="T11"/>
              </a:cxn>
            </a:cxnLst>
            <a:rect l="T18" t="T19" r="T20" b="T21"/>
            <a:pathLst>
              <a:path w="141" h="314">
                <a:moveTo>
                  <a:pt x="128" y="0"/>
                </a:moveTo>
                <a:lnTo>
                  <a:pt x="0" y="314"/>
                </a:lnTo>
                <a:lnTo>
                  <a:pt x="20" y="314"/>
                </a:lnTo>
                <a:lnTo>
                  <a:pt x="141" y="3"/>
                </a:lnTo>
                <a:lnTo>
                  <a:pt x="128" y="0"/>
                </a:lnTo>
                <a:close/>
              </a:path>
            </a:pathLst>
          </a:custGeom>
          <a:solidFill>
            <a:srgbClr val="CCCC9C"/>
          </a:solidFill>
          <a:ln w="9525">
            <a:noFill/>
            <a:round/>
            <a:headEnd/>
            <a:tailEnd/>
          </a:ln>
        </p:spPr>
        <p:txBody>
          <a:bodyPr/>
          <a:lstStyle/>
          <a:p>
            <a:endParaRPr lang="ja-JP" altLang="ja-JP"/>
          </a:p>
        </p:txBody>
      </p:sp>
      <p:sp>
        <p:nvSpPr>
          <p:cNvPr id="66" name="Freeform 119"/>
          <p:cNvSpPr>
            <a:spLocks/>
          </p:cNvSpPr>
          <p:nvPr/>
        </p:nvSpPr>
        <p:spPr bwMode="auto">
          <a:xfrm>
            <a:off x="7319268" y="2908772"/>
            <a:ext cx="80962" cy="352425"/>
          </a:xfrm>
          <a:custGeom>
            <a:avLst/>
            <a:gdLst>
              <a:gd name="T0" fmla="*/ 2147483647 w 72"/>
              <a:gd name="T1" fmla="*/ 0 h 309"/>
              <a:gd name="T2" fmla="*/ 2147483647 w 72"/>
              <a:gd name="T3" fmla="*/ 2147483647 h 309"/>
              <a:gd name="T4" fmla="*/ 2147483647 w 72"/>
              <a:gd name="T5" fmla="*/ 2147483647 h 309"/>
              <a:gd name="T6" fmla="*/ 0 w 72"/>
              <a:gd name="T7" fmla="*/ 2147483647 h 309"/>
              <a:gd name="T8" fmla="*/ 2147483647 w 72"/>
              <a:gd name="T9" fmla="*/ 0 h 309"/>
              <a:gd name="T10" fmla="*/ 2147483647 w 72"/>
              <a:gd name="T11" fmla="*/ 0 h 309"/>
              <a:gd name="T12" fmla="*/ 0 60000 65536"/>
              <a:gd name="T13" fmla="*/ 0 60000 65536"/>
              <a:gd name="T14" fmla="*/ 0 60000 65536"/>
              <a:gd name="T15" fmla="*/ 0 60000 65536"/>
              <a:gd name="T16" fmla="*/ 0 60000 65536"/>
              <a:gd name="T17" fmla="*/ 0 60000 65536"/>
              <a:gd name="T18" fmla="*/ 0 w 72"/>
              <a:gd name="T19" fmla="*/ 0 h 309"/>
              <a:gd name="T20" fmla="*/ 72 w 72"/>
              <a:gd name="T21" fmla="*/ 309 h 309"/>
            </a:gdLst>
            <a:ahLst/>
            <a:cxnLst>
              <a:cxn ang="T12">
                <a:pos x="T0" y="T1"/>
              </a:cxn>
              <a:cxn ang="T13">
                <a:pos x="T2" y="T3"/>
              </a:cxn>
              <a:cxn ang="T14">
                <a:pos x="T4" y="T5"/>
              </a:cxn>
              <a:cxn ang="T15">
                <a:pos x="T6" y="T7"/>
              </a:cxn>
              <a:cxn ang="T16">
                <a:pos x="T8" y="T9"/>
              </a:cxn>
              <a:cxn ang="T17">
                <a:pos x="T10" y="T11"/>
              </a:cxn>
            </a:cxnLst>
            <a:rect l="T18" t="T19" r="T20" b="T21"/>
            <a:pathLst>
              <a:path w="72" h="309">
                <a:moveTo>
                  <a:pt x="16" y="0"/>
                </a:moveTo>
                <a:lnTo>
                  <a:pt x="72" y="309"/>
                </a:lnTo>
                <a:lnTo>
                  <a:pt x="53" y="309"/>
                </a:lnTo>
                <a:lnTo>
                  <a:pt x="0" y="1"/>
                </a:lnTo>
                <a:lnTo>
                  <a:pt x="16" y="0"/>
                </a:lnTo>
                <a:close/>
              </a:path>
            </a:pathLst>
          </a:custGeom>
          <a:solidFill>
            <a:srgbClr val="CCCC9C"/>
          </a:solidFill>
          <a:ln w="9525">
            <a:noFill/>
            <a:round/>
            <a:headEnd/>
            <a:tailEnd/>
          </a:ln>
        </p:spPr>
        <p:txBody>
          <a:bodyPr/>
          <a:lstStyle/>
          <a:p>
            <a:endParaRPr lang="ja-JP" altLang="ja-JP"/>
          </a:p>
        </p:txBody>
      </p:sp>
      <p:sp>
        <p:nvSpPr>
          <p:cNvPr id="67" name="Freeform 120"/>
          <p:cNvSpPr>
            <a:spLocks/>
          </p:cNvSpPr>
          <p:nvPr/>
        </p:nvSpPr>
        <p:spPr bwMode="auto">
          <a:xfrm>
            <a:off x="7251005" y="2888134"/>
            <a:ext cx="112713" cy="23813"/>
          </a:xfrm>
          <a:custGeom>
            <a:avLst/>
            <a:gdLst>
              <a:gd name="T0" fmla="*/ 2147483647 w 97"/>
              <a:gd name="T1" fmla="*/ 2147483647 h 21"/>
              <a:gd name="T2" fmla="*/ 2147483647 w 97"/>
              <a:gd name="T3" fmla="*/ 2147483647 h 21"/>
              <a:gd name="T4" fmla="*/ 2147483647 w 97"/>
              <a:gd name="T5" fmla="*/ 2147483647 h 21"/>
              <a:gd name="T6" fmla="*/ 2147483647 w 97"/>
              <a:gd name="T7" fmla="*/ 2147483647 h 21"/>
              <a:gd name="T8" fmla="*/ 2147483647 w 97"/>
              <a:gd name="T9" fmla="*/ 2147483647 h 21"/>
              <a:gd name="T10" fmla="*/ 2147483647 w 97"/>
              <a:gd name="T11" fmla="*/ 2147483647 h 21"/>
              <a:gd name="T12" fmla="*/ 2147483647 w 97"/>
              <a:gd name="T13" fmla="*/ 2147483647 h 21"/>
              <a:gd name="T14" fmla="*/ 2147483647 w 97"/>
              <a:gd name="T15" fmla="*/ 2147483647 h 21"/>
              <a:gd name="T16" fmla="*/ 2147483647 w 97"/>
              <a:gd name="T17" fmla="*/ 2147483647 h 21"/>
              <a:gd name="T18" fmla="*/ 2147483647 w 97"/>
              <a:gd name="T19" fmla="*/ 2147483647 h 21"/>
              <a:gd name="T20" fmla="*/ 2147483647 w 97"/>
              <a:gd name="T21" fmla="*/ 2147483647 h 21"/>
              <a:gd name="T22" fmla="*/ 2147483647 w 97"/>
              <a:gd name="T23" fmla="*/ 2147483647 h 21"/>
              <a:gd name="T24" fmla="*/ 2147483647 w 97"/>
              <a:gd name="T25" fmla="*/ 2147483647 h 21"/>
              <a:gd name="T26" fmla="*/ 2147483647 w 97"/>
              <a:gd name="T27" fmla="*/ 2147483647 h 21"/>
              <a:gd name="T28" fmla="*/ 2147483647 w 97"/>
              <a:gd name="T29" fmla="*/ 2147483647 h 21"/>
              <a:gd name="T30" fmla="*/ 2147483647 w 97"/>
              <a:gd name="T31" fmla="*/ 2147483647 h 21"/>
              <a:gd name="T32" fmla="*/ 2147483647 w 97"/>
              <a:gd name="T33" fmla="*/ 2147483647 h 21"/>
              <a:gd name="T34" fmla="*/ 2147483647 w 97"/>
              <a:gd name="T35" fmla="*/ 2147483647 h 21"/>
              <a:gd name="T36" fmla="*/ 2147483647 w 97"/>
              <a:gd name="T37" fmla="*/ 2147483647 h 21"/>
              <a:gd name="T38" fmla="*/ 2147483647 w 97"/>
              <a:gd name="T39" fmla="*/ 2147483647 h 21"/>
              <a:gd name="T40" fmla="*/ 2147483647 w 97"/>
              <a:gd name="T41" fmla="*/ 2147483647 h 21"/>
              <a:gd name="T42" fmla="*/ 2147483647 w 97"/>
              <a:gd name="T43" fmla="*/ 2147483647 h 21"/>
              <a:gd name="T44" fmla="*/ 2147483647 w 97"/>
              <a:gd name="T45" fmla="*/ 2147483647 h 21"/>
              <a:gd name="T46" fmla="*/ 2147483647 w 97"/>
              <a:gd name="T47" fmla="*/ 0 h 21"/>
              <a:gd name="T48" fmla="*/ 2147483647 w 97"/>
              <a:gd name="T49" fmla="*/ 0 h 21"/>
              <a:gd name="T50" fmla="*/ 2147483647 w 97"/>
              <a:gd name="T51" fmla="*/ 0 h 21"/>
              <a:gd name="T52" fmla="*/ 2147483647 w 97"/>
              <a:gd name="T53" fmla="*/ 0 h 21"/>
              <a:gd name="T54" fmla="*/ 2147483647 w 97"/>
              <a:gd name="T55" fmla="*/ 0 h 21"/>
              <a:gd name="T56" fmla="*/ 2147483647 w 97"/>
              <a:gd name="T57" fmla="*/ 0 h 21"/>
              <a:gd name="T58" fmla="*/ 2147483647 w 97"/>
              <a:gd name="T59" fmla="*/ 0 h 21"/>
              <a:gd name="T60" fmla="*/ 2147483647 w 97"/>
              <a:gd name="T61" fmla="*/ 0 h 21"/>
              <a:gd name="T62" fmla="*/ 2147483647 w 97"/>
              <a:gd name="T63" fmla="*/ 0 h 21"/>
              <a:gd name="T64" fmla="*/ 2147483647 w 97"/>
              <a:gd name="T65" fmla="*/ 0 h 21"/>
              <a:gd name="T66" fmla="*/ 2147483647 w 97"/>
              <a:gd name="T67" fmla="*/ 0 h 21"/>
              <a:gd name="T68" fmla="*/ 2147483647 w 97"/>
              <a:gd name="T69" fmla="*/ 0 h 21"/>
              <a:gd name="T70" fmla="*/ 2147483647 w 97"/>
              <a:gd name="T71" fmla="*/ 0 h 21"/>
              <a:gd name="T72" fmla="*/ 2147483647 w 97"/>
              <a:gd name="T73" fmla="*/ 2147483647 h 21"/>
              <a:gd name="T74" fmla="*/ 2147483647 w 97"/>
              <a:gd name="T75" fmla="*/ 2147483647 h 21"/>
              <a:gd name="T76" fmla="*/ 2147483647 w 97"/>
              <a:gd name="T77" fmla="*/ 2147483647 h 21"/>
              <a:gd name="T78" fmla="*/ 2147483647 w 97"/>
              <a:gd name="T79" fmla="*/ 2147483647 h 21"/>
              <a:gd name="T80" fmla="*/ 2147483647 w 97"/>
              <a:gd name="T81" fmla="*/ 2147483647 h 21"/>
              <a:gd name="T82" fmla="*/ 2147483647 w 97"/>
              <a:gd name="T83" fmla="*/ 2147483647 h 21"/>
              <a:gd name="T84" fmla="*/ 2147483647 w 97"/>
              <a:gd name="T85" fmla="*/ 2147483647 h 21"/>
              <a:gd name="T86" fmla="*/ 0 w 97"/>
              <a:gd name="T87" fmla="*/ 2147483647 h 21"/>
              <a:gd name="T88" fmla="*/ 0 w 97"/>
              <a:gd name="T89" fmla="*/ 2147483647 h 21"/>
              <a:gd name="T90" fmla="*/ 2147483647 w 97"/>
              <a:gd name="T91" fmla="*/ 2147483647 h 21"/>
              <a:gd name="T92" fmla="*/ 2147483647 w 97"/>
              <a:gd name="T93" fmla="*/ 2147483647 h 21"/>
              <a:gd name="T94" fmla="*/ 2147483647 w 97"/>
              <a:gd name="T95" fmla="*/ 2147483647 h 21"/>
              <a:gd name="T96" fmla="*/ 2147483647 w 97"/>
              <a:gd name="T97" fmla="*/ 2147483647 h 21"/>
              <a:gd name="T98" fmla="*/ 2147483647 w 97"/>
              <a:gd name="T99" fmla="*/ 2147483647 h 21"/>
              <a:gd name="T100" fmla="*/ 2147483647 w 97"/>
              <a:gd name="T101" fmla="*/ 2147483647 h 21"/>
              <a:gd name="T102" fmla="*/ 2147483647 w 97"/>
              <a:gd name="T103" fmla="*/ 2147483647 h 21"/>
              <a:gd name="T104" fmla="*/ 2147483647 w 97"/>
              <a:gd name="T105" fmla="*/ 2147483647 h 21"/>
              <a:gd name="T106" fmla="*/ 2147483647 w 97"/>
              <a:gd name="T107" fmla="*/ 2147483647 h 21"/>
              <a:gd name="T108" fmla="*/ 2147483647 w 97"/>
              <a:gd name="T109" fmla="*/ 2147483647 h 21"/>
              <a:gd name="T110" fmla="*/ 2147483647 w 97"/>
              <a:gd name="T111" fmla="*/ 2147483647 h 21"/>
              <a:gd name="T112" fmla="*/ 2147483647 w 97"/>
              <a:gd name="T113" fmla="*/ 2147483647 h 21"/>
              <a:gd name="T114" fmla="*/ 2147483647 w 97"/>
              <a:gd name="T115" fmla="*/ 2147483647 h 21"/>
              <a:gd name="T116" fmla="*/ 2147483647 w 97"/>
              <a:gd name="T117" fmla="*/ 2147483647 h 2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21"/>
              <a:gd name="T179" fmla="*/ 97 w 97"/>
              <a:gd name="T180" fmla="*/ 21 h 2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21">
                <a:moveTo>
                  <a:pt x="48" y="21"/>
                </a:moveTo>
                <a:lnTo>
                  <a:pt x="49" y="21"/>
                </a:lnTo>
                <a:lnTo>
                  <a:pt x="51" y="21"/>
                </a:lnTo>
                <a:lnTo>
                  <a:pt x="52" y="21"/>
                </a:lnTo>
                <a:lnTo>
                  <a:pt x="53" y="21"/>
                </a:lnTo>
                <a:lnTo>
                  <a:pt x="55" y="21"/>
                </a:lnTo>
                <a:lnTo>
                  <a:pt x="56" y="21"/>
                </a:lnTo>
                <a:lnTo>
                  <a:pt x="57" y="21"/>
                </a:lnTo>
                <a:lnTo>
                  <a:pt x="58" y="21"/>
                </a:lnTo>
                <a:lnTo>
                  <a:pt x="60" y="21"/>
                </a:lnTo>
                <a:lnTo>
                  <a:pt x="61" y="20"/>
                </a:lnTo>
                <a:lnTo>
                  <a:pt x="62" y="20"/>
                </a:lnTo>
                <a:lnTo>
                  <a:pt x="64" y="20"/>
                </a:lnTo>
                <a:lnTo>
                  <a:pt x="65" y="20"/>
                </a:lnTo>
                <a:lnTo>
                  <a:pt x="66" y="20"/>
                </a:lnTo>
                <a:lnTo>
                  <a:pt x="68" y="20"/>
                </a:lnTo>
                <a:lnTo>
                  <a:pt x="69" y="20"/>
                </a:lnTo>
                <a:lnTo>
                  <a:pt x="70" y="20"/>
                </a:lnTo>
                <a:lnTo>
                  <a:pt x="72" y="20"/>
                </a:lnTo>
                <a:lnTo>
                  <a:pt x="73" y="20"/>
                </a:lnTo>
                <a:lnTo>
                  <a:pt x="74" y="19"/>
                </a:lnTo>
                <a:lnTo>
                  <a:pt x="76" y="19"/>
                </a:lnTo>
                <a:lnTo>
                  <a:pt x="77" y="19"/>
                </a:lnTo>
                <a:lnTo>
                  <a:pt x="78" y="19"/>
                </a:lnTo>
                <a:lnTo>
                  <a:pt x="80" y="19"/>
                </a:lnTo>
                <a:lnTo>
                  <a:pt x="81" y="19"/>
                </a:lnTo>
                <a:lnTo>
                  <a:pt x="82" y="19"/>
                </a:lnTo>
                <a:lnTo>
                  <a:pt x="84" y="17"/>
                </a:lnTo>
                <a:lnTo>
                  <a:pt x="85" y="17"/>
                </a:lnTo>
                <a:lnTo>
                  <a:pt x="86" y="16"/>
                </a:lnTo>
                <a:lnTo>
                  <a:pt x="88" y="16"/>
                </a:lnTo>
                <a:lnTo>
                  <a:pt x="89" y="16"/>
                </a:lnTo>
                <a:lnTo>
                  <a:pt x="90" y="16"/>
                </a:lnTo>
                <a:lnTo>
                  <a:pt x="92" y="15"/>
                </a:lnTo>
                <a:lnTo>
                  <a:pt x="93" y="15"/>
                </a:lnTo>
                <a:lnTo>
                  <a:pt x="94" y="13"/>
                </a:lnTo>
                <a:lnTo>
                  <a:pt x="96" y="12"/>
                </a:lnTo>
                <a:lnTo>
                  <a:pt x="97" y="11"/>
                </a:lnTo>
                <a:lnTo>
                  <a:pt x="96" y="9"/>
                </a:lnTo>
                <a:lnTo>
                  <a:pt x="96" y="8"/>
                </a:lnTo>
                <a:lnTo>
                  <a:pt x="94" y="7"/>
                </a:lnTo>
                <a:lnTo>
                  <a:pt x="93" y="7"/>
                </a:lnTo>
                <a:lnTo>
                  <a:pt x="92" y="5"/>
                </a:lnTo>
                <a:lnTo>
                  <a:pt x="90" y="5"/>
                </a:lnTo>
                <a:lnTo>
                  <a:pt x="89" y="4"/>
                </a:lnTo>
                <a:lnTo>
                  <a:pt x="88" y="4"/>
                </a:lnTo>
                <a:lnTo>
                  <a:pt x="86" y="4"/>
                </a:lnTo>
                <a:lnTo>
                  <a:pt x="85" y="4"/>
                </a:lnTo>
                <a:lnTo>
                  <a:pt x="84" y="3"/>
                </a:lnTo>
                <a:lnTo>
                  <a:pt x="82" y="3"/>
                </a:lnTo>
                <a:lnTo>
                  <a:pt x="81" y="3"/>
                </a:lnTo>
                <a:lnTo>
                  <a:pt x="80" y="3"/>
                </a:lnTo>
                <a:lnTo>
                  <a:pt x="80" y="1"/>
                </a:lnTo>
                <a:lnTo>
                  <a:pt x="78" y="1"/>
                </a:lnTo>
                <a:lnTo>
                  <a:pt x="77" y="1"/>
                </a:lnTo>
                <a:lnTo>
                  <a:pt x="76" y="1"/>
                </a:lnTo>
                <a:lnTo>
                  <a:pt x="74" y="1"/>
                </a:lnTo>
                <a:lnTo>
                  <a:pt x="73" y="1"/>
                </a:lnTo>
                <a:lnTo>
                  <a:pt x="72" y="1"/>
                </a:lnTo>
                <a:lnTo>
                  <a:pt x="70" y="1"/>
                </a:lnTo>
                <a:lnTo>
                  <a:pt x="69" y="0"/>
                </a:lnTo>
                <a:lnTo>
                  <a:pt x="68" y="0"/>
                </a:lnTo>
                <a:lnTo>
                  <a:pt x="66" y="0"/>
                </a:lnTo>
                <a:lnTo>
                  <a:pt x="65" y="0"/>
                </a:lnTo>
                <a:lnTo>
                  <a:pt x="64" y="0"/>
                </a:lnTo>
                <a:lnTo>
                  <a:pt x="62" y="0"/>
                </a:lnTo>
                <a:lnTo>
                  <a:pt x="61" y="0"/>
                </a:lnTo>
                <a:lnTo>
                  <a:pt x="60" y="0"/>
                </a:lnTo>
                <a:lnTo>
                  <a:pt x="58" y="0"/>
                </a:lnTo>
                <a:lnTo>
                  <a:pt x="57" y="0"/>
                </a:lnTo>
                <a:lnTo>
                  <a:pt x="56" y="0"/>
                </a:lnTo>
                <a:lnTo>
                  <a:pt x="55" y="0"/>
                </a:lnTo>
                <a:lnTo>
                  <a:pt x="53" y="0"/>
                </a:lnTo>
                <a:lnTo>
                  <a:pt x="52" y="0"/>
                </a:lnTo>
                <a:lnTo>
                  <a:pt x="51" y="0"/>
                </a:lnTo>
                <a:lnTo>
                  <a:pt x="49" y="0"/>
                </a:lnTo>
                <a:lnTo>
                  <a:pt x="48" y="0"/>
                </a:lnTo>
                <a:lnTo>
                  <a:pt x="47" y="0"/>
                </a:lnTo>
                <a:lnTo>
                  <a:pt x="45" y="0"/>
                </a:lnTo>
                <a:lnTo>
                  <a:pt x="44" y="0"/>
                </a:lnTo>
                <a:lnTo>
                  <a:pt x="43" y="0"/>
                </a:lnTo>
                <a:lnTo>
                  <a:pt x="41" y="0"/>
                </a:lnTo>
                <a:lnTo>
                  <a:pt x="40" y="0"/>
                </a:lnTo>
                <a:lnTo>
                  <a:pt x="39" y="0"/>
                </a:lnTo>
                <a:lnTo>
                  <a:pt x="37" y="0"/>
                </a:lnTo>
                <a:lnTo>
                  <a:pt x="36" y="0"/>
                </a:lnTo>
                <a:lnTo>
                  <a:pt x="35" y="0"/>
                </a:lnTo>
                <a:lnTo>
                  <a:pt x="33" y="0"/>
                </a:lnTo>
                <a:lnTo>
                  <a:pt x="32" y="0"/>
                </a:lnTo>
                <a:lnTo>
                  <a:pt x="31" y="0"/>
                </a:lnTo>
                <a:lnTo>
                  <a:pt x="29" y="0"/>
                </a:lnTo>
                <a:lnTo>
                  <a:pt x="28" y="0"/>
                </a:lnTo>
                <a:lnTo>
                  <a:pt x="27" y="0"/>
                </a:lnTo>
                <a:lnTo>
                  <a:pt x="25" y="0"/>
                </a:lnTo>
                <a:lnTo>
                  <a:pt x="25" y="1"/>
                </a:lnTo>
                <a:lnTo>
                  <a:pt x="24" y="1"/>
                </a:lnTo>
                <a:lnTo>
                  <a:pt x="23" y="1"/>
                </a:lnTo>
                <a:lnTo>
                  <a:pt x="21" y="1"/>
                </a:lnTo>
                <a:lnTo>
                  <a:pt x="20" y="1"/>
                </a:lnTo>
                <a:lnTo>
                  <a:pt x="19" y="1"/>
                </a:lnTo>
                <a:lnTo>
                  <a:pt x="17" y="1"/>
                </a:lnTo>
                <a:lnTo>
                  <a:pt x="16" y="3"/>
                </a:lnTo>
                <a:lnTo>
                  <a:pt x="15" y="3"/>
                </a:lnTo>
                <a:lnTo>
                  <a:pt x="12" y="3"/>
                </a:lnTo>
                <a:lnTo>
                  <a:pt x="11" y="4"/>
                </a:lnTo>
                <a:lnTo>
                  <a:pt x="10" y="4"/>
                </a:lnTo>
                <a:lnTo>
                  <a:pt x="8" y="4"/>
                </a:lnTo>
                <a:lnTo>
                  <a:pt x="7" y="4"/>
                </a:lnTo>
                <a:lnTo>
                  <a:pt x="6" y="5"/>
                </a:lnTo>
                <a:lnTo>
                  <a:pt x="4" y="5"/>
                </a:lnTo>
                <a:lnTo>
                  <a:pt x="4" y="7"/>
                </a:lnTo>
                <a:lnTo>
                  <a:pt x="3" y="7"/>
                </a:lnTo>
                <a:lnTo>
                  <a:pt x="2" y="7"/>
                </a:lnTo>
                <a:lnTo>
                  <a:pt x="0" y="8"/>
                </a:lnTo>
                <a:lnTo>
                  <a:pt x="0" y="9"/>
                </a:lnTo>
                <a:lnTo>
                  <a:pt x="0" y="11"/>
                </a:lnTo>
                <a:lnTo>
                  <a:pt x="0" y="12"/>
                </a:lnTo>
                <a:lnTo>
                  <a:pt x="2" y="13"/>
                </a:lnTo>
                <a:lnTo>
                  <a:pt x="3" y="13"/>
                </a:lnTo>
                <a:lnTo>
                  <a:pt x="4" y="15"/>
                </a:lnTo>
                <a:lnTo>
                  <a:pt x="6" y="16"/>
                </a:lnTo>
                <a:lnTo>
                  <a:pt x="7" y="16"/>
                </a:lnTo>
                <a:lnTo>
                  <a:pt x="8" y="16"/>
                </a:lnTo>
                <a:lnTo>
                  <a:pt x="10" y="16"/>
                </a:lnTo>
                <a:lnTo>
                  <a:pt x="11" y="17"/>
                </a:lnTo>
                <a:lnTo>
                  <a:pt x="12" y="17"/>
                </a:lnTo>
                <a:lnTo>
                  <a:pt x="15" y="19"/>
                </a:lnTo>
                <a:lnTo>
                  <a:pt x="16" y="19"/>
                </a:lnTo>
                <a:lnTo>
                  <a:pt x="17" y="19"/>
                </a:lnTo>
                <a:lnTo>
                  <a:pt x="19" y="19"/>
                </a:lnTo>
                <a:lnTo>
                  <a:pt x="20" y="19"/>
                </a:lnTo>
                <a:lnTo>
                  <a:pt x="21" y="19"/>
                </a:lnTo>
                <a:lnTo>
                  <a:pt x="23" y="20"/>
                </a:lnTo>
                <a:lnTo>
                  <a:pt x="24" y="20"/>
                </a:lnTo>
                <a:lnTo>
                  <a:pt x="25" y="20"/>
                </a:lnTo>
                <a:lnTo>
                  <a:pt x="27" y="20"/>
                </a:lnTo>
                <a:lnTo>
                  <a:pt x="28" y="20"/>
                </a:lnTo>
                <a:lnTo>
                  <a:pt x="29" y="20"/>
                </a:lnTo>
                <a:lnTo>
                  <a:pt x="31" y="20"/>
                </a:lnTo>
                <a:lnTo>
                  <a:pt x="32" y="20"/>
                </a:lnTo>
                <a:lnTo>
                  <a:pt x="33" y="20"/>
                </a:lnTo>
                <a:lnTo>
                  <a:pt x="35" y="20"/>
                </a:lnTo>
                <a:lnTo>
                  <a:pt x="36" y="21"/>
                </a:lnTo>
                <a:lnTo>
                  <a:pt x="37" y="21"/>
                </a:lnTo>
                <a:lnTo>
                  <a:pt x="39" y="21"/>
                </a:lnTo>
                <a:lnTo>
                  <a:pt x="40" y="21"/>
                </a:lnTo>
                <a:lnTo>
                  <a:pt x="41" y="21"/>
                </a:lnTo>
                <a:lnTo>
                  <a:pt x="43" y="21"/>
                </a:lnTo>
                <a:lnTo>
                  <a:pt x="44" y="21"/>
                </a:lnTo>
                <a:lnTo>
                  <a:pt x="45" y="21"/>
                </a:lnTo>
                <a:lnTo>
                  <a:pt x="47" y="21"/>
                </a:lnTo>
                <a:lnTo>
                  <a:pt x="48" y="21"/>
                </a:lnTo>
                <a:close/>
              </a:path>
            </a:pathLst>
          </a:custGeom>
          <a:solidFill>
            <a:srgbClr val="999975"/>
          </a:solidFill>
          <a:ln w="9525">
            <a:noFill/>
            <a:round/>
            <a:headEnd/>
            <a:tailEnd/>
          </a:ln>
        </p:spPr>
        <p:txBody>
          <a:bodyPr/>
          <a:lstStyle/>
          <a:p>
            <a:endParaRPr lang="ja-JP" altLang="ja-JP"/>
          </a:p>
        </p:txBody>
      </p:sp>
      <p:sp>
        <p:nvSpPr>
          <p:cNvPr id="68" name="Freeform 121"/>
          <p:cNvSpPr>
            <a:spLocks/>
          </p:cNvSpPr>
          <p:nvPr/>
        </p:nvSpPr>
        <p:spPr bwMode="auto">
          <a:xfrm>
            <a:off x="7293868" y="2850034"/>
            <a:ext cx="19050" cy="50800"/>
          </a:xfrm>
          <a:custGeom>
            <a:avLst/>
            <a:gdLst>
              <a:gd name="T0" fmla="*/ 0 w 13"/>
              <a:gd name="T1" fmla="*/ 0 h 41"/>
              <a:gd name="T2" fmla="*/ 0 w 13"/>
              <a:gd name="T3" fmla="*/ 2147483647 h 41"/>
              <a:gd name="T4" fmla="*/ 0 w 13"/>
              <a:gd name="T5" fmla="*/ 2147483647 h 41"/>
              <a:gd name="T6" fmla="*/ 2147483647 w 13"/>
              <a:gd name="T7" fmla="*/ 2147483647 h 41"/>
              <a:gd name="T8" fmla="*/ 2147483647 w 13"/>
              <a:gd name="T9" fmla="*/ 2147483647 h 41"/>
              <a:gd name="T10" fmla="*/ 2147483647 w 13"/>
              <a:gd name="T11" fmla="*/ 2147483647 h 41"/>
              <a:gd name="T12" fmla="*/ 2147483647 w 13"/>
              <a:gd name="T13" fmla="*/ 2147483647 h 41"/>
              <a:gd name="T14" fmla="*/ 2147483647 w 13"/>
              <a:gd name="T15" fmla="*/ 2147483647 h 41"/>
              <a:gd name="T16" fmla="*/ 2147483647 w 13"/>
              <a:gd name="T17" fmla="*/ 2147483647 h 41"/>
              <a:gd name="T18" fmla="*/ 2147483647 w 13"/>
              <a:gd name="T19" fmla="*/ 2147483647 h 41"/>
              <a:gd name="T20" fmla="*/ 2147483647 w 13"/>
              <a:gd name="T21" fmla="*/ 2147483647 h 41"/>
              <a:gd name="T22" fmla="*/ 2147483647 w 13"/>
              <a:gd name="T23" fmla="*/ 2147483647 h 41"/>
              <a:gd name="T24" fmla="*/ 2147483647 w 13"/>
              <a:gd name="T25" fmla="*/ 2147483647 h 41"/>
              <a:gd name="T26" fmla="*/ 2147483647 w 13"/>
              <a:gd name="T27" fmla="*/ 2147483647 h 41"/>
              <a:gd name="T28" fmla="*/ 2147483647 w 13"/>
              <a:gd name="T29" fmla="*/ 2147483647 h 41"/>
              <a:gd name="T30" fmla="*/ 2147483647 w 13"/>
              <a:gd name="T31" fmla="*/ 2147483647 h 41"/>
              <a:gd name="T32" fmla="*/ 2147483647 w 13"/>
              <a:gd name="T33" fmla="*/ 2147483647 h 41"/>
              <a:gd name="T34" fmla="*/ 0 w 13"/>
              <a:gd name="T35" fmla="*/ 0 h 41"/>
              <a:gd name="T36" fmla="*/ 0 w 13"/>
              <a:gd name="T37" fmla="*/ 0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41"/>
              <a:gd name="T59" fmla="*/ 13 w 13"/>
              <a:gd name="T60" fmla="*/ 41 h 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41">
                <a:moveTo>
                  <a:pt x="0" y="0"/>
                </a:moveTo>
                <a:lnTo>
                  <a:pt x="0" y="39"/>
                </a:lnTo>
                <a:lnTo>
                  <a:pt x="1" y="40"/>
                </a:lnTo>
                <a:lnTo>
                  <a:pt x="2" y="40"/>
                </a:lnTo>
                <a:lnTo>
                  <a:pt x="4" y="41"/>
                </a:lnTo>
                <a:lnTo>
                  <a:pt x="5" y="41"/>
                </a:lnTo>
                <a:lnTo>
                  <a:pt x="6" y="41"/>
                </a:lnTo>
                <a:lnTo>
                  <a:pt x="8" y="41"/>
                </a:lnTo>
                <a:lnTo>
                  <a:pt x="9" y="41"/>
                </a:lnTo>
                <a:lnTo>
                  <a:pt x="10" y="41"/>
                </a:lnTo>
                <a:lnTo>
                  <a:pt x="12" y="40"/>
                </a:lnTo>
                <a:lnTo>
                  <a:pt x="13" y="40"/>
                </a:lnTo>
                <a:lnTo>
                  <a:pt x="13" y="39"/>
                </a:lnTo>
                <a:lnTo>
                  <a:pt x="13" y="2"/>
                </a:lnTo>
                <a:lnTo>
                  <a:pt x="0" y="0"/>
                </a:lnTo>
                <a:close/>
              </a:path>
            </a:pathLst>
          </a:custGeom>
          <a:solidFill>
            <a:srgbClr val="E6E6B0"/>
          </a:solidFill>
          <a:ln w="9525">
            <a:noFill/>
            <a:round/>
            <a:headEnd/>
            <a:tailEnd/>
          </a:ln>
        </p:spPr>
        <p:txBody>
          <a:bodyPr/>
          <a:lstStyle/>
          <a:p>
            <a:endParaRPr lang="ja-JP" altLang="ja-JP"/>
          </a:p>
        </p:txBody>
      </p:sp>
      <p:sp>
        <p:nvSpPr>
          <p:cNvPr id="69" name="Freeform 122"/>
          <p:cNvSpPr>
            <a:spLocks/>
          </p:cNvSpPr>
          <p:nvPr/>
        </p:nvSpPr>
        <p:spPr bwMode="auto">
          <a:xfrm>
            <a:off x="7263705" y="2917577"/>
            <a:ext cx="104775" cy="57150"/>
          </a:xfrm>
          <a:custGeom>
            <a:avLst/>
            <a:gdLst>
              <a:gd name="T0" fmla="*/ 0 w 93"/>
              <a:gd name="T1" fmla="*/ 2147483647 h 51"/>
              <a:gd name="T2" fmla="*/ 0 w 93"/>
              <a:gd name="T3" fmla="*/ 2147483647 h 51"/>
              <a:gd name="T4" fmla="*/ 0 w 93"/>
              <a:gd name="T5" fmla="*/ 2147483647 h 51"/>
              <a:gd name="T6" fmla="*/ 0 w 93"/>
              <a:gd name="T7" fmla="*/ 2147483647 h 51"/>
              <a:gd name="T8" fmla="*/ 0 w 93"/>
              <a:gd name="T9" fmla="*/ 2147483647 h 51"/>
              <a:gd name="T10" fmla="*/ 0 w 93"/>
              <a:gd name="T11" fmla="*/ 2147483647 h 51"/>
              <a:gd name="T12" fmla="*/ 0 w 93"/>
              <a:gd name="T13" fmla="*/ 2147483647 h 51"/>
              <a:gd name="T14" fmla="*/ 0 w 93"/>
              <a:gd name="T15" fmla="*/ 2147483647 h 51"/>
              <a:gd name="T16" fmla="*/ 0 w 93"/>
              <a:gd name="T17" fmla="*/ 2147483647 h 51"/>
              <a:gd name="T18" fmla="*/ 0 w 93"/>
              <a:gd name="T19" fmla="*/ 2147483647 h 51"/>
              <a:gd name="T20" fmla="*/ 2147483647 w 93"/>
              <a:gd name="T21" fmla="*/ 2147483647 h 51"/>
              <a:gd name="T22" fmla="*/ 2147483647 w 93"/>
              <a:gd name="T23" fmla="*/ 2147483647 h 51"/>
              <a:gd name="T24" fmla="*/ 2147483647 w 93"/>
              <a:gd name="T25" fmla="*/ 2147483647 h 51"/>
              <a:gd name="T26" fmla="*/ 2147483647 w 93"/>
              <a:gd name="T27" fmla="*/ 2147483647 h 51"/>
              <a:gd name="T28" fmla="*/ 2147483647 w 93"/>
              <a:gd name="T29" fmla="*/ 0 h 51"/>
              <a:gd name="T30" fmla="*/ 2147483647 w 93"/>
              <a:gd name="T31" fmla="*/ 2147483647 h 51"/>
              <a:gd name="T32" fmla="*/ 2147483647 w 93"/>
              <a:gd name="T33" fmla="*/ 2147483647 h 51"/>
              <a:gd name="T34" fmla="*/ 2147483647 w 93"/>
              <a:gd name="T35" fmla="*/ 2147483647 h 51"/>
              <a:gd name="T36" fmla="*/ 2147483647 w 93"/>
              <a:gd name="T37" fmla="*/ 2147483647 h 51"/>
              <a:gd name="T38" fmla="*/ 2147483647 w 93"/>
              <a:gd name="T39" fmla="*/ 2147483647 h 51"/>
              <a:gd name="T40" fmla="*/ 2147483647 w 93"/>
              <a:gd name="T41" fmla="*/ 2147483647 h 51"/>
              <a:gd name="T42" fmla="*/ 2147483647 w 93"/>
              <a:gd name="T43" fmla="*/ 2147483647 h 51"/>
              <a:gd name="T44" fmla="*/ 2147483647 w 93"/>
              <a:gd name="T45" fmla="*/ 2147483647 h 51"/>
              <a:gd name="T46" fmla="*/ 2147483647 w 93"/>
              <a:gd name="T47" fmla="*/ 2147483647 h 51"/>
              <a:gd name="T48" fmla="*/ 2147483647 w 93"/>
              <a:gd name="T49" fmla="*/ 2147483647 h 51"/>
              <a:gd name="T50" fmla="*/ 2147483647 w 93"/>
              <a:gd name="T51" fmla="*/ 2147483647 h 51"/>
              <a:gd name="T52" fmla="*/ 2147483647 w 93"/>
              <a:gd name="T53" fmla="*/ 2147483647 h 51"/>
              <a:gd name="T54" fmla="*/ 2147483647 w 93"/>
              <a:gd name="T55" fmla="*/ 2147483647 h 51"/>
              <a:gd name="T56" fmla="*/ 2147483647 w 93"/>
              <a:gd name="T57" fmla="*/ 2147483647 h 51"/>
              <a:gd name="T58" fmla="*/ 2147483647 w 93"/>
              <a:gd name="T59" fmla="*/ 2147483647 h 51"/>
              <a:gd name="T60" fmla="*/ 2147483647 w 93"/>
              <a:gd name="T61" fmla="*/ 2147483647 h 51"/>
              <a:gd name="T62" fmla="*/ 2147483647 w 93"/>
              <a:gd name="T63" fmla="*/ 2147483647 h 51"/>
              <a:gd name="T64" fmla="*/ 2147483647 w 93"/>
              <a:gd name="T65" fmla="*/ 2147483647 h 51"/>
              <a:gd name="T66" fmla="*/ 2147483647 w 93"/>
              <a:gd name="T67" fmla="*/ 2147483647 h 51"/>
              <a:gd name="T68" fmla="*/ 2147483647 w 93"/>
              <a:gd name="T69" fmla="*/ 2147483647 h 51"/>
              <a:gd name="T70" fmla="*/ 2147483647 w 93"/>
              <a:gd name="T71" fmla="*/ 2147483647 h 51"/>
              <a:gd name="T72" fmla="*/ 2147483647 w 93"/>
              <a:gd name="T73" fmla="*/ 2147483647 h 51"/>
              <a:gd name="T74" fmla="*/ 2147483647 w 93"/>
              <a:gd name="T75" fmla="*/ 2147483647 h 51"/>
              <a:gd name="T76" fmla="*/ 2147483647 w 93"/>
              <a:gd name="T77" fmla="*/ 2147483647 h 51"/>
              <a:gd name="T78" fmla="*/ 2147483647 w 93"/>
              <a:gd name="T79" fmla="*/ 2147483647 h 51"/>
              <a:gd name="T80" fmla="*/ 2147483647 w 93"/>
              <a:gd name="T81" fmla="*/ 2147483647 h 51"/>
              <a:gd name="T82" fmla="*/ 2147483647 w 93"/>
              <a:gd name="T83" fmla="*/ 2147483647 h 51"/>
              <a:gd name="T84" fmla="*/ 2147483647 w 93"/>
              <a:gd name="T85" fmla="*/ 2147483647 h 51"/>
              <a:gd name="T86" fmla="*/ 2147483647 w 93"/>
              <a:gd name="T87" fmla="*/ 2147483647 h 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3"/>
              <a:gd name="T133" fmla="*/ 0 h 51"/>
              <a:gd name="T134" fmla="*/ 93 w 93"/>
              <a:gd name="T135" fmla="*/ 51 h 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3" h="51">
                <a:moveTo>
                  <a:pt x="1" y="40"/>
                </a:moveTo>
                <a:lnTo>
                  <a:pt x="0" y="40"/>
                </a:lnTo>
                <a:lnTo>
                  <a:pt x="0" y="39"/>
                </a:lnTo>
                <a:lnTo>
                  <a:pt x="0" y="37"/>
                </a:lnTo>
                <a:lnTo>
                  <a:pt x="0" y="36"/>
                </a:lnTo>
                <a:lnTo>
                  <a:pt x="0" y="35"/>
                </a:lnTo>
                <a:lnTo>
                  <a:pt x="0" y="33"/>
                </a:lnTo>
                <a:lnTo>
                  <a:pt x="0" y="32"/>
                </a:lnTo>
                <a:lnTo>
                  <a:pt x="0" y="31"/>
                </a:lnTo>
                <a:lnTo>
                  <a:pt x="0" y="29"/>
                </a:lnTo>
                <a:lnTo>
                  <a:pt x="0" y="28"/>
                </a:lnTo>
                <a:lnTo>
                  <a:pt x="0" y="27"/>
                </a:lnTo>
                <a:lnTo>
                  <a:pt x="0" y="25"/>
                </a:lnTo>
                <a:lnTo>
                  <a:pt x="0" y="24"/>
                </a:lnTo>
                <a:lnTo>
                  <a:pt x="1" y="24"/>
                </a:lnTo>
                <a:lnTo>
                  <a:pt x="1" y="23"/>
                </a:lnTo>
                <a:lnTo>
                  <a:pt x="1" y="21"/>
                </a:lnTo>
                <a:lnTo>
                  <a:pt x="1" y="20"/>
                </a:lnTo>
                <a:lnTo>
                  <a:pt x="2" y="20"/>
                </a:lnTo>
                <a:lnTo>
                  <a:pt x="2" y="19"/>
                </a:lnTo>
                <a:lnTo>
                  <a:pt x="3" y="17"/>
                </a:lnTo>
                <a:lnTo>
                  <a:pt x="93" y="0"/>
                </a:lnTo>
                <a:lnTo>
                  <a:pt x="93" y="2"/>
                </a:lnTo>
                <a:lnTo>
                  <a:pt x="93" y="3"/>
                </a:lnTo>
                <a:lnTo>
                  <a:pt x="92" y="4"/>
                </a:lnTo>
                <a:lnTo>
                  <a:pt x="92" y="6"/>
                </a:lnTo>
                <a:lnTo>
                  <a:pt x="91" y="7"/>
                </a:lnTo>
                <a:lnTo>
                  <a:pt x="91" y="8"/>
                </a:lnTo>
                <a:lnTo>
                  <a:pt x="91" y="10"/>
                </a:lnTo>
                <a:lnTo>
                  <a:pt x="89" y="11"/>
                </a:lnTo>
                <a:lnTo>
                  <a:pt x="89" y="12"/>
                </a:lnTo>
                <a:lnTo>
                  <a:pt x="89" y="13"/>
                </a:lnTo>
                <a:lnTo>
                  <a:pt x="88" y="13"/>
                </a:lnTo>
                <a:lnTo>
                  <a:pt x="88" y="15"/>
                </a:lnTo>
                <a:lnTo>
                  <a:pt x="88" y="16"/>
                </a:lnTo>
                <a:lnTo>
                  <a:pt x="88" y="17"/>
                </a:lnTo>
                <a:lnTo>
                  <a:pt x="88" y="19"/>
                </a:lnTo>
                <a:lnTo>
                  <a:pt x="88" y="20"/>
                </a:lnTo>
                <a:lnTo>
                  <a:pt x="87" y="21"/>
                </a:lnTo>
                <a:lnTo>
                  <a:pt x="87" y="23"/>
                </a:lnTo>
                <a:lnTo>
                  <a:pt x="87" y="24"/>
                </a:lnTo>
                <a:lnTo>
                  <a:pt x="87" y="25"/>
                </a:lnTo>
                <a:lnTo>
                  <a:pt x="87" y="27"/>
                </a:lnTo>
                <a:lnTo>
                  <a:pt x="87" y="28"/>
                </a:lnTo>
                <a:lnTo>
                  <a:pt x="87" y="29"/>
                </a:lnTo>
                <a:lnTo>
                  <a:pt x="87" y="31"/>
                </a:lnTo>
                <a:lnTo>
                  <a:pt x="87" y="32"/>
                </a:lnTo>
                <a:lnTo>
                  <a:pt x="87" y="33"/>
                </a:lnTo>
                <a:lnTo>
                  <a:pt x="87" y="35"/>
                </a:lnTo>
                <a:lnTo>
                  <a:pt x="88" y="36"/>
                </a:lnTo>
                <a:lnTo>
                  <a:pt x="88" y="37"/>
                </a:lnTo>
                <a:lnTo>
                  <a:pt x="88" y="39"/>
                </a:lnTo>
                <a:lnTo>
                  <a:pt x="88" y="40"/>
                </a:lnTo>
                <a:lnTo>
                  <a:pt x="88" y="41"/>
                </a:lnTo>
                <a:lnTo>
                  <a:pt x="89" y="43"/>
                </a:lnTo>
                <a:lnTo>
                  <a:pt x="89" y="44"/>
                </a:lnTo>
                <a:lnTo>
                  <a:pt x="89" y="45"/>
                </a:lnTo>
                <a:lnTo>
                  <a:pt x="91" y="47"/>
                </a:lnTo>
                <a:lnTo>
                  <a:pt x="91" y="48"/>
                </a:lnTo>
                <a:lnTo>
                  <a:pt x="92" y="49"/>
                </a:lnTo>
                <a:lnTo>
                  <a:pt x="92" y="51"/>
                </a:lnTo>
                <a:lnTo>
                  <a:pt x="1" y="40"/>
                </a:lnTo>
                <a:close/>
              </a:path>
            </a:pathLst>
          </a:custGeom>
          <a:solidFill>
            <a:srgbClr val="808061"/>
          </a:solidFill>
          <a:ln w="9525">
            <a:noFill/>
            <a:round/>
            <a:headEnd/>
            <a:tailEnd/>
          </a:ln>
        </p:spPr>
        <p:txBody>
          <a:bodyPr/>
          <a:lstStyle/>
          <a:p>
            <a:endParaRPr lang="ja-JP" altLang="ja-JP"/>
          </a:p>
        </p:txBody>
      </p:sp>
      <p:sp>
        <p:nvSpPr>
          <p:cNvPr id="70" name="Freeform 123"/>
          <p:cNvSpPr>
            <a:spLocks/>
          </p:cNvSpPr>
          <p:nvPr/>
        </p:nvSpPr>
        <p:spPr bwMode="auto">
          <a:xfrm>
            <a:off x="7154168" y="2925515"/>
            <a:ext cx="63500" cy="71437"/>
          </a:xfrm>
          <a:custGeom>
            <a:avLst/>
            <a:gdLst>
              <a:gd name="T0" fmla="*/ 2147483647 w 57"/>
              <a:gd name="T1" fmla="*/ 2147483647 h 67"/>
              <a:gd name="T2" fmla="*/ 2147483647 w 57"/>
              <a:gd name="T3" fmla="*/ 0 h 67"/>
              <a:gd name="T4" fmla="*/ 2147483647 w 57"/>
              <a:gd name="T5" fmla="*/ 2147483647 h 67"/>
              <a:gd name="T6" fmla="*/ 2147483647 w 57"/>
              <a:gd name="T7" fmla="*/ 2147483647 h 67"/>
              <a:gd name="T8" fmla="*/ 2147483647 w 57"/>
              <a:gd name="T9" fmla="*/ 2147483647 h 67"/>
              <a:gd name="T10" fmla="*/ 2147483647 w 57"/>
              <a:gd name="T11" fmla="*/ 2147483647 h 67"/>
              <a:gd name="T12" fmla="*/ 2147483647 w 57"/>
              <a:gd name="T13" fmla="*/ 2147483647 h 67"/>
              <a:gd name="T14" fmla="*/ 2147483647 w 57"/>
              <a:gd name="T15" fmla="*/ 2147483647 h 67"/>
              <a:gd name="T16" fmla="*/ 2147483647 w 57"/>
              <a:gd name="T17" fmla="*/ 2147483647 h 67"/>
              <a:gd name="T18" fmla="*/ 2147483647 w 57"/>
              <a:gd name="T19" fmla="*/ 2147483647 h 67"/>
              <a:gd name="T20" fmla="*/ 2147483647 w 57"/>
              <a:gd name="T21" fmla="*/ 2147483647 h 67"/>
              <a:gd name="T22" fmla="*/ 2147483647 w 57"/>
              <a:gd name="T23" fmla="*/ 2147483647 h 67"/>
              <a:gd name="T24" fmla="*/ 2147483647 w 57"/>
              <a:gd name="T25" fmla="*/ 2147483647 h 67"/>
              <a:gd name="T26" fmla="*/ 2147483647 w 57"/>
              <a:gd name="T27" fmla="*/ 2147483647 h 67"/>
              <a:gd name="T28" fmla="*/ 2147483647 w 57"/>
              <a:gd name="T29" fmla="*/ 2147483647 h 67"/>
              <a:gd name="T30" fmla="*/ 2147483647 w 57"/>
              <a:gd name="T31" fmla="*/ 2147483647 h 67"/>
              <a:gd name="T32" fmla="*/ 2147483647 w 57"/>
              <a:gd name="T33" fmla="*/ 2147483647 h 67"/>
              <a:gd name="T34" fmla="*/ 2147483647 w 57"/>
              <a:gd name="T35" fmla="*/ 2147483647 h 67"/>
              <a:gd name="T36" fmla="*/ 2147483647 w 57"/>
              <a:gd name="T37" fmla="*/ 2147483647 h 67"/>
              <a:gd name="T38" fmla="*/ 2147483647 w 57"/>
              <a:gd name="T39" fmla="*/ 2147483647 h 67"/>
              <a:gd name="T40" fmla="*/ 2147483647 w 57"/>
              <a:gd name="T41" fmla="*/ 2147483647 h 67"/>
              <a:gd name="T42" fmla="*/ 2147483647 w 57"/>
              <a:gd name="T43" fmla="*/ 2147483647 h 67"/>
              <a:gd name="T44" fmla="*/ 2147483647 w 57"/>
              <a:gd name="T45" fmla="*/ 2147483647 h 67"/>
              <a:gd name="T46" fmla="*/ 2147483647 w 57"/>
              <a:gd name="T47" fmla="*/ 2147483647 h 67"/>
              <a:gd name="T48" fmla="*/ 0 w 57"/>
              <a:gd name="T49" fmla="*/ 2147483647 h 67"/>
              <a:gd name="T50" fmla="*/ 0 w 57"/>
              <a:gd name="T51" fmla="*/ 2147483647 h 67"/>
              <a:gd name="T52" fmla="*/ 0 w 57"/>
              <a:gd name="T53" fmla="*/ 2147483647 h 67"/>
              <a:gd name="T54" fmla="*/ 2147483647 w 57"/>
              <a:gd name="T55" fmla="*/ 2147483647 h 67"/>
              <a:gd name="T56" fmla="*/ 2147483647 w 57"/>
              <a:gd name="T57" fmla="*/ 2147483647 h 67"/>
              <a:gd name="T58" fmla="*/ 2147483647 w 57"/>
              <a:gd name="T59" fmla="*/ 2147483647 h 67"/>
              <a:gd name="T60" fmla="*/ 2147483647 w 57"/>
              <a:gd name="T61" fmla="*/ 2147483647 h 67"/>
              <a:gd name="T62" fmla="*/ 2147483647 w 57"/>
              <a:gd name="T63" fmla="*/ 2147483647 h 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
              <a:gd name="T97" fmla="*/ 0 h 67"/>
              <a:gd name="T98" fmla="*/ 57 w 57"/>
              <a:gd name="T99" fmla="*/ 67 h 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 h="67">
                <a:moveTo>
                  <a:pt x="38" y="11"/>
                </a:moveTo>
                <a:lnTo>
                  <a:pt x="27" y="0"/>
                </a:lnTo>
                <a:lnTo>
                  <a:pt x="19" y="17"/>
                </a:lnTo>
                <a:lnTo>
                  <a:pt x="18" y="17"/>
                </a:lnTo>
                <a:lnTo>
                  <a:pt x="18" y="18"/>
                </a:lnTo>
                <a:lnTo>
                  <a:pt x="17" y="18"/>
                </a:lnTo>
                <a:lnTo>
                  <a:pt x="15" y="19"/>
                </a:lnTo>
                <a:lnTo>
                  <a:pt x="15" y="21"/>
                </a:lnTo>
                <a:lnTo>
                  <a:pt x="14" y="22"/>
                </a:lnTo>
                <a:lnTo>
                  <a:pt x="13" y="23"/>
                </a:lnTo>
                <a:lnTo>
                  <a:pt x="12" y="23"/>
                </a:lnTo>
                <a:lnTo>
                  <a:pt x="10" y="25"/>
                </a:lnTo>
                <a:lnTo>
                  <a:pt x="10" y="26"/>
                </a:lnTo>
                <a:lnTo>
                  <a:pt x="9" y="27"/>
                </a:lnTo>
                <a:lnTo>
                  <a:pt x="8" y="27"/>
                </a:lnTo>
                <a:lnTo>
                  <a:pt x="8" y="29"/>
                </a:lnTo>
                <a:lnTo>
                  <a:pt x="6" y="29"/>
                </a:lnTo>
                <a:lnTo>
                  <a:pt x="5" y="30"/>
                </a:lnTo>
                <a:lnTo>
                  <a:pt x="4" y="30"/>
                </a:lnTo>
                <a:lnTo>
                  <a:pt x="2" y="31"/>
                </a:lnTo>
                <a:lnTo>
                  <a:pt x="1" y="31"/>
                </a:lnTo>
                <a:lnTo>
                  <a:pt x="0" y="33"/>
                </a:lnTo>
                <a:lnTo>
                  <a:pt x="27" y="67"/>
                </a:lnTo>
                <a:lnTo>
                  <a:pt x="49" y="55"/>
                </a:lnTo>
                <a:lnTo>
                  <a:pt x="57" y="37"/>
                </a:lnTo>
                <a:lnTo>
                  <a:pt x="38" y="11"/>
                </a:lnTo>
                <a:close/>
              </a:path>
            </a:pathLst>
          </a:custGeom>
          <a:solidFill>
            <a:srgbClr val="FF9985"/>
          </a:solidFill>
          <a:ln w="9525">
            <a:noFill/>
            <a:round/>
            <a:headEnd/>
            <a:tailEnd/>
          </a:ln>
        </p:spPr>
        <p:txBody>
          <a:bodyPr/>
          <a:lstStyle/>
          <a:p>
            <a:endParaRPr lang="ja-JP" altLang="ja-JP"/>
          </a:p>
        </p:txBody>
      </p:sp>
      <p:sp>
        <p:nvSpPr>
          <p:cNvPr id="71" name="Freeform 124"/>
          <p:cNvSpPr>
            <a:spLocks/>
          </p:cNvSpPr>
          <p:nvPr/>
        </p:nvSpPr>
        <p:spPr bwMode="auto">
          <a:xfrm>
            <a:off x="7174805" y="2904877"/>
            <a:ext cx="61913" cy="42863"/>
          </a:xfrm>
          <a:custGeom>
            <a:avLst/>
            <a:gdLst>
              <a:gd name="T0" fmla="*/ 2147483647 w 55"/>
              <a:gd name="T1" fmla="*/ 2147483647 h 35"/>
              <a:gd name="T2" fmla="*/ 2147483647 w 55"/>
              <a:gd name="T3" fmla="*/ 2147483647 h 35"/>
              <a:gd name="T4" fmla="*/ 2147483647 w 55"/>
              <a:gd name="T5" fmla="*/ 2147483647 h 35"/>
              <a:gd name="T6" fmla="*/ 2147483647 w 55"/>
              <a:gd name="T7" fmla="*/ 2147483647 h 35"/>
              <a:gd name="T8" fmla="*/ 2147483647 w 55"/>
              <a:gd name="T9" fmla="*/ 2147483647 h 35"/>
              <a:gd name="T10" fmla="*/ 2147483647 w 55"/>
              <a:gd name="T11" fmla="*/ 2147483647 h 35"/>
              <a:gd name="T12" fmla="*/ 2147483647 w 55"/>
              <a:gd name="T13" fmla="*/ 2147483647 h 35"/>
              <a:gd name="T14" fmla="*/ 2147483647 w 55"/>
              <a:gd name="T15" fmla="*/ 2147483647 h 35"/>
              <a:gd name="T16" fmla="*/ 2147483647 w 55"/>
              <a:gd name="T17" fmla="*/ 2147483647 h 35"/>
              <a:gd name="T18" fmla="*/ 2147483647 w 55"/>
              <a:gd name="T19" fmla="*/ 2147483647 h 35"/>
              <a:gd name="T20" fmla="*/ 2147483647 w 55"/>
              <a:gd name="T21" fmla="*/ 2147483647 h 35"/>
              <a:gd name="T22" fmla="*/ 2147483647 w 55"/>
              <a:gd name="T23" fmla="*/ 2147483647 h 35"/>
              <a:gd name="T24" fmla="*/ 2147483647 w 55"/>
              <a:gd name="T25" fmla="*/ 2147483647 h 35"/>
              <a:gd name="T26" fmla="*/ 2147483647 w 55"/>
              <a:gd name="T27" fmla="*/ 2147483647 h 35"/>
              <a:gd name="T28" fmla="*/ 0 w 55"/>
              <a:gd name="T29" fmla="*/ 2147483647 h 35"/>
              <a:gd name="T30" fmla="*/ 0 w 55"/>
              <a:gd name="T31" fmla="*/ 2147483647 h 35"/>
              <a:gd name="T32" fmla="*/ 0 w 55"/>
              <a:gd name="T33" fmla="*/ 2147483647 h 35"/>
              <a:gd name="T34" fmla="*/ 0 w 55"/>
              <a:gd name="T35" fmla="*/ 2147483647 h 35"/>
              <a:gd name="T36" fmla="*/ 2147483647 w 55"/>
              <a:gd name="T37" fmla="*/ 2147483647 h 35"/>
              <a:gd name="T38" fmla="*/ 2147483647 w 55"/>
              <a:gd name="T39" fmla="*/ 2147483647 h 35"/>
              <a:gd name="T40" fmla="*/ 2147483647 w 55"/>
              <a:gd name="T41" fmla="*/ 2147483647 h 35"/>
              <a:gd name="T42" fmla="*/ 2147483647 w 55"/>
              <a:gd name="T43" fmla="*/ 2147483647 h 35"/>
              <a:gd name="T44" fmla="*/ 2147483647 w 55"/>
              <a:gd name="T45" fmla="*/ 2147483647 h 35"/>
              <a:gd name="T46" fmla="*/ 2147483647 w 55"/>
              <a:gd name="T47" fmla="*/ 2147483647 h 35"/>
              <a:gd name="T48" fmla="*/ 2147483647 w 55"/>
              <a:gd name="T49" fmla="*/ 2147483647 h 35"/>
              <a:gd name="T50" fmla="*/ 2147483647 w 55"/>
              <a:gd name="T51" fmla="*/ 2147483647 h 35"/>
              <a:gd name="T52" fmla="*/ 2147483647 w 55"/>
              <a:gd name="T53" fmla="*/ 2147483647 h 35"/>
              <a:gd name="T54" fmla="*/ 2147483647 w 55"/>
              <a:gd name="T55" fmla="*/ 2147483647 h 35"/>
              <a:gd name="T56" fmla="*/ 2147483647 w 55"/>
              <a:gd name="T57" fmla="*/ 2147483647 h 35"/>
              <a:gd name="T58" fmla="*/ 2147483647 w 55"/>
              <a:gd name="T59" fmla="*/ 2147483647 h 35"/>
              <a:gd name="T60" fmla="*/ 2147483647 w 55"/>
              <a:gd name="T61" fmla="*/ 0 h 35"/>
              <a:gd name="T62" fmla="*/ 2147483647 w 55"/>
              <a:gd name="T63" fmla="*/ 2147483647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5"/>
              <a:gd name="T97" fmla="*/ 0 h 35"/>
              <a:gd name="T98" fmla="*/ 55 w 55"/>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5" h="35">
                <a:moveTo>
                  <a:pt x="5" y="6"/>
                </a:moveTo>
                <a:lnTo>
                  <a:pt x="5" y="6"/>
                </a:lnTo>
                <a:lnTo>
                  <a:pt x="5" y="7"/>
                </a:lnTo>
                <a:lnTo>
                  <a:pt x="5" y="8"/>
                </a:lnTo>
                <a:lnTo>
                  <a:pt x="5" y="10"/>
                </a:lnTo>
                <a:lnTo>
                  <a:pt x="5" y="11"/>
                </a:lnTo>
                <a:lnTo>
                  <a:pt x="4" y="12"/>
                </a:lnTo>
                <a:lnTo>
                  <a:pt x="4" y="14"/>
                </a:lnTo>
                <a:lnTo>
                  <a:pt x="4" y="15"/>
                </a:lnTo>
                <a:lnTo>
                  <a:pt x="4" y="16"/>
                </a:lnTo>
                <a:lnTo>
                  <a:pt x="4" y="18"/>
                </a:lnTo>
                <a:lnTo>
                  <a:pt x="4" y="19"/>
                </a:lnTo>
                <a:lnTo>
                  <a:pt x="4" y="20"/>
                </a:lnTo>
                <a:lnTo>
                  <a:pt x="2" y="21"/>
                </a:lnTo>
                <a:lnTo>
                  <a:pt x="2" y="23"/>
                </a:lnTo>
                <a:lnTo>
                  <a:pt x="2" y="24"/>
                </a:lnTo>
                <a:lnTo>
                  <a:pt x="1" y="24"/>
                </a:lnTo>
                <a:lnTo>
                  <a:pt x="1" y="25"/>
                </a:lnTo>
                <a:lnTo>
                  <a:pt x="1" y="27"/>
                </a:lnTo>
                <a:lnTo>
                  <a:pt x="1" y="28"/>
                </a:lnTo>
                <a:lnTo>
                  <a:pt x="0" y="29"/>
                </a:lnTo>
                <a:lnTo>
                  <a:pt x="0" y="31"/>
                </a:lnTo>
                <a:lnTo>
                  <a:pt x="0" y="32"/>
                </a:lnTo>
                <a:lnTo>
                  <a:pt x="0" y="33"/>
                </a:lnTo>
                <a:lnTo>
                  <a:pt x="0" y="35"/>
                </a:lnTo>
                <a:lnTo>
                  <a:pt x="1" y="35"/>
                </a:lnTo>
                <a:lnTo>
                  <a:pt x="4" y="33"/>
                </a:lnTo>
                <a:lnTo>
                  <a:pt x="5" y="33"/>
                </a:lnTo>
                <a:lnTo>
                  <a:pt x="6" y="33"/>
                </a:lnTo>
                <a:lnTo>
                  <a:pt x="8" y="33"/>
                </a:lnTo>
                <a:lnTo>
                  <a:pt x="9" y="32"/>
                </a:lnTo>
                <a:lnTo>
                  <a:pt x="10" y="31"/>
                </a:lnTo>
                <a:lnTo>
                  <a:pt x="12" y="31"/>
                </a:lnTo>
                <a:lnTo>
                  <a:pt x="12" y="29"/>
                </a:lnTo>
                <a:lnTo>
                  <a:pt x="12" y="28"/>
                </a:lnTo>
                <a:lnTo>
                  <a:pt x="13" y="27"/>
                </a:lnTo>
                <a:lnTo>
                  <a:pt x="14" y="25"/>
                </a:lnTo>
                <a:lnTo>
                  <a:pt x="16" y="25"/>
                </a:lnTo>
                <a:lnTo>
                  <a:pt x="16" y="24"/>
                </a:lnTo>
                <a:lnTo>
                  <a:pt x="17" y="24"/>
                </a:lnTo>
                <a:lnTo>
                  <a:pt x="18" y="24"/>
                </a:lnTo>
                <a:lnTo>
                  <a:pt x="36" y="32"/>
                </a:lnTo>
                <a:lnTo>
                  <a:pt x="55" y="14"/>
                </a:lnTo>
                <a:lnTo>
                  <a:pt x="22" y="0"/>
                </a:lnTo>
                <a:lnTo>
                  <a:pt x="5" y="6"/>
                </a:lnTo>
                <a:close/>
              </a:path>
            </a:pathLst>
          </a:custGeom>
          <a:solidFill>
            <a:srgbClr val="A67A4D"/>
          </a:solidFill>
          <a:ln w="9525">
            <a:noFill/>
            <a:round/>
            <a:headEnd/>
            <a:tailEnd/>
          </a:ln>
        </p:spPr>
        <p:txBody>
          <a:bodyPr/>
          <a:lstStyle/>
          <a:p>
            <a:endParaRPr lang="ja-JP" altLang="ja-JP"/>
          </a:p>
        </p:txBody>
      </p:sp>
      <p:sp>
        <p:nvSpPr>
          <p:cNvPr id="72" name="Freeform 125"/>
          <p:cNvSpPr>
            <a:spLocks/>
          </p:cNvSpPr>
          <p:nvPr/>
        </p:nvSpPr>
        <p:spPr bwMode="auto">
          <a:xfrm>
            <a:off x="7184330" y="2911227"/>
            <a:ext cx="58738" cy="60325"/>
          </a:xfrm>
          <a:custGeom>
            <a:avLst/>
            <a:gdLst>
              <a:gd name="T0" fmla="*/ 2147483647 w 53"/>
              <a:gd name="T1" fmla="*/ 2147483647 h 52"/>
              <a:gd name="T2" fmla="*/ 2147483647 w 53"/>
              <a:gd name="T3" fmla="*/ 2147483647 h 52"/>
              <a:gd name="T4" fmla="*/ 2147483647 w 53"/>
              <a:gd name="T5" fmla="*/ 2147483647 h 52"/>
              <a:gd name="T6" fmla="*/ 2147483647 w 53"/>
              <a:gd name="T7" fmla="*/ 2147483647 h 52"/>
              <a:gd name="T8" fmla="*/ 2147483647 w 53"/>
              <a:gd name="T9" fmla="*/ 2147483647 h 52"/>
              <a:gd name="T10" fmla="*/ 2147483647 w 53"/>
              <a:gd name="T11" fmla="*/ 2147483647 h 52"/>
              <a:gd name="T12" fmla="*/ 2147483647 w 53"/>
              <a:gd name="T13" fmla="*/ 2147483647 h 52"/>
              <a:gd name="T14" fmla="*/ 2147483647 w 53"/>
              <a:gd name="T15" fmla="*/ 2147483647 h 52"/>
              <a:gd name="T16" fmla="*/ 2147483647 w 53"/>
              <a:gd name="T17" fmla="*/ 2147483647 h 52"/>
              <a:gd name="T18" fmla="*/ 0 w 53"/>
              <a:gd name="T19" fmla="*/ 2147483647 h 52"/>
              <a:gd name="T20" fmla="*/ 2147483647 w 53"/>
              <a:gd name="T21" fmla="*/ 2147483647 h 52"/>
              <a:gd name="T22" fmla="*/ 2147483647 w 53"/>
              <a:gd name="T23" fmla="*/ 2147483647 h 52"/>
              <a:gd name="T24" fmla="*/ 2147483647 w 53"/>
              <a:gd name="T25" fmla="*/ 2147483647 h 52"/>
              <a:gd name="T26" fmla="*/ 2147483647 w 53"/>
              <a:gd name="T27" fmla="*/ 2147483647 h 52"/>
              <a:gd name="T28" fmla="*/ 2147483647 w 53"/>
              <a:gd name="T29" fmla="*/ 2147483647 h 52"/>
              <a:gd name="T30" fmla="*/ 2147483647 w 53"/>
              <a:gd name="T31" fmla="*/ 2147483647 h 52"/>
              <a:gd name="T32" fmla="*/ 2147483647 w 53"/>
              <a:gd name="T33" fmla="*/ 2147483647 h 52"/>
              <a:gd name="T34" fmla="*/ 2147483647 w 53"/>
              <a:gd name="T35" fmla="*/ 2147483647 h 52"/>
              <a:gd name="T36" fmla="*/ 2147483647 w 53"/>
              <a:gd name="T37" fmla="*/ 2147483647 h 52"/>
              <a:gd name="T38" fmla="*/ 2147483647 w 53"/>
              <a:gd name="T39" fmla="*/ 2147483647 h 52"/>
              <a:gd name="T40" fmla="*/ 2147483647 w 53"/>
              <a:gd name="T41" fmla="*/ 2147483647 h 52"/>
              <a:gd name="T42" fmla="*/ 2147483647 w 53"/>
              <a:gd name="T43" fmla="*/ 2147483647 h 52"/>
              <a:gd name="T44" fmla="*/ 2147483647 w 53"/>
              <a:gd name="T45" fmla="*/ 2147483647 h 52"/>
              <a:gd name="T46" fmla="*/ 2147483647 w 53"/>
              <a:gd name="T47" fmla="*/ 2147483647 h 52"/>
              <a:gd name="T48" fmla="*/ 2147483647 w 53"/>
              <a:gd name="T49" fmla="*/ 2147483647 h 52"/>
              <a:gd name="T50" fmla="*/ 2147483647 w 53"/>
              <a:gd name="T51" fmla="*/ 2147483647 h 52"/>
              <a:gd name="T52" fmla="*/ 2147483647 w 53"/>
              <a:gd name="T53" fmla="*/ 2147483647 h 52"/>
              <a:gd name="T54" fmla="*/ 2147483647 w 53"/>
              <a:gd name="T55" fmla="*/ 2147483647 h 52"/>
              <a:gd name="T56" fmla="*/ 2147483647 w 53"/>
              <a:gd name="T57" fmla="*/ 2147483647 h 52"/>
              <a:gd name="T58" fmla="*/ 2147483647 w 53"/>
              <a:gd name="T59" fmla="*/ 2147483647 h 52"/>
              <a:gd name="T60" fmla="*/ 2147483647 w 53"/>
              <a:gd name="T61" fmla="*/ 2147483647 h 52"/>
              <a:gd name="T62" fmla="*/ 2147483647 w 53"/>
              <a:gd name="T63" fmla="*/ 2147483647 h 52"/>
              <a:gd name="T64" fmla="*/ 2147483647 w 53"/>
              <a:gd name="T65" fmla="*/ 2147483647 h 52"/>
              <a:gd name="T66" fmla="*/ 2147483647 w 53"/>
              <a:gd name="T67" fmla="*/ 2147483647 h 52"/>
              <a:gd name="T68" fmla="*/ 2147483647 w 53"/>
              <a:gd name="T69" fmla="*/ 2147483647 h 52"/>
              <a:gd name="T70" fmla="*/ 2147483647 w 53"/>
              <a:gd name="T71" fmla="*/ 2147483647 h 52"/>
              <a:gd name="T72" fmla="*/ 2147483647 w 53"/>
              <a:gd name="T73" fmla="*/ 2147483647 h 52"/>
              <a:gd name="T74" fmla="*/ 2147483647 w 53"/>
              <a:gd name="T75" fmla="*/ 2147483647 h 52"/>
              <a:gd name="T76" fmla="*/ 2147483647 w 53"/>
              <a:gd name="T77" fmla="*/ 2147483647 h 52"/>
              <a:gd name="T78" fmla="*/ 2147483647 w 53"/>
              <a:gd name="T79" fmla="*/ 2147483647 h 52"/>
              <a:gd name="T80" fmla="*/ 2147483647 w 53"/>
              <a:gd name="T81" fmla="*/ 2147483647 h 52"/>
              <a:gd name="T82" fmla="*/ 2147483647 w 53"/>
              <a:gd name="T83" fmla="*/ 2147483647 h 52"/>
              <a:gd name="T84" fmla="*/ 2147483647 w 53"/>
              <a:gd name="T85" fmla="*/ 2147483647 h 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
              <a:gd name="T130" fmla="*/ 0 h 52"/>
              <a:gd name="T131" fmla="*/ 53 w 53"/>
              <a:gd name="T132" fmla="*/ 52 h 5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 h="52">
                <a:moveTo>
                  <a:pt x="23" y="10"/>
                </a:moveTo>
                <a:lnTo>
                  <a:pt x="23" y="10"/>
                </a:lnTo>
                <a:lnTo>
                  <a:pt x="22" y="11"/>
                </a:lnTo>
                <a:lnTo>
                  <a:pt x="20" y="12"/>
                </a:lnTo>
                <a:lnTo>
                  <a:pt x="19" y="14"/>
                </a:lnTo>
                <a:lnTo>
                  <a:pt x="19" y="15"/>
                </a:lnTo>
                <a:lnTo>
                  <a:pt x="18" y="16"/>
                </a:lnTo>
                <a:lnTo>
                  <a:pt x="16" y="17"/>
                </a:lnTo>
                <a:lnTo>
                  <a:pt x="15" y="17"/>
                </a:lnTo>
                <a:lnTo>
                  <a:pt x="12" y="16"/>
                </a:lnTo>
                <a:lnTo>
                  <a:pt x="12" y="15"/>
                </a:lnTo>
                <a:lnTo>
                  <a:pt x="11" y="15"/>
                </a:lnTo>
                <a:lnTo>
                  <a:pt x="10" y="14"/>
                </a:lnTo>
                <a:lnTo>
                  <a:pt x="8" y="14"/>
                </a:lnTo>
                <a:lnTo>
                  <a:pt x="7" y="14"/>
                </a:lnTo>
                <a:lnTo>
                  <a:pt x="6" y="14"/>
                </a:lnTo>
                <a:lnTo>
                  <a:pt x="4" y="15"/>
                </a:lnTo>
                <a:lnTo>
                  <a:pt x="3" y="16"/>
                </a:lnTo>
                <a:lnTo>
                  <a:pt x="2" y="16"/>
                </a:lnTo>
                <a:lnTo>
                  <a:pt x="2" y="17"/>
                </a:lnTo>
                <a:lnTo>
                  <a:pt x="2" y="19"/>
                </a:lnTo>
                <a:lnTo>
                  <a:pt x="0" y="19"/>
                </a:lnTo>
                <a:lnTo>
                  <a:pt x="0" y="20"/>
                </a:lnTo>
                <a:lnTo>
                  <a:pt x="0" y="21"/>
                </a:lnTo>
                <a:lnTo>
                  <a:pt x="2" y="23"/>
                </a:lnTo>
                <a:lnTo>
                  <a:pt x="3" y="24"/>
                </a:lnTo>
                <a:lnTo>
                  <a:pt x="4" y="25"/>
                </a:lnTo>
                <a:lnTo>
                  <a:pt x="6" y="27"/>
                </a:lnTo>
                <a:lnTo>
                  <a:pt x="6" y="28"/>
                </a:lnTo>
                <a:lnTo>
                  <a:pt x="7" y="28"/>
                </a:lnTo>
                <a:lnTo>
                  <a:pt x="7" y="29"/>
                </a:lnTo>
                <a:lnTo>
                  <a:pt x="7" y="31"/>
                </a:lnTo>
                <a:lnTo>
                  <a:pt x="7" y="32"/>
                </a:lnTo>
                <a:lnTo>
                  <a:pt x="7" y="33"/>
                </a:lnTo>
                <a:lnTo>
                  <a:pt x="6" y="35"/>
                </a:lnTo>
                <a:lnTo>
                  <a:pt x="6" y="36"/>
                </a:lnTo>
                <a:lnTo>
                  <a:pt x="7" y="37"/>
                </a:lnTo>
                <a:lnTo>
                  <a:pt x="7" y="39"/>
                </a:lnTo>
                <a:lnTo>
                  <a:pt x="7" y="40"/>
                </a:lnTo>
                <a:lnTo>
                  <a:pt x="8" y="41"/>
                </a:lnTo>
                <a:lnTo>
                  <a:pt x="10" y="43"/>
                </a:lnTo>
                <a:lnTo>
                  <a:pt x="11" y="44"/>
                </a:lnTo>
                <a:lnTo>
                  <a:pt x="12" y="45"/>
                </a:lnTo>
                <a:lnTo>
                  <a:pt x="14" y="45"/>
                </a:lnTo>
                <a:lnTo>
                  <a:pt x="15" y="47"/>
                </a:lnTo>
                <a:lnTo>
                  <a:pt x="16" y="48"/>
                </a:lnTo>
                <a:lnTo>
                  <a:pt x="19" y="49"/>
                </a:lnTo>
                <a:lnTo>
                  <a:pt x="22" y="51"/>
                </a:lnTo>
                <a:lnTo>
                  <a:pt x="23" y="51"/>
                </a:lnTo>
                <a:lnTo>
                  <a:pt x="24" y="52"/>
                </a:lnTo>
                <a:lnTo>
                  <a:pt x="26" y="52"/>
                </a:lnTo>
                <a:lnTo>
                  <a:pt x="27" y="52"/>
                </a:lnTo>
                <a:lnTo>
                  <a:pt x="28" y="52"/>
                </a:lnTo>
                <a:lnTo>
                  <a:pt x="30" y="52"/>
                </a:lnTo>
                <a:lnTo>
                  <a:pt x="30" y="51"/>
                </a:lnTo>
                <a:lnTo>
                  <a:pt x="31" y="49"/>
                </a:lnTo>
                <a:lnTo>
                  <a:pt x="32" y="49"/>
                </a:lnTo>
                <a:lnTo>
                  <a:pt x="33" y="48"/>
                </a:lnTo>
                <a:lnTo>
                  <a:pt x="35" y="47"/>
                </a:lnTo>
                <a:lnTo>
                  <a:pt x="36" y="45"/>
                </a:lnTo>
                <a:lnTo>
                  <a:pt x="37" y="44"/>
                </a:lnTo>
                <a:lnTo>
                  <a:pt x="39" y="43"/>
                </a:lnTo>
                <a:lnTo>
                  <a:pt x="40" y="43"/>
                </a:lnTo>
                <a:lnTo>
                  <a:pt x="40" y="41"/>
                </a:lnTo>
                <a:lnTo>
                  <a:pt x="41" y="41"/>
                </a:lnTo>
                <a:lnTo>
                  <a:pt x="41" y="40"/>
                </a:lnTo>
                <a:lnTo>
                  <a:pt x="43" y="39"/>
                </a:lnTo>
                <a:lnTo>
                  <a:pt x="44" y="37"/>
                </a:lnTo>
                <a:lnTo>
                  <a:pt x="44" y="36"/>
                </a:lnTo>
                <a:lnTo>
                  <a:pt x="45" y="35"/>
                </a:lnTo>
                <a:lnTo>
                  <a:pt x="47" y="33"/>
                </a:lnTo>
                <a:lnTo>
                  <a:pt x="48" y="32"/>
                </a:lnTo>
                <a:lnTo>
                  <a:pt x="48" y="31"/>
                </a:lnTo>
                <a:lnTo>
                  <a:pt x="49" y="31"/>
                </a:lnTo>
                <a:lnTo>
                  <a:pt x="49" y="29"/>
                </a:lnTo>
                <a:lnTo>
                  <a:pt x="49" y="28"/>
                </a:lnTo>
                <a:lnTo>
                  <a:pt x="51" y="27"/>
                </a:lnTo>
                <a:lnTo>
                  <a:pt x="51" y="25"/>
                </a:lnTo>
                <a:lnTo>
                  <a:pt x="52" y="25"/>
                </a:lnTo>
                <a:lnTo>
                  <a:pt x="52" y="24"/>
                </a:lnTo>
                <a:lnTo>
                  <a:pt x="52" y="23"/>
                </a:lnTo>
                <a:lnTo>
                  <a:pt x="52" y="21"/>
                </a:lnTo>
                <a:lnTo>
                  <a:pt x="53" y="21"/>
                </a:lnTo>
                <a:lnTo>
                  <a:pt x="52" y="20"/>
                </a:lnTo>
                <a:lnTo>
                  <a:pt x="52" y="19"/>
                </a:lnTo>
                <a:lnTo>
                  <a:pt x="52" y="17"/>
                </a:lnTo>
                <a:lnTo>
                  <a:pt x="52" y="16"/>
                </a:lnTo>
                <a:lnTo>
                  <a:pt x="52" y="15"/>
                </a:lnTo>
                <a:lnTo>
                  <a:pt x="39" y="0"/>
                </a:lnTo>
                <a:lnTo>
                  <a:pt x="24" y="4"/>
                </a:lnTo>
                <a:lnTo>
                  <a:pt x="23" y="10"/>
                </a:lnTo>
                <a:close/>
              </a:path>
            </a:pathLst>
          </a:custGeom>
          <a:solidFill>
            <a:srgbClr val="FFBF8A"/>
          </a:solidFill>
          <a:ln w="9525">
            <a:noFill/>
            <a:round/>
            <a:headEnd/>
            <a:tailEnd/>
          </a:ln>
        </p:spPr>
        <p:txBody>
          <a:bodyPr/>
          <a:lstStyle/>
          <a:p>
            <a:endParaRPr lang="ja-JP" altLang="ja-JP"/>
          </a:p>
        </p:txBody>
      </p:sp>
      <p:sp>
        <p:nvSpPr>
          <p:cNvPr id="73" name="Freeform 126"/>
          <p:cNvSpPr>
            <a:spLocks/>
          </p:cNvSpPr>
          <p:nvPr/>
        </p:nvSpPr>
        <p:spPr bwMode="auto">
          <a:xfrm>
            <a:off x="7216080" y="2917577"/>
            <a:ext cx="47625" cy="15875"/>
          </a:xfrm>
          <a:custGeom>
            <a:avLst/>
            <a:gdLst>
              <a:gd name="T0" fmla="*/ 0 w 43"/>
              <a:gd name="T1" fmla="*/ 2147483647 h 15"/>
              <a:gd name="T2" fmla="*/ 2147483647 w 43"/>
              <a:gd name="T3" fmla="*/ 2147483647 h 15"/>
              <a:gd name="T4" fmla="*/ 2147483647 w 43"/>
              <a:gd name="T5" fmla="*/ 2147483647 h 15"/>
              <a:gd name="T6" fmla="*/ 2147483647 w 43"/>
              <a:gd name="T7" fmla="*/ 2147483647 h 15"/>
              <a:gd name="T8" fmla="*/ 2147483647 w 43"/>
              <a:gd name="T9" fmla="*/ 2147483647 h 15"/>
              <a:gd name="T10" fmla="*/ 2147483647 w 43"/>
              <a:gd name="T11" fmla="*/ 2147483647 h 15"/>
              <a:gd name="T12" fmla="*/ 2147483647 w 43"/>
              <a:gd name="T13" fmla="*/ 2147483647 h 15"/>
              <a:gd name="T14" fmla="*/ 2147483647 w 43"/>
              <a:gd name="T15" fmla="*/ 2147483647 h 15"/>
              <a:gd name="T16" fmla="*/ 2147483647 w 43"/>
              <a:gd name="T17" fmla="*/ 2147483647 h 15"/>
              <a:gd name="T18" fmla="*/ 2147483647 w 43"/>
              <a:gd name="T19" fmla="*/ 2147483647 h 15"/>
              <a:gd name="T20" fmla="*/ 2147483647 w 43"/>
              <a:gd name="T21" fmla="*/ 2147483647 h 15"/>
              <a:gd name="T22" fmla="*/ 2147483647 w 43"/>
              <a:gd name="T23" fmla="*/ 2147483647 h 15"/>
              <a:gd name="T24" fmla="*/ 2147483647 w 43"/>
              <a:gd name="T25" fmla="*/ 2147483647 h 15"/>
              <a:gd name="T26" fmla="*/ 2147483647 w 43"/>
              <a:gd name="T27" fmla="*/ 2147483647 h 15"/>
              <a:gd name="T28" fmla="*/ 2147483647 w 43"/>
              <a:gd name="T29" fmla="*/ 2147483647 h 15"/>
              <a:gd name="T30" fmla="*/ 2147483647 w 43"/>
              <a:gd name="T31" fmla="*/ 2147483647 h 15"/>
              <a:gd name="T32" fmla="*/ 2147483647 w 43"/>
              <a:gd name="T33" fmla="*/ 2147483647 h 15"/>
              <a:gd name="T34" fmla="*/ 2147483647 w 43"/>
              <a:gd name="T35" fmla="*/ 2147483647 h 15"/>
              <a:gd name="T36" fmla="*/ 2147483647 w 43"/>
              <a:gd name="T37" fmla="*/ 2147483647 h 15"/>
              <a:gd name="T38" fmla="*/ 2147483647 w 43"/>
              <a:gd name="T39" fmla="*/ 2147483647 h 15"/>
              <a:gd name="T40" fmla="*/ 2147483647 w 43"/>
              <a:gd name="T41" fmla="*/ 2147483647 h 15"/>
              <a:gd name="T42" fmla="*/ 2147483647 w 43"/>
              <a:gd name="T43" fmla="*/ 2147483647 h 15"/>
              <a:gd name="T44" fmla="*/ 2147483647 w 43"/>
              <a:gd name="T45" fmla="*/ 2147483647 h 15"/>
              <a:gd name="T46" fmla="*/ 2147483647 w 43"/>
              <a:gd name="T47" fmla="*/ 2147483647 h 15"/>
              <a:gd name="T48" fmla="*/ 2147483647 w 43"/>
              <a:gd name="T49" fmla="*/ 2147483647 h 15"/>
              <a:gd name="T50" fmla="*/ 2147483647 w 43"/>
              <a:gd name="T51" fmla="*/ 2147483647 h 15"/>
              <a:gd name="T52" fmla="*/ 2147483647 w 43"/>
              <a:gd name="T53" fmla="*/ 2147483647 h 15"/>
              <a:gd name="T54" fmla="*/ 2147483647 w 43"/>
              <a:gd name="T55" fmla="*/ 2147483647 h 15"/>
              <a:gd name="T56" fmla="*/ 2147483647 w 43"/>
              <a:gd name="T57" fmla="*/ 2147483647 h 15"/>
              <a:gd name="T58" fmla="*/ 2147483647 w 43"/>
              <a:gd name="T59" fmla="*/ 2147483647 h 15"/>
              <a:gd name="T60" fmla="*/ 2147483647 w 43"/>
              <a:gd name="T61" fmla="*/ 2147483647 h 15"/>
              <a:gd name="T62" fmla="*/ 2147483647 w 43"/>
              <a:gd name="T63" fmla="*/ 2147483647 h 15"/>
              <a:gd name="T64" fmla="*/ 2147483647 w 43"/>
              <a:gd name="T65" fmla="*/ 2147483647 h 15"/>
              <a:gd name="T66" fmla="*/ 2147483647 w 43"/>
              <a:gd name="T67" fmla="*/ 2147483647 h 15"/>
              <a:gd name="T68" fmla="*/ 2147483647 w 43"/>
              <a:gd name="T69" fmla="*/ 2147483647 h 15"/>
              <a:gd name="T70" fmla="*/ 2147483647 w 43"/>
              <a:gd name="T71" fmla="*/ 2147483647 h 15"/>
              <a:gd name="T72" fmla="*/ 2147483647 w 43"/>
              <a:gd name="T73" fmla="*/ 2147483647 h 15"/>
              <a:gd name="T74" fmla="*/ 2147483647 w 43"/>
              <a:gd name="T75" fmla="*/ 2147483647 h 15"/>
              <a:gd name="T76" fmla="*/ 2147483647 w 43"/>
              <a:gd name="T77" fmla="*/ 2147483647 h 15"/>
              <a:gd name="T78" fmla="*/ 2147483647 w 43"/>
              <a:gd name="T79" fmla="*/ 2147483647 h 15"/>
              <a:gd name="T80" fmla="*/ 2147483647 w 43"/>
              <a:gd name="T81" fmla="*/ 2147483647 h 15"/>
              <a:gd name="T82" fmla="*/ 2147483647 w 43"/>
              <a:gd name="T83" fmla="*/ 2147483647 h 15"/>
              <a:gd name="T84" fmla="*/ 2147483647 w 43"/>
              <a:gd name="T85" fmla="*/ 2147483647 h 15"/>
              <a:gd name="T86" fmla="*/ 2147483647 w 43"/>
              <a:gd name="T87" fmla="*/ 2147483647 h 15"/>
              <a:gd name="T88" fmla="*/ 2147483647 w 43"/>
              <a:gd name="T89" fmla="*/ 2147483647 h 15"/>
              <a:gd name="T90" fmla="*/ 2147483647 w 43"/>
              <a:gd name="T91" fmla="*/ 2147483647 h 15"/>
              <a:gd name="T92" fmla="*/ 2147483647 w 43"/>
              <a:gd name="T93" fmla="*/ 2147483647 h 15"/>
              <a:gd name="T94" fmla="*/ 2147483647 w 43"/>
              <a:gd name="T95" fmla="*/ 2147483647 h 15"/>
              <a:gd name="T96" fmla="*/ 2147483647 w 43"/>
              <a:gd name="T97" fmla="*/ 2147483647 h 15"/>
              <a:gd name="T98" fmla="*/ 2147483647 w 43"/>
              <a:gd name="T99" fmla="*/ 2147483647 h 15"/>
              <a:gd name="T100" fmla="*/ 2147483647 w 43"/>
              <a:gd name="T101" fmla="*/ 2147483647 h 15"/>
              <a:gd name="T102" fmla="*/ 2147483647 w 43"/>
              <a:gd name="T103" fmla="*/ 2147483647 h 15"/>
              <a:gd name="T104" fmla="*/ 2147483647 w 43"/>
              <a:gd name="T105" fmla="*/ 2147483647 h 15"/>
              <a:gd name="T106" fmla="*/ 2147483647 w 43"/>
              <a:gd name="T107" fmla="*/ 2147483647 h 15"/>
              <a:gd name="T108" fmla="*/ 2147483647 w 43"/>
              <a:gd name="T109" fmla="*/ 2147483647 h 15"/>
              <a:gd name="T110" fmla="*/ 2147483647 w 43"/>
              <a:gd name="T111" fmla="*/ 2147483647 h 15"/>
              <a:gd name="T112" fmla="*/ 2147483647 w 43"/>
              <a:gd name="T113" fmla="*/ 2147483647 h 15"/>
              <a:gd name="T114" fmla="*/ 2147483647 w 43"/>
              <a:gd name="T115" fmla="*/ 2147483647 h 15"/>
              <a:gd name="T116" fmla="*/ 2147483647 w 43"/>
              <a:gd name="T117" fmla="*/ 0 h 15"/>
              <a:gd name="T118" fmla="*/ 0 w 43"/>
              <a:gd name="T119" fmla="*/ 2147483647 h 15"/>
              <a:gd name="T120" fmla="*/ 0 w 43"/>
              <a:gd name="T121" fmla="*/ 2147483647 h 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
              <a:gd name="T184" fmla="*/ 0 h 15"/>
              <a:gd name="T185" fmla="*/ 43 w 43"/>
              <a:gd name="T186" fmla="*/ 15 h 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 h="15">
                <a:moveTo>
                  <a:pt x="0" y="2"/>
                </a:moveTo>
                <a:lnTo>
                  <a:pt x="2" y="5"/>
                </a:lnTo>
                <a:lnTo>
                  <a:pt x="2" y="6"/>
                </a:lnTo>
                <a:lnTo>
                  <a:pt x="3" y="8"/>
                </a:lnTo>
                <a:lnTo>
                  <a:pt x="4" y="8"/>
                </a:lnTo>
                <a:lnTo>
                  <a:pt x="4" y="9"/>
                </a:lnTo>
                <a:lnTo>
                  <a:pt x="5" y="9"/>
                </a:lnTo>
                <a:lnTo>
                  <a:pt x="7" y="10"/>
                </a:lnTo>
                <a:lnTo>
                  <a:pt x="7" y="11"/>
                </a:lnTo>
                <a:lnTo>
                  <a:pt x="8" y="11"/>
                </a:lnTo>
                <a:lnTo>
                  <a:pt x="9" y="13"/>
                </a:lnTo>
                <a:lnTo>
                  <a:pt x="11" y="14"/>
                </a:lnTo>
                <a:lnTo>
                  <a:pt x="12" y="14"/>
                </a:lnTo>
                <a:lnTo>
                  <a:pt x="13" y="14"/>
                </a:lnTo>
                <a:lnTo>
                  <a:pt x="15" y="14"/>
                </a:lnTo>
                <a:lnTo>
                  <a:pt x="16" y="14"/>
                </a:lnTo>
                <a:lnTo>
                  <a:pt x="17" y="15"/>
                </a:lnTo>
                <a:lnTo>
                  <a:pt x="19" y="15"/>
                </a:lnTo>
                <a:lnTo>
                  <a:pt x="20" y="15"/>
                </a:lnTo>
                <a:lnTo>
                  <a:pt x="21" y="15"/>
                </a:lnTo>
                <a:lnTo>
                  <a:pt x="24" y="15"/>
                </a:lnTo>
                <a:lnTo>
                  <a:pt x="25" y="15"/>
                </a:lnTo>
                <a:lnTo>
                  <a:pt x="27" y="15"/>
                </a:lnTo>
                <a:lnTo>
                  <a:pt x="28" y="15"/>
                </a:lnTo>
                <a:lnTo>
                  <a:pt x="29" y="15"/>
                </a:lnTo>
                <a:lnTo>
                  <a:pt x="31" y="15"/>
                </a:lnTo>
                <a:lnTo>
                  <a:pt x="32" y="15"/>
                </a:lnTo>
                <a:lnTo>
                  <a:pt x="33" y="15"/>
                </a:lnTo>
                <a:lnTo>
                  <a:pt x="35" y="15"/>
                </a:lnTo>
                <a:lnTo>
                  <a:pt x="36" y="15"/>
                </a:lnTo>
                <a:lnTo>
                  <a:pt x="37" y="15"/>
                </a:lnTo>
                <a:lnTo>
                  <a:pt x="39" y="15"/>
                </a:lnTo>
                <a:lnTo>
                  <a:pt x="40" y="15"/>
                </a:lnTo>
                <a:lnTo>
                  <a:pt x="41" y="15"/>
                </a:lnTo>
                <a:lnTo>
                  <a:pt x="43" y="14"/>
                </a:lnTo>
                <a:lnTo>
                  <a:pt x="43" y="13"/>
                </a:lnTo>
                <a:lnTo>
                  <a:pt x="41" y="11"/>
                </a:lnTo>
                <a:lnTo>
                  <a:pt x="41" y="10"/>
                </a:lnTo>
                <a:lnTo>
                  <a:pt x="40" y="9"/>
                </a:lnTo>
                <a:lnTo>
                  <a:pt x="39" y="9"/>
                </a:lnTo>
                <a:lnTo>
                  <a:pt x="37" y="8"/>
                </a:lnTo>
                <a:lnTo>
                  <a:pt x="36" y="6"/>
                </a:lnTo>
                <a:lnTo>
                  <a:pt x="35" y="5"/>
                </a:lnTo>
                <a:lnTo>
                  <a:pt x="33" y="4"/>
                </a:lnTo>
                <a:lnTo>
                  <a:pt x="32" y="2"/>
                </a:lnTo>
                <a:lnTo>
                  <a:pt x="31" y="2"/>
                </a:lnTo>
                <a:lnTo>
                  <a:pt x="29" y="1"/>
                </a:lnTo>
                <a:lnTo>
                  <a:pt x="28" y="0"/>
                </a:lnTo>
                <a:lnTo>
                  <a:pt x="0" y="2"/>
                </a:lnTo>
                <a:close/>
              </a:path>
            </a:pathLst>
          </a:custGeom>
          <a:solidFill>
            <a:srgbClr val="FF9900"/>
          </a:solidFill>
          <a:ln w="9525">
            <a:noFill/>
            <a:round/>
            <a:headEnd/>
            <a:tailEnd/>
          </a:ln>
        </p:spPr>
        <p:txBody>
          <a:bodyPr/>
          <a:lstStyle/>
          <a:p>
            <a:endParaRPr lang="ja-JP" altLang="ja-JP"/>
          </a:p>
        </p:txBody>
      </p:sp>
      <p:sp>
        <p:nvSpPr>
          <p:cNvPr id="74" name="Freeform 127"/>
          <p:cNvSpPr>
            <a:spLocks/>
          </p:cNvSpPr>
          <p:nvPr/>
        </p:nvSpPr>
        <p:spPr bwMode="auto">
          <a:xfrm>
            <a:off x="7174805" y="2887415"/>
            <a:ext cx="76200" cy="39687"/>
          </a:xfrm>
          <a:custGeom>
            <a:avLst/>
            <a:gdLst>
              <a:gd name="T0" fmla="*/ 2147483647 w 71"/>
              <a:gd name="T1" fmla="*/ 2147483647 h 35"/>
              <a:gd name="T2" fmla="*/ 2147483647 w 71"/>
              <a:gd name="T3" fmla="*/ 2147483647 h 35"/>
              <a:gd name="T4" fmla="*/ 2147483647 w 71"/>
              <a:gd name="T5" fmla="*/ 2147483647 h 35"/>
              <a:gd name="T6" fmla="*/ 2147483647 w 71"/>
              <a:gd name="T7" fmla="*/ 2147483647 h 35"/>
              <a:gd name="T8" fmla="*/ 2147483647 w 71"/>
              <a:gd name="T9" fmla="*/ 2147483647 h 35"/>
              <a:gd name="T10" fmla="*/ 2147483647 w 71"/>
              <a:gd name="T11" fmla="*/ 2147483647 h 35"/>
              <a:gd name="T12" fmla="*/ 2147483647 w 71"/>
              <a:gd name="T13" fmla="*/ 2147483647 h 35"/>
              <a:gd name="T14" fmla="*/ 2147483647 w 71"/>
              <a:gd name="T15" fmla="*/ 2147483647 h 35"/>
              <a:gd name="T16" fmla="*/ 2147483647 w 71"/>
              <a:gd name="T17" fmla="*/ 2147483647 h 35"/>
              <a:gd name="T18" fmla="*/ 2147483647 w 71"/>
              <a:gd name="T19" fmla="*/ 2147483647 h 35"/>
              <a:gd name="T20" fmla="*/ 2147483647 w 71"/>
              <a:gd name="T21" fmla="*/ 2147483647 h 35"/>
              <a:gd name="T22" fmla="*/ 2147483647 w 71"/>
              <a:gd name="T23" fmla="*/ 2147483647 h 35"/>
              <a:gd name="T24" fmla="*/ 0 w 71"/>
              <a:gd name="T25" fmla="*/ 2147483647 h 35"/>
              <a:gd name="T26" fmla="*/ 2147483647 w 71"/>
              <a:gd name="T27" fmla="*/ 2147483647 h 35"/>
              <a:gd name="T28" fmla="*/ 2147483647 w 71"/>
              <a:gd name="T29" fmla="*/ 2147483647 h 35"/>
              <a:gd name="T30" fmla="*/ 2147483647 w 71"/>
              <a:gd name="T31" fmla="*/ 2147483647 h 35"/>
              <a:gd name="T32" fmla="*/ 2147483647 w 71"/>
              <a:gd name="T33" fmla="*/ 2147483647 h 35"/>
              <a:gd name="T34" fmla="*/ 2147483647 w 71"/>
              <a:gd name="T35" fmla="*/ 2147483647 h 35"/>
              <a:gd name="T36" fmla="*/ 2147483647 w 71"/>
              <a:gd name="T37" fmla="*/ 2147483647 h 35"/>
              <a:gd name="T38" fmla="*/ 2147483647 w 71"/>
              <a:gd name="T39" fmla="*/ 2147483647 h 35"/>
              <a:gd name="T40" fmla="*/ 2147483647 w 71"/>
              <a:gd name="T41" fmla="*/ 2147483647 h 35"/>
              <a:gd name="T42" fmla="*/ 2147483647 w 71"/>
              <a:gd name="T43" fmla="*/ 2147483647 h 35"/>
              <a:gd name="T44" fmla="*/ 2147483647 w 71"/>
              <a:gd name="T45" fmla="*/ 2147483647 h 35"/>
              <a:gd name="T46" fmla="*/ 2147483647 w 71"/>
              <a:gd name="T47" fmla="*/ 0 h 35"/>
              <a:gd name="T48" fmla="*/ 2147483647 w 71"/>
              <a:gd name="T49" fmla="*/ 0 h 35"/>
              <a:gd name="T50" fmla="*/ 2147483647 w 71"/>
              <a:gd name="T51" fmla="*/ 0 h 35"/>
              <a:gd name="T52" fmla="*/ 2147483647 w 71"/>
              <a:gd name="T53" fmla="*/ 2147483647 h 35"/>
              <a:gd name="T54" fmla="*/ 2147483647 w 71"/>
              <a:gd name="T55" fmla="*/ 2147483647 h 35"/>
              <a:gd name="T56" fmla="*/ 2147483647 w 71"/>
              <a:gd name="T57" fmla="*/ 2147483647 h 35"/>
              <a:gd name="T58" fmla="*/ 2147483647 w 71"/>
              <a:gd name="T59" fmla="*/ 2147483647 h 35"/>
              <a:gd name="T60" fmla="*/ 2147483647 w 71"/>
              <a:gd name="T61" fmla="*/ 2147483647 h 35"/>
              <a:gd name="T62" fmla="*/ 2147483647 w 71"/>
              <a:gd name="T63" fmla="*/ 2147483647 h 35"/>
              <a:gd name="T64" fmla="*/ 2147483647 w 71"/>
              <a:gd name="T65" fmla="*/ 2147483647 h 35"/>
              <a:gd name="T66" fmla="*/ 2147483647 w 71"/>
              <a:gd name="T67" fmla="*/ 2147483647 h 35"/>
              <a:gd name="T68" fmla="*/ 2147483647 w 71"/>
              <a:gd name="T69" fmla="*/ 2147483647 h 35"/>
              <a:gd name="T70" fmla="*/ 2147483647 w 71"/>
              <a:gd name="T71" fmla="*/ 2147483647 h 35"/>
              <a:gd name="T72" fmla="*/ 2147483647 w 71"/>
              <a:gd name="T73" fmla="*/ 2147483647 h 35"/>
              <a:gd name="T74" fmla="*/ 2147483647 w 71"/>
              <a:gd name="T75" fmla="*/ 2147483647 h 35"/>
              <a:gd name="T76" fmla="*/ 2147483647 w 71"/>
              <a:gd name="T77" fmla="*/ 2147483647 h 35"/>
              <a:gd name="T78" fmla="*/ 2147483647 w 71"/>
              <a:gd name="T79" fmla="*/ 2147483647 h 35"/>
              <a:gd name="T80" fmla="*/ 2147483647 w 71"/>
              <a:gd name="T81" fmla="*/ 2147483647 h 35"/>
              <a:gd name="T82" fmla="*/ 2147483647 w 71"/>
              <a:gd name="T83" fmla="*/ 2147483647 h 35"/>
              <a:gd name="T84" fmla="*/ 2147483647 w 71"/>
              <a:gd name="T85" fmla="*/ 2147483647 h 35"/>
              <a:gd name="T86" fmla="*/ 2147483647 w 71"/>
              <a:gd name="T87" fmla="*/ 2147483647 h 35"/>
              <a:gd name="T88" fmla="*/ 2147483647 w 71"/>
              <a:gd name="T89" fmla="*/ 2147483647 h 35"/>
              <a:gd name="T90" fmla="*/ 2147483647 w 71"/>
              <a:gd name="T91" fmla="*/ 2147483647 h 35"/>
              <a:gd name="T92" fmla="*/ 2147483647 w 71"/>
              <a:gd name="T93" fmla="*/ 2147483647 h 35"/>
              <a:gd name="T94" fmla="*/ 2147483647 w 71"/>
              <a:gd name="T95" fmla="*/ 2147483647 h 35"/>
              <a:gd name="T96" fmla="*/ 2147483647 w 71"/>
              <a:gd name="T97" fmla="*/ 2147483647 h 35"/>
              <a:gd name="T98" fmla="*/ 2147483647 w 71"/>
              <a:gd name="T99" fmla="*/ 2147483647 h 35"/>
              <a:gd name="T100" fmla="*/ 2147483647 w 71"/>
              <a:gd name="T101" fmla="*/ 2147483647 h 35"/>
              <a:gd name="T102" fmla="*/ 2147483647 w 71"/>
              <a:gd name="T103" fmla="*/ 2147483647 h 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1"/>
              <a:gd name="T157" fmla="*/ 0 h 35"/>
              <a:gd name="T158" fmla="*/ 71 w 71"/>
              <a:gd name="T159" fmla="*/ 35 h 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1" h="35">
                <a:moveTo>
                  <a:pt x="40" y="32"/>
                </a:moveTo>
                <a:lnTo>
                  <a:pt x="40" y="32"/>
                </a:lnTo>
                <a:lnTo>
                  <a:pt x="38" y="32"/>
                </a:lnTo>
                <a:lnTo>
                  <a:pt x="37" y="32"/>
                </a:lnTo>
                <a:lnTo>
                  <a:pt x="36" y="32"/>
                </a:lnTo>
                <a:lnTo>
                  <a:pt x="34" y="31"/>
                </a:lnTo>
                <a:lnTo>
                  <a:pt x="33" y="31"/>
                </a:lnTo>
                <a:lnTo>
                  <a:pt x="32" y="31"/>
                </a:lnTo>
                <a:lnTo>
                  <a:pt x="30" y="31"/>
                </a:lnTo>
                <a:lnTo>
                  <a:pt x="29" y="29"/>
                </a:lnTo>
                <a:lnTo>
                  <a:pt x="28" y="29"/>
                </a:lnTo>
                <a:lnTo>
                  <a:pt x="26" y="29"/>
                </a:lnTo>
                <a:lnTo>
                  <a:pt x="25" y="29"/>
                </a:lnTo>
                <a:lnTo>
                  <a:pt x="24" y="29"/>
                </a:lnTo>
                <a:lnTo>
                  <a:pt x="22" y="28"/>
                </a:lnTo>
                <a:lnTo>
                  <a:pt x="21" y="28"/>
                </a:lnTo>
                <a:lnTo>
                  <a:pt x="20" y="28"/>
                </a:lnTo>
                <a:lnTo>
                  <a:pt x="18" y="28"/>
                </a:lnTo>
                <a:lnTo>
                  <a:pt x="17" y="28"/>
                </a:lnTo>
                <a:lnTo>
                  <a:pt x="16" y="27"/>
                </a:lnTo>
                <a:lnTo>
                  <a:pt x="14" y="27"/>
                </a:lnTo>
                <a:lnTo>
                  <a:pt x="13" y="27"/>
                </a:lnTo>
                <a:lnTo>
                  <a:pt x="12" y="27"/>
                </a:lnTo>
                <a:lnTo>
                  <a:pt x="10" y="25"/>
                </a:lnTo>
                <a:lnTo>
                  <a:pt x="9" y="25"/>
                </a:lnTo>
                <a:lnTo>
                  <a:pt x="8" y="24"/>
                </a:lnTo>
                <a:lnTo>
                  <a:pt x="5" y="24"/>
                </a:lnTo>
                <a:lnTo>
                  <a:pt x="4" y="23"/>
                </a:lnTo>
                <a:lnTo>
                  <a:pt x="2" y="23"/>
                </a:lnTo>
                <a:lnTo>
                  <a:pt x="1" y="23"/>
                </a:lnTo>
                <a:lnTo>
                  <a:pt x="0" y="21"/>
                </a:lnTo>
                <a:lnTo>
                  <a:pt x="0" y="20"/>
                </a:lnTo>
                <a:lnTo>
                  <a:pt x="0" y="19"/>
                </a:lnTo>
                <a:lnTo>
                  <a:pt x="1" y="17"/>
                </a:lnTo>
                <a:lnTo>
                  <a:pt x="1" y="16"/>
                </a:lnTo>
                <a:lnTo>
                  <a:pt x="2" y="16"/>
                </a:lnTo>
                <a:lnTo>
                  <a:pt x="2" y="15"/>
                </a:lnTo>
                <a:lnTo>
                  <a:pt x="4" y="15"/>
                </a:lnTo>
                <a:lnTo>
                  <a:pt x="4" y="13"/>
                </a:lnTo>
                <a:lnTo>
                  <a:pt x="5" y="12"/>
                </a:lnTo>
                <a:lnTo>
                  <a:pt x="6" y="12"/>
                </a:lnTo>
                <a:lnTo>
                  <a:pt x="8" y="11"/>
                </a:lnTo>
                <a:lnTo>
                  <a:pt x="8" y="9"/>
                </a:lnTo>
                <a:lnTo>
                  <a:pt x="9" y="9"/>
                </a:lnTo>
                <a:lnTo>
                  <a:pt x="10" y="8"/>
                </a:lnTo>
                <a:lnTo>
                  <a:pt x="12" y="7"/>
                </a:lnTo>
                <a:lnTo>
                  <a:pt x="13" y="7"/>
                </a:lnTo>
                <a:lnTo>
                  <a:pt x="14" y="5"/>
                </a:lnTo>
                <a:lnTo>
                  <a:pt x="16" y="5"/>
                </a:lnTo>
                <a:lnTo>
                  <a:pt x="17" y="4"/>
                </a:lnTo>
                <a:lnTo>
                  <a:pt x="18" y="4"/>
                </a:lnTo>
                <a:lnTo>
                  <a:pt x="20" y="3"/>
                </a:lnTo>
                <a:lnTo>
                  <a:pt x="21" y="3"/>
                </a:lnTo>
                <a:lnTo>
                  <a:pt x="22" y="3"/>
                </a:lnTo>
                <a:lnTo>
                  <a:pt x="24" y="1"/>
                </a:lnTo>
                <a:lnTo>
                  <a:pt x="25" y="1"/>
                </a:lnTo>
                <a:lnTo>
                  <a:pt x="26" y="1"/>
                </a:lnTo>
                <a:lnTo>
                  <a:pt x="28" y="1"/>
                </a:lnTo>
                <a:lnTo>
                  <a:pt x="29" y="1"/>
                </a:lnTo>
                <a:lnTo>
                  <a:pt x="29" y="0"/>
                </a:lnTo>
                <a:lnTo>
                  <a:pt x="30" y="0"/>
                </a:lnTo>
                <a:lnTo>
                  <a:pt x="32" y="0"/>
                </a:lnTo>
                <a:lnTo>
                  <a:pt x="34" y="0"/>
                </a:lnTo>
                <a:lnTo>
                  <a:pt x="36" y="0"/>
                </a:lnTo>
                <a:lnTo>
                  <a:pt x="37" y="0"/>
                </a:lnTo>
                <a:lnTo>
                  <a:pt x="40" y="1"/>
                </a:lnTo>
                <a:lnTo>
                  <a:pt x="42" y="1"/>
                </a:lnTo>
                <a:lnTo>
                  <a:pt x="43" y="1"/>
                </a:lnTo>
                <a:lnTo>
                  <a:pt x="45" y="1"/>
                </a:lnTo>
                <a:lnTo>
                  <a:pt x="46" y="3"/>
                </a:lnTo>
                <a:lnTo>
                  <a:pt x="47" y="3"/>
                </a:lnTo>
                <a:lnTo>
                  <a:pt x="49" y="3"/>
                </a:lnTo>
                <a:lnTo>
                  <a:pt x="50" y="4"/>
                </a:lnTo>
                <a:lnTo>
                  <a:pt x="51" y="4"/>
                </a:lnTo>
                <a:lnTo>
                  <a:pt x="53" y="4"/>
                </a:lnTo>
                <a:lnTo>
                  <a:pt x="54" y="5"/>
                </a:lnTo>
                <a:lnTo>
                  <a:pt x="55" y="5"/>
                </a:lnTo>
                <a:lnTo>
                  <a:pt x="57" y="7"/>
                </a:lnTo>
                <a:lnTo>
                  <a:pt x="58" y="7"/>
                </a:lnTo>
                <a:lnTo>
                  <a:pt x="59" y="8"/>
                </a:lnTo>
                <a:lnTo>
                  <a:pt x="61" y="8"/>
                </a:lnTo>
                <a:lnTo>
                  <a:pt x="62" y="9"/>
                </a:lnTo>
                <a:lnTo>
                  <a:pt x="63" y="11"/>
                </a:lnTo>
                <a:lnTo>
                  <a:pt x="65" y="12"/>
                </a:lnTo>
                <a:lnTo>
                  <a:pt x="66" y="12"/>
                </a:lnTo>
                <a:lnTo>
                  <a:pt x="66" y="13"/>
                </a:lnTo>
                <a:lnTo>
                  <a:pt x="67" y="15"/>
                </a:lnTo>
                <a:lnTo>
                  <a:pt x="69" y="16"/>
                </a:lnTo>
                <a:lnTo>
                  <a:pt x="69" y="17"/>
                </a:lnTo>
                <a:lnTo>
                  <a:pt x="69" y="19"/>
                </a:lnTo>
                <a:lnTo>
                  <a:pt x="70" y="20"/>
                </a:lnTo>
                <a:lnTo>
                  <a:pt x="70" y="21"/>
                </a:lnTo>
                <a:lnTo>
                  <a:pt x="70" y="23"/>
                </a:lnTo>
                <a:lnTo>
                  <a:pt x="70" y="24"/>
                </a:lnTo>
                <a:lnTo>
                  <a:pt x="70" y="25"/>
                </a:lnTo>
                <a:lnTo>
                  <a:pt x="70" y="27"/>
                </a:lnTo>
                <a:lnTo>
                  <a:pt x="71" y="28"/>
                </a:lnTo>
                <a:lnTo>
                  <a:pt x="70" y="28"/>
                </a:lnTo>
                <a:lnTo>
                  <a:pt x="70" y="29"/>
                </a:lnTo>
                <a:lnTo>
                  <a:pt x="70" y="31"/>
                </a:lnTo>
                <a:lnTo>
                  <a:pt x="70" y="32"/>
                </a:lnTo>
                <a:lnTo>
                  <a:pt x="69" y="32"/>
                </a:lnTo>
                <a:lnTo>
                  <a:pt x="69" y="33"/>
                </a:lnTo>
                <a:lnTo>
                  <a:pt x="69" y="35"/>
                </a:lnTo>
                <a:lnTo>
                  <a:pt x="67" y="35"/>
                </a:lnTo>
                <a:lnTo>
                  <a:pt x="66" y="35"/>
                </a:lnTo>
                <a:lnTo>
                  <a:pt x="65" y="35"/>
                </a:lnTo>
                <a:lnTo>
                  <a:pt x="63" y="35"/>
                </a:lnTo>
                <a:lnTo>
                  <a:pt x="62" y="35"/>
                </a:lnTo>
                <a:lnTo>
                  <a:pt x="61" y="35"/>
                </a:lnTo>
                <a:lnTo>
                  <a:pt x="59" y="35"/>
                </a:lnTo>
                <a:lnTo>
                  <a:pt x="58" y="35"/>
                </a:lnTo>
                <a:lnTo>
                  <a:pt x="57" y="35"/>
                </a:lnTo>
                <a:lnTo>
                  <a:pt x="55" y="33"/>
                </a:lnTo>
                <a:lnTo>
                  <a:pt x="54" y="33"/>
                </a:lnTo>
                <a:lnTo>
                  <a:pt x="53" y="33"/>
                </a:lnTo>
                <a:lnTo>
                  <a:pt x="51" y="33"/>
                </a:lnTo>
                <a:lnTo>
                  <a:pt x="50" y="33"/>
                </a:lnTo>
                <a:lnTo>
                  <a:pt x="49" y="33"/>
                </a:lnTo>
                <a:lnTo>
                  <a:pt x="47" y="33"/>
                </a:lnTo>
                <a:lnTo>
                  <a:pt x="46" y="33"/>
                </a:lnTo>
                <a:lnTo>
                  <a:pt x="45" y="33"/>
                </a:lnTo>
                <a:lnTo>
                  <a:pt x="43" y="33"/>
                </a:lnTo>
                <a:lnTo>
                  <a:pt x="42" y="32"/>
                </a:lnTo>
                <a:lnTo>
                  <a:pt x="41" y="32"/>
                </a:lnTo>
                <a:lnTo>
                  <a:pt x="40" y="32"/>
                </a:lnTo>
                <a:close/>
              </a:path>
            </a:pathLst>
          </a:custGeom>
          <a:solidFill>
            <a:srgbClr val="FFB300"/>
          </a:solidFill>
          <a:ln w="9525">
            <a:noFill/>
            <a:round/>
            <a:headEnd/>
            <a:tailEnd/>
          </a:ln>
        </p:spPr>
        <p:txBody>
          <a:bodyPr/>
          <a:lstStyle/>
          <a:p>
            <a:endParaRPr lang="ja-JP" altLang="ja-JP"/>
          </a:p>
        </p:txBody>
      </p:sp>
      <p:sp>
        <p:nvSpPr>
          <p:cNvPr id="75" name="Freeform 128"/>
          <p:cNvSpPr>
            <a:spLocks/>
          </p:cNvSpPr>
          <p:nvPr/>
        </p:nvSpPr>
        <p:spPr bwMode="auto">
          <a:xfrm>
            <a:off x="6998593" y="3232622"/>
            <a:ext cx="65087" cy="33337"/>
          </a:xfrm>
          <a:custGeom>
            <a:avLst/>
            <a:gdLst>
              <a:gd name="T0" fmla="*/ 2147483647 w 57"/>
              <a:gd name="T1" fmla="*/ 0 h 32"/>
              <a:gd name="T2" fmla="*/ 0 w 57"/>
              <a:gd name="T3" fmla="*/ 2147483647 h 32"/>
              <a:gd name="T4" fmla="*/ 2147483647 w 57"/>
              <a:gd name="T5" fmla="*/ 2147483647 h 32"/>
              <a:gd name="T6" fmla="*/ 2147483647 w 57"/>
              <a:gd name="T7" fmla="*/ 0 h 32"/>
              <a:gd name="T8" fmla="*/ 2147483647 w 57"/>
              <a:gd name="T9" fmla="*/ 0 h 32"/>
              <a:gd name="T10" fmla="*/ 0 60000 65536"/>
              <a:gd name="T11" fmla="*/ 0 60000 65536"/>
              <a:gd name="T12" fmla="*/ 0 60000 65536"/>
              <a:gd name="T13" fmla="*/ 0 60000 65536"/>
              <a:gd name="T14" fmla="*/ 0 60000 65536"/>
              <a:gd name="T15" fmla="*/ 0 w 57"/>
              <a:gd name="T16" fmla="*/ 0 h 32"/>
              <a:gd name="T17" fmla="*/ 57 w 57"/>
              <a:gd name="T18" fmla="*/ 32 h 32"/>
            </a:gdLst>
            <a:ahLst/>
            <a:cxnLst>
              <a:cxn ang="T10">
                <a:pos x="T0" y="T1"/>
              </a:cxn>
              <a:cxn ang="T11">
                <a:pos x="T2" y="T3"/>
              </a:cxn>
              <a:cxn ang="T12">
                <a:pos x="T4" y="T5"/>
              </a:cxn>
              <a:cxn ang="T13">
                <a:pos x="T6" y="T7"/>
              </a:cxn>
              <a:cxn ang="T14">
                <a:pos x="T8" y="T9"/>
              </a:cxn>
            </a:cxnLst>
            <a:rect l="T15" t="T16" r="T17" b="T18"/>
            <a:pathLst>
              <a:path w="57" h="32">
                <a:moveTo>
                  <a:pt x="9" y="0"/>
                </a:moveTo>
                <a:lnTo>
                  <a:pt x="0" y="21"/>
                </a:lnTo>
                <a:lnTo>
                  <a:pt x="57" y="32"/>
                </a:lnTo>
                <a:lnTo>
                  <a:pt x="9" y="0"/>
                </a:lnTo>
                <a:close/>
              </a:path>
            </a:pathLst>
          </a:custGeom>
          <a:solidFill>
            <a:srgbClr val="525C52"/>
          </a:solidFill>
          <a:ln w="9525">
            <a:noFill/>
            <a:round/>
            <a:headEnd/>
            <a:tailEnd/>
          </a:ln>
        </p:spPr>
        <p:txBody>
          <a:bodyPr/>
          <a:lstStyle/>
          <a:p>
            <a:endParaRPr lang="ja-JP" altLang="ja-JP"/>
          </a:p>
        </p:txBody>
      </p:sp>
      <p:sp>
        <p:nvSpPr>
          <p:cNvPr id="76" name="Freeform 129"/>
          <p:cNvSpPr>
            <a:spLocks/>
          </p:cNvSpPr>
          <p:nvPr/>
        </p:nvSpPr>
        <p:spPr bwMode="auto">
          <a:xfrm>
            <a:off x="7014468" y="3089747"/>
            <a:ext cx="84137" cy="147637"/>
          </a:xfrm>
          <a:custGeom>
            <a:avLst/>
            <a:gdLst>
              <a:gd name="T0" fmla="*/ 2147483647 w 74"/>
              <a:gd name="T1" fmla="*/ 2147483647 h 131"/>
              <a:gd name="T2" fmla="*/ 0 w 74"/>
              <a:gd name="T3" fmla="*/ 2147483647 h 131"/>
              <a:gd name="T4" fmla="*/ 0 w 74"/>
              <a:gd name="T5" fmla="*/ 2147483647 h 131"/>
              <a:gd name="T6" fmla="*/ 0 w 74"/>
              <a:gd name="T7" fmla="*/ 2147483647 h 131"/>
              <a:gd name="T8" fmla="*/ 0 w 74"/>
              <a:gd name="T9" fmla="*/ 2147483647 h 131"/>
              <a:gd name="T10" fmla="*/ 0 w 74"/>
              <a:gd name="T11" fmla="*/ 2147483647 h 131"/>
              <a:gd name="T12" fmla="*/ 0 w 74"/>
              <a:gd name="T13" fmla="*/ 2147483647 h 131"/>
              <a:gd name="T14" fmla="*/ 0 w 74"/>
              <a:gd name="T15" fmla="*/ 2147483647 h 131"/>
              <a:gd name="T16" fmla="*/ 0 w 74"/>
              <a:gd name="T17" fmla="*/ 2147483647 h 131"/>
              <a:gd name="T18" fmla="*/ 0 w 74"/>
              <a:gd name="T19" fmla="*/ 2147483647 h 131"/>
              <a:gd name="T20" fmla="*/ 0 w 74"/>
              <a:gd name="T21" fmla="*/ 2147483647 h 131"/>
              <a:gd name="T22" fmla="*/ 0 w 74"/>
              <a:gd name="T23" fmla="*/ 2147483647 h 131"/>
              <a:gd name="T24" fmla="*/ 0 w 74"/>
              <a:gd name="T25" fmla="*/ 2147483647 h 131"/>
              <a:gd name="T26" fmla="*/ 0 w 74"/>
              <a:gd name="T27" fmla="*/ 2147483647 h 131"/>
              <a:gd name="T28" fmla="*/ 0 w 74"/>
              <a:gd name="T29" fmla="*/ 2147483647 h 131"/>
              <a:gd name="T30" fmla="*/ 0 w 74"/>
              <a:gd name="T31" fmla="*/ 2147483647 h 131"/>
              <a:gd name="T32" fmla="*/ 0 w 74"/>
              <a:gd name="T33" fmla="*/ 2147483647 h 131"/>
              <a:gd name="T34" fmla="*/ 2147483647 w 74"/>
              <a:gd name="T35" fmla="*/ 2147483647 h 131"/>
              <a:gd name="T36" fmla="*/ 2147483647 w 74"/>
              <a:gd name="T37" fmla="*/ 2147483647 h 131"/>
              <a:gd name="T38" fmla="*/ 2147483647 w 74"/>
              <a:gd name="T39" fmla="*/ 2147483647 h 131"/>
              <a:gd name="T40" fmla="*/ 2147483647 w 74"/>
              <a:gd name="T41" fmla="*/ 2147483647 h 131"/>
              <a:gd name="T42" fmla="*/ 2147483647 w 74"/>
              <a:gd name="T43" fmla="*/ 2147483647 h 131"/>
              <a:gd name="T44" fmla="*/ 2147483647 w 74"/>
              <a:gd name="T45" fmla="*/ 2147483647 h 131"/>
              <a:gd name="T46" fmla="*/ 2147483647 w 74"/>
              <a:gd name="T47" fmla="*/ 2147483647 h 131"/>
              <a:gd name="T48" fmla="*/ 2147483647 w 74"/>
              <a:gd name="T49" fmla="*/ 2147483647 h 131"/>
              <a:gd name="T50" fmla="*/ 2147483647 w 74"/>
              <a:gd name="T51" fmla="*/ 2147483647 h 131"/>
              <a:gd name="T52" fmla="*/ 2147483647 w 74"/>
              <a:gd name="T53" fmla="*/ 2147483647 h 131"/>
              <a:gd name="T54" fmla="*/ 2147483647 w 74"/>
              <a:gd name="T55" fmla="*/ 2147483647 h 131"/>
              <a:gd name="T56" fmla="*/ 2147483647 w 74"/>
              <a:gd name="T57" fmla="*/ 2147483647 h 131"/>
              <a:gd name="T58" fmla="*/ 2147483647 w 74"/>
              <a:gd name="T59" fmla="*/ 2147483647 h 131"/>
              <a:gd name="T60" fmla="*/ 2147483647 w 74"/>
              <a:gd name="T61" fmla="*/ 2147483647 h 131"/>
              <a:gd name="T62" fmla="*/ 2147483647 w 74"/>
              <a:gd name="T63" fmla="*/ 2147483647 h 131"/>
              <a:gd name="T64" fmla="*/ 2147483647 w 74"/>
              <a:gd name="T65" fmla="*/ 2147483647 h 131"/>
              <a:gd name="T66" fmla="*/ 2147483647 w 74"/>
              <a:gd name="T67" fmla="*/ 2147483647 h 131"/>
              <a:gd name="T68" fmla="*/ 2147483647 w 74"/>
              <a:gd name="T69" fmla="*/ 2147483647 h 131"/>
              <a:gd name="T70" fmla="*/ 2147483647 w 74"/>
              <a:gd name="T71" fmla="*/ 2147483647 h 131"/>
              <a:gd name="T72" fmla="*/ 2147483647 w 74"/>
              <a:gd name="T73" fmla="*/ 2147483647 h 131"/>
              <a:gd name="T74" fmla="*/ 2147483647 w 74"/>
              <a:gd name="T75" fmla="*/ 2147483647 h 131"/>
              <a:gd name="T76" fmla="*/ 2147483647 w 74"/>
              <a:gd name="T77" fmla="*/ 2147483647 h 131"/>
              <a:gd name="T78" fmla="*/ 2147483647 w 74"/>
              <a:gd name="T79" fmla="*/ 2147483647 h 131"/>
              <a:gd name="T80" fmla="*/ 2147483647 w 74"/>
              <a:gd name="T81" fmla="*/ 2147483647 h 131"/>
              <a:gd name="T82" fmla="*/ 2147483647 w 74"/>
              <a:gd name="T83" fmla="*/ 2147483647 h 131"/>
              <a:gd name="T84" fmla="*/ 2147483647 w 74"/>
              <a:gd name="T85" fmla="*/ 2147483647 h 131"/>
              <a:gd name="T86" fmla="*/ 2147483647 w 74"/>
              <a:gd name="T87" fmla="*/ 2147483647 h 131"/>
              <a:gd name="T88" fmla="*/ 2147483647 w 74"/>
              <a:gd name="T89" fmla="*/ 2147483647 h 131"/>
              <a:gd name="T90" fmla="*/ 2147483647 w 74"/>
              <a:gd name="T91" fmla="*/ 2147483647 h 131"/>
              <a:gd name="T92" fmla="*/ 2147483647 w 74"/>
              <a:gd name="T93" fmla="*/ 2147483647 h 131"/>
              <a:gd name="T94" fmla="*/ 2147483647 w 74"/>
              <a:gd name="T95" fmla="*/ 2147483647 h 131"/>
              <a:gd name="T96" fmla="*/ 2147483647 w 74"/>
              <a:gd name="T97" fmla="*/ 2147483647 h 131"/>
              <a:gd name="T98" fmla="*/ 2147483647 w 74"/>
              <a:gd name="T99" fmla="*/ 2147483647 h 131"/>
              <a:gd name="T100" fmla="*/ 2147483647 w 74"/>
              <a:gd name="T101" fmla="*/ 2147483647 h 131"/>
              <a:gd name="T102" fmla="*/ 2147483647 w 74"/>
              <a:gd name="T103" fmla="*/ 2147483647 h 131"/>
              <a:gd name="T104" fmla="*/ 2147483647 w 74"/>
              <a:gd name="T105" fmla="*/ 2147483647 h 131"/>
              <a:gd name="T106" fmla="*/ 2147483647 w 74"/>
              <a:gd name="T107" fmla="*/ 2147483647 h 131"/>
              <a:gd name="T108" fmla="*/ 2147483647 w 74"/>
              <a:gd name="T109" fmla="*/ 0 h 131"/>
              <a:gd name="T110" fmla="*/ 2147483647 w 74"/>
              <a:gd name="T111" fmla="*/ 0 h 131"/>
              <a:gd name="T112" fmla="*/ 2147483647 w 74"/>
              <a:gd name="T113" fmla="*/ 2147483647 h 13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131"/>
              <a:gd name="T173" fmla="*/ 74 w 74"/>
              <a:gd name="T174" fmla="*/ 131 h 13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131">
                <a:moveTo>
                  <a:pt x="65" y="8"/>
                </a:moveTo>
                <a:lnTo>
                  <a:pt x="74" y="37"/>
                </a:lnTo>
                <a:lnTo>
                  <a:pt x="0" y="131"/>
                </a:lnTo>
                <a:lnTo>
                  <a:pt x="0" y="130"/>
                </a:lnTo>
                <a:lnTo>
                  <a:pt x="0" y="128"/>
                </a:lnTo>
                <a:lnTo>
                  <a:pt x="0" y="127"/>
                </a:lnTo>
                <a:lnTo>
                  <a:pt x="0" y="126"/>
                </a:lnTo>
                <a:lnTo>
                  <a:pt x="0" y="124"/>
                </a:lnTo>
                <a:lnTo>
                  <a:pt x="0" y="123"/>
                </a:lnTo>
                <a:lnTo>
                  <a:pt x="0" y="122"/>
                </a:lnTo>
                <a:lnTo>
                  <a:pt x="0" y="120"/>
                </a:lnTo>
                <a:lnTo>
                  <a:pt x="0" y="119"/>
                </a:lnTo>
                <a:lnTo>
                  <a:pt x="0" y="118"/>
                </a:lnTo>
                <a:lnTo>
                  <a:pt x="0" y="116"/>
                </a:lnTo>
                <a:lnTo>
                  <a:pt x="0" y="115"/>
                </a:lnTo>
                <a:lnTo>
                  <a:pt x="0" y="114"/>
                </a:lnTo>
                <a:lnTo>
                  <a:pt x="0" y="112"/>
                </a:lnTo>
                <a:lnTo>
                  <a:pt x="0" y="111"/>
                </a:lnTo>
                <a:lnTo>
                  <a:pt x="0" y="110"/>
                </a:lnTo>
                <a:lnTo>
                  <a:pt x="0" y="109"/>
                </a:lnTo>
                <a:lnTo>
                  <a:pt x="0" y="107"/>
                </a:lnTo>
                <a:lnTo>
                  <a:pt x="0" y="106"/>
                </a:lnTo>
                <a:lnTo>
                  <a:pt x="0" y="105"/>
                </a:lnTo>
                <a:lnTo>
                  <a:pt x="0" y="103"/>
                </a:lnTo>
                <a:lnTo>
                  <a:pt x="0" y="102"/>
                </a:lnTo>
                <a:lnTo>
                  <a:pt x="0" y="99"/>
                </a:lnTo>
                <a:lnTo>
                  <a:pt x="0" y="98"/>
                </a:lnTo>
                <a:lnTo>
                  <a:pt x="1" y="97"/>
                </a:lnTo>
                <a:lnTo>
                  <a:pt x="1" y="95"/>
                </a:lnTo>
                <a:lnTo>
                  <a:pt x="1" y="94"/>
                </a:lnTo>
                <a:lnTo>
                  <a:pt x="1" y="91"/>
                </a:lnTo>
                <a:lnTo>
                  <a:pt x="1" y="90"/>
                </a:lnTo>
                <a:lnTo>
                  <a:pt x="1" y="89"/>
                </a:lnTo>
                <a:lnTo>
                  <a:pt x="1" y="87"/>
                </a:lnTo>
                <a:lnTo>
                  <a:pt x="1" y="85"/>
                </a:lnTo>
                <a:lnTo>
                  <a:pt x="3" y="83"/>
                </a:lnTo>
                <a:lnTo>
                  <a:pt x="3" y="82"/>
                </a:lnTo>
                <a:lnTo>
                  <a:pt x="3" y="81"/>
                </a:lnTo>
                <a:lnTo>
                  <a:pt x="3" y="78"/>
                </a:lnTo>
                <a:lnTo>
                  <a:pt x="4" y="77"/>
                </a:lnTo>
                <a:lnTo>
                  <a:pt x="4" y="75"/>
                </a:lnTo>
                <a:lnTo>
                  <a:pt x="4" y="73"/>
                </a:lnTo>
                <a:lnTo>
                  <a:pt x="4" y="71"/>
                </a:lnTo>
                <a:lnTo>
                  <a:pt x="4" y="70"/>
                </a:lnTo>
                <a:lnTo>
                  <a:pt x="4" y="68"/>
                </a:lnTo>
                <a:lnTo>
                  <a:pt x="5" y="66"/>
                </a:lnTo>
                <a:lnTo>
                  <a:pt x="5" y="65"/>
                </a:lnTo>
                <a:lnTo>
                  <a:pt x="5" y="62"/>
                </a:lnTo>
                <a:lnTo>
                  <a:pt x="7" y="61"/>
                </a:lnTo>
                <a:lnTo>
                  <a:pt x="7" y="60"/>
                </a:lnTo>
                <a:lnTo>
                  <a:pt x="7" y="57"/>
                </a:lnTo>
                <a:lnTo>
                  <a:pt x="8" y="56"/>
                </a:lnTo>
                <a:lnTo>
                  <a:pt x="8" y="54"/>
                </a:lnTo>
                <a:lnTo>
                  <a:pt x="9" y="52"/>
                </a:lnTo>
                <a:lnTo>
                  <a:pt x="9" y="50"/>
                </a:lnTo>
                <a:lnTo>
                  <a:pt x="9" y="49"/>
                </a:lnTo>
                <a:lnTo>
                  <a:pt x="10" y="48"/>
                </a:lnTo>
                <a:lnTo>
                  <a:pt x="10" y="46"/>
                </a:lnTo>
                <a:lnTo>
                  <a:pt x="10" y="44"/>
                </a:lnTo>
                <a:lnTo>
                  <a:pt x="12" y="42"/>
                </a:lnTo>
                <a:lnTo>
                  <a:pt x="12" y="41"/>
                </a:lnTo>
                <a:lnTo>
                  <a:pt x="13" y="40"/>
                </a:lnTo>
                <a:lnTo>
                  <a:pt x="13" y="38"/>
                </a:lnTo>
                <a:lnTo>
                  <a:pt x="14" y="37"/>
                </a:lnTo>
                <a:lnTo>
                  <a:pt x="14" y="36"/>
                </a:lnTo>
                <a:lnTo>
                  <a:pt x="16" y="34"/>
                </a:lnTo>
                <a:lnTo>
                  <a:pt x="16" y="33"/>
                </a:lnTo>
                <a:lnTo>
                  <a:pt x="17" y="32"/>
                </a:lnTo>
                <a:lnTo>
                  <a:pt x="17" y="30"/>
                </a:lnTo>
                <a:lnTo>
                  <a:pt x="18" y="29"/>
                </a:lnTo>
                <a:lnTo>
                  <a:pt x="20" y="28"/>
                </a:lnTo>
                <a:lnTo>
                  <a:pt x="20" y="27"/>
                </a:lnTo>
                <a:lnTo>
                  <a:pt x="21" y="25"/>
                </a:lnTo>
                <a:lnTo>
                  <a:pt x="21" y="24"/>
                </a:lnTo>
                <a:lnTo>
                  <a:pt x="22" y="23"/>
                </a:lnTo>
                <a:lnTo>
                  <a:pt x="22" y="21"/>
                </a:lnTo>
                <a:lnTo>
                  <a:pt x="24" y="20"/>
                </a:lnTo>
                <a:lnTo>
                  <a:pt x="25" y="19"/>
                </a:lnTo>
                <a:lnTo>
                  <a:pt x="26" y="17"/>
                </a:lnTo>
                <a:lnTo>
                  <a:pt x="26" y="16"/>
                </a:lnTo>
                <a:lnTo>
                  <a:pt x="28" y="15"/>
                </a:lnTo>
                <a:lnTo>
                  <a:pt x="29" y="15"/>
                </a:lnTo>
                <a:lnTo>
                  <a:pt x="29" y="13"/>
                </a:lnTo>
                <a:lnTo>
                  <a:pt x="30" y="12"/>
                </a:lnTo>
                <a:lnTo>
                  <a:pt x="32" y="11"/>
                </a:lnTo>
                <a:lnTo>
                  <a:pt x="33" y="9"/>
                </a:lnTo>
                <a:lnTo>
                  <a:pt x="33" y="8"/>
                </a:lnTo>
                <a:lnTo>
                  <a:pt x="34" y="8"/>
                </a:lnTo>
                <a:lnTo>
                  <a:pt x="36" y="7"/>
                </a:lnTo>
                <a:lnTo>
                  <a:pt x="37" y="5"/>
                </a:lnTo>
                <a:lnTo>
                  <a:pt x="38" y="4"/>
                </a:lnTo>
                <a:lnTo>
                  <a:pt x="40" y="3"/>
                </a:lnTo>
                <a:lnTo>
                  <a:pt x="41" y="3"/>
                </a:lnTo>
                <a:lnTo>
                  <a:pt x="42" y="1"/>
                </a:lnTo>
                <a:lnTo>
                  <a:pt x="44" y="0"/>
                </a:lnTo>
                <a:lnTo>
                  <a:pt x="45" y="0"/>
                </a:lnTo>
                <a:lnTo>
                  <a:pt x="65" y="8"/>
                </a:lnTo>
                <a:close/>
              </a:path>
            </a:pathLst>
          </a:custGeom>
          <a:solidFill>
            <a:srgbClr val="C4B8CC"/>
          </a:solidFill>
          <a:ln w="9525">
            <a:noFill/>
            <a:round/>
            <a:headEnd/>
            <a:tailEnd/>
          </a:ln>
        </p:spPr>
        <p:txBody>
          <a:bodyPr/>
          <a:lstStyle/>
          <a:p>
            <a:endParaRPr lang="ja-JP" altLang="ja-JP"/>
          </a:p>
        </p:txBody>
      </p:sp>
      <p:sp>
        <p:nvSpPr>
          <p:cNvPr id="77" name="Freeform 130"/>
          <p:cNvSpPr>
            <a:spLocks/>
          </p:cNvSpPr>
          <p:nvPr/>
        </p:nvSpPr>
        <p:spPr bwMode="auto">
          <a:xfrm>
            <a:off x="7028755" y="2977034"/>
            <a:ext cx="93663" cy="171450"/>
          </a:xfrm>
          <a:custGeom>
            <a:avLst/>
            <a:gdLst>
              <a:gd name="T0" fmla="*/ 2147483647 w 82"/>
              <a:gd name="T1" fmla="*/ 2147483647 h 151"/>
              <a:gd name="T2" fmla="*/ 2147483647 w 82"/>
              <a:gd name="T3" fmla="*/ 2147483647 h 151"/>
              <a:gd name="T4" fmla="*/ 2147483647 w 82"/>
              <a:gd name="T5" fmla="*/ 2147483647 h 151"/>
              <a:gd name="T6" fmla="*/ 2147483647 w 82"/>
              <a:gd name="T7" fmla="*/ 2147483647 h 151"/>
              <a:gd name="T8" fmla="*/ 2147483647 w 82"/>
              <a:gd name="T9" fmla="*/ 2147483647 h 151"/>
              <a:gd name="T10" fmla="*/ 2147483647 w 82"/>
              <a:gd name="T11" fmla="*/ 2147483647 h 151"/>
              <a:gd name="T12" fmla="*/ 2147483647 w 82"/>
              <a:gd name="T13" fmla="*/ 2147483647 h 151"/>
              <a:gd name="T14" fmla="*/ 2147483647 w 82"/>
              <a:gd name="T15" fmla="*/ 2147483647 h 151"/>
              <a:gd name="T16" fmla="*/ 2147483647 w 82"/>
              <a:gd name="T17" fmla="*/ 2147483647 h 151"/>
              <a:gd name="T18" fmla="*/ 2147483647 w 82"/>
              <a:gd name="T19" fmla="*/ 2147483647 h 151"/>
              <a:gd name="T20" fmla="*/ 2147483647 w 82"/>
              <a:gd name="T21" fmla="*/ 2147483647 h 151"/>
              <a:gd name="T22" fmla="*/ 2147483647 w 82"/>
              <a:gd name="T23" fmla="*/ 2147483647 h 151"/>
              <a:gd name="T24" fmla="*/ 2147483647 w 82"/>
              <a:gd name="T25" fmla="*/ 2147483647 h 151"/>
              <a:gd name="T26" fmla="*/ 2147483647 w 82"/>
              <a:gd name="T27" fmla="*/ 2147483647 h 151"/>
              <a:gd name="T28" fmla="*/ 2147483647 w 82"/>
              <a:gd name="T29" fmla="*/ 2147483647 h 151"/>
              <a:gd name="T30" fmla="*/ 2147483647 w 82"/>
              <a:gd name="T31" fmla="*/ 2147483647 h 151"/>
              <a:gd name="T32" fmla="*/ 2147483647 w 82"/>
              <a:gd name="T33" fmla="*/ 2147483647 h 151"/>
              <a:gd name="T34" fmla="*/ 2147483647 w 82"/>
              <a:gd name="T35" fmla="*/ 2147483647 h 151"/>
              <a:gd name="T36" fmla="*/ 2147483647 w 82"/>
              <a:gd name="T37" fmla="*/ 2147483647 h 151"/>
              <a:gd name="T38" fmla="*/ 2147483647 w 82"/>
              <a:gd name="T39" fmla="*/ 2147483647 h 151"/>
              <a:gd name="T40" fmla="*/ 2147483647 w 82"/>
              <a:gd name="T41" fmla="*/ 2147483647 h 151"/>
              <a:gd name="T42" fmla="*/ 2147483647 w 82"/>
              <a:gd name="T43" fmla="*/ 2147483647 h 151"/>
              <a:gd name="T44" fmla="*/ 2147483647 w 82"/>
              <a:gd name="T45" fmla="*/ 2147483647 h 151"/>
              <a:gd name="T46" fmla="*/ 2147483647 w 82"/>
              <a:gd name="T47" fmla="*/ 2147483647 h 151"/>
              <a:gd name="T48" fmla="*/ 2147483647 w 82"/>
              <a:gd name="T49" fmla="*/ 2147483647 h 151"/>
              <a:gd name="T50" fmla="*/ 2147483647 w 82"/>
              <a:gd name="T51" fmla="*/ 2147483647 h 151"/>
              <a:gd name="T52" fmla="*/ 2147483647 w 82"/>
              <a:gd name="T53" fmla="*/ 0 h 151"/>
              <a:gd name="T54" fmla="*/ 2147483647 w 82"/>
              <a:gd name="T55" fmla="*/ 0 h 151"/>
              <a:gd name="T56" fmla="*/ 2147483647 w 82"/>
              <a:gd name="T57" fmla="*/ 2147483647 h 151"/>
              <a:gd name="T58" fmla="*/ 2147483647 w 82"/>
              <a:gd name="T59" fmla="*/ 2147483647 h 151"/>
              <a:gd name="T60" fmla="*/ 2147483647 w 82"/>
              <a:gd name="T61" fmla="*/ 2147483647 h 151"/>
              <a:gd name="T62" fmla="*/ 2147483647 w 82"/>
              <a:gd name="T63" fmla="*/ 2147483647 h 151"/>
              <a:gd name="T64" fmla="*/ 2147483647 w 82"/>
              <a:gd name="T65" fmla="*/ 2147483647 h 151"/>
              <a:gd name="T66" fmla="*/ 2147483647 w 82"/>
              <a:gd name="T67" fmla="*/ 2147483647 h 151"/>
              <a:gd name="T68" fmla="*/ 2147483647 w 82"/>
              <a:gd name="T69" fmla="*/ 2147483647 h 151"/>
              <a:gd name="T70" fmla="*/ 2147483647 w 82"/>
              <a:gd name="T71" fmla="*/ 2147483647 h 151"/>
              <a:gd name="T72" fmla="*/ 2147483647 w 82"/>
              <a:gd name="T73" fmla="*/ 2147483647 h 151"/>
              <a:gd name="T74" fmla="*/ 2147483647 w 82"/>
              <a:gd name="T75" fmla="*/ 2147483647 h 151"/>
              <a:gd name="T76" fmla="*/ 0 w 82"/>
              <a:gd name="T77" fmla="*/ 2147483647 h 151"/>
              <a:gd name="T78" fmla="*/ 0 w 82"/>
              <a:gd name="T79" fmla="*/ 2147483647 h 151"/>
              <a:gd name="T80" fmla="*/ 2147483647 w 82"/>
              <a:gd name="T81" fmla="*/ 2147483647 h 151"/>
              <a:gd name="T82" fmla="*/ 2147483647 w 82"/>
              <a:gd name="T83" fmla="*/ 2147483647 h 151"/>
              <a:gd name="T84" fmla="*/ 2147483647 w 82"/>
              <a:gd name="T85" fmla="*/ 2147483647 h 151"/>
              <a:gd name="T86" fmla="*/ 2147483647 w 82"/>
              <a:gd name="T87" fmla="*/ 2147483647 h 151"/>
              <a:gd name="T88" fmla="*/ 2147483647 w 82"/>
              <a:gd name="T89" fmla="*/ 2147483647 h 151"/>
              <a:gd name="T90" fmla="*/ 2147483647 w 82"/>
              <a:gd name="T91" fmla="*/ 2147483647 h 151"/>
              <a:gd name="T92" fmla="*/ 2147483647 w 82"/>
              <a:gd name="T93" fmla="*/ 2147483647 h 151"/>
              <a:gd name="T94" fmla="*/ 2147483647 w 82"/>
              <a:gd name="T95" fmla="*/ 2147483647 h 151"/>
              <a:gd name="T96" fmla="*/ 2147483647 w 82"/>
              <a:gd name="T97" fmla="*/ 2147483647 h 151"/>
              <a:gd name="T98" fmla="*/ 2147483647 w 82"/>
              <a:gd name="T99" fmla="*/ 2147483647 h 151"/>
              <a:gd name="T100" fmla="*/ 2147483647 w 82"/>
              <a:gd name="T101" fmla="*/ 2147483647 h 151"/>
              <a:gd name="T102" fmla="*/ 2147483647 w 82"/>
              <a:gd name="T103" fmla="*/ 2147483647 h 151"/>
              <a:gd name="T104" fmla="*/ 2147483647 w 82"/>
              <a:gd name="T105" fmla="*/ 2147483647 h 151"/>
              <a:gd name="T106" fmla="*/ 2147483647 w 82"/>
              <a:gd name="T107" fmla="*/ 2147483647 h 151"/>
              <a:gd name="T108" fmla="*/ 2147483647 w 82"/>
              <a:gd name="T109" fmla="*/ 2147483647 h 151"/>
              <a:gd name="T110" fmla="*/ 2147483647 w 82"/>
              <a:gd name="T111" fmla="*/ 2147483647 h 151"/>
              <a:gd name="T112" fmla="*/ 2147483647 w 82"/>
              <a:gd name="T113" fmla="*/ 2147483647 h 151"/>
              <a:gd name="T114" fmla="*/ 2147483647 w 82"/>
              <a:gd name="T115" fmla="*/ 2147483647 h 151"/>
              <a:gd name="T116" fmla="*/ 2147483647 w 82"/>
              <a:gd name="T117" fmla="*/ 2147483647 h 151"/>
              <a:gd name="T118" fmla="*/ 2147483647 w 82"/>
              <a:gd name="T119" fmla="*/ 2147483647 h 151"/>
              <a:gd name="T120" fmla="*/ 2147483647 w 82"/>
              <a:gd name="T121" fmla="*/ 2147483647 h 151"/>
              <a:gd name="T122" fmla="*/ 2147483647 w 82"/>
              <a:gd name="T123" fmla="*/ 2147483647 h 1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
              <a:gd name="T187" fmla="*/ 0 h 151"/>
              <a:gd name="T188" fmla="*/ 82 w 82"/>
              <a:gd name="T189" fmla="*/ 151 h 1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 h="151">
                <a:moveTo>
                  <a:pt x="65" y="151"/>
                </a:moveTo>
                <a:lnTo>
                  <a:pt x="65" y="151"/>
                </a:lnTo>
                <a:lnTo>
                  <a:pt x="65" y="149"/>
                </a:lnTo>
                <a:lnTo>
                  <a:pt x="66" y="148"/>
                </a:lnTo>
                <a:lnTo>
                  <a:pt x="66" y="147"/>
                </a:lnTo>
                <a:lnTo>
                  <a:pt x="68" y="145"/>
                </a:lnTo>
                <a:lnTo>
                  <a:pt x="68" y="144"/>
                </a:lnTo>
                <a:lnTo>
                  <a:pt x="68" y="143"/>
                </a:lnTo>
                <a:lnTo>
                  <a:pt x="69" y="142"/>
                </a:lnTo>
                <a:lnTo>
                  <a:pt x="69" y="140"/>
                </a:lnTo>
                <a:lnTo>
                  <a:pt x="70" y="138"/>
                </a:lnTo>
                <a:lnTo>
                  <a:pt x="70" y="136"/>
                </a:lnTo>
                <a:lnTo>
                  <a:pt x="70" y="135"/>
                </a:lnTo>
                <a:lnTo>
                  <a:pt x="72" y="132"/>
                </a:lnTo>
                <a:lnTo>
                  <a:pt x="72" y="131"/>
                </a:lnTo>
                <a:lnTo>
                  <a:pt x="73" y="128"/>
                </a:lnTo>
                <a:lnTo>
                  <a:pt x="73" y="127"/>
                </a:lnTo>
                <a:lnTo>
                  <a:pt x="73" y="124"/>
                </a:lnTo>
                <a:lnTo>
                  <a:pt x="74" y="122"/>
                </a:lnTo>
                <a:lnTo>
                  <a:pt x="76" y="120"/>
                </a:lnTo>
                <a:lnTo>
                  <a:pt x="76" y="118"/>
                </a:lnTo>
                <a:lnTo>
                  <a:pt x="77" y="115"/>
                </a:lnTo>
                <a:lnTo>
                  <a:pt x="77" y="112"/>
                </a:lnTo>
                <a:lnTo>
                  <a:pt x="77" y="110"/>
                </a:lnTo>
                <a:lnTo>
                  <a:pt x="78" y="107"/>
                </a:lnTo>
                <a:lnTo>
                  <a:pt x="78" y="105"/>
                </a:lnTo>
                <a:lnTo>
                  <a:pt x="80" y="102"/>
                </a:lnTo>
                <a:lnTo>
                  <a:pt x="80" y="99"/>
                </a:lnTo>
                <a:lnTo>
                  <a:pt x="80" y="97"/>
                </a:lnTo>
                <a:lnTo>
                  <a:pt x="81" y="94"/>
                </a:lnTo>
                <a:lnTo>
                  <a:pt x="81" y="91"/>
                </a:lnTo>
                <a:lnTo>
                  <a:pt x="81" y="89"/>
                </a:lnTo>
                <a:lnTo>
                  <a:pt x="82" y="86"/>
                </a:lnTo>
                <a:lnTo>
                  <a:pt x="82" y="83"/>
                </a:lnTo>
                <a:lnTo>
                  <a:pt x="82" y="81"/>
                </a:lnTo>
                <a:lnTo>
                  <a:pt x="82" y="77"/>
                </a:lnTo>
                <a:lnTo>
                  <a:pt x="82" y="74"/>
                </a:lnTo>
                <a:lnTo>
                  <a:pt x="82" y="71"/>
                </a:lnTo>
                <a:lnTo>
                  <a:pt x="82" y="69"/>
                </a:lnTo>
                <a:lnTo>
                  <a:pt x="82" y="66"/>
                </a:lnTo>
                <a:lnTo>
                  <a:pt x="82" y="64"/>
                </a:lnTo>
                <a:lnTo>
                  <a:pt x="82" y="60"/>
                </a:lnTo>
                <a:lnTo>
                  <a:pt x="82" y="57"/>
                </a:lnTo>
                <a:lnTo>
                  <a:pt x="82" y="54"/>
                </a:lnTo>
                <a:lnTo>
                  <a:pt x="82" y="52"/>
                </a:lnTo>
                <a:lnTo>
                  <a:pt x="81" y="49"/>
                </a:lnTo>
                <a:lnTo>
                  <a:pt x="81" y="46"/>
                </a:lnTo>
                <a:lnTo>
                  <a:pt x="81" y="44"/>
                </a:lnTo>
                <a:lnTo>
                  <a:pt x="80" y="42"/>
                </a:lnTo>
                <a:lnTo>
                  <a:pt x="80" y="40"/>
                </a:lnTo>
                <a:lnTo>
                  <a:pt x="78" y="37"/>
                </a:lnTo>
                <a:lnTo>
                  <a:pt x="77" y="34"/>
                </a:lnTo>
                <a:lnTo>
                  <a:pt x="77" y="32"/>
                </a:lnTo>
                <a:lnTo>
                  <a:pt x="76" y="29"/>
                </a:lnTo>
                <a:lnTo>
                  <a:pt x="74" y="28"/>
                </a:lnTo>
                <a:lnTo>
                  <a:pt x="73" y="25"/>
                </a:lnTo>
                <a:lnTo>
                  <a:pt x="72" y="24"/>
                </a:lnTo>
                <a:lnTo>
                  <a:pt x="70" y="21"/>
                </a:lnTo>
                <a:lnTo>
                  <a:pt x="69" y="20"/>
                </a:lnTo>
                <a:lnTo>
                  <a:pt x="66" y="17"/>
                </a:lnTo>
                <a:lnTo>
                  <a:pt x="65" y="16"/>
                </a:lnTo>
                <a:lnTo>
                  <a:pt x="64" y="15"/>
                </a:lnTo>
                <a:lnTo>
                  <a:pt x="61" y="13"/>
                </a:lnTo>
                <a:lnTo>
                  <a:pt x="60" y="11"/>
                </a:lnTo>
                <a:lnTo>
                  <a:pt x="58" y="9"/>
                </a:lnTo>
                <a:lnTo>
                  <a:pt x="56" y="8"/>
                </a:lnTo>
                <a:lnTo>
                  <a:pt x="54" y="8"/>
                </a:lnTo>
                <a:lnTo>
                  <a:pt x="53" y="7"/>
                </a:lnTo>
                <a:lnTo>
                  <a:pt x="50" y="5"/>
                </a:lnTo>
                <a:lnTo>
                  <a:pt x="49" y="4"/>
                </a:lnTo>
                <a:lnTo>
                  <a:pt x="48" y="4"/>
                </a:lnTo>
                <a:lnTo>
                  <a:pt x="45" y="3"/>
                </a:lnTo>
                <a:lnTo>
                  <a:pt x="44" y="3"/>
                </a:lnTo>
                <a:lnTo>
                  <a:pt x="43" y="1"/>
                </a:lnTo>
                <a:lnTo>
                  <a:pt x="41" y="1"/>
                </a:lnTo>
                <a:lnTo>
                  <a:pt x="39" y="1"/>
                </a:lnTo>
                <a:lnTo>
                  <a:pt x="37" y="1"/>
                </a:lnTo>
                <a:lnTo>
                  <a:pt x="36" y="0"/>
                </a:lnTo>
                <a:lnTo>
                  <a:pt x="35" y="0"/>
                </a:lnTo>
                <a:lnTo>
                  <a:pt x="33" y="0"/>
                </a:lnTo>
                <a:lnTo>
                  <a:pt x="31" y="0"/>
                </a:lnTo>
                <a:lnTo>
                  <a:pt x="29" y="0"/>
                </a:lnTo>
                <a:lnTo>
                  <a:pt x="28" y="0"/>
                </a:lnTo>
                <a:lnTo>
                  <a:pt x="27" y="1"/>
                </a:lnTo>
                <a:lnTo>
                  <a:pt x="25" y="1"/>
                </a:lnTo>
                <a:lnTo>
                  <a:pt x="24" y="1"/>
                </a:lnTo>
                <a:lnTo>
                  <a:pt x="23" y="1"/>
                </a:lnTo>
                <a:lnTo>
                  <a:pt x="21" y="3"/>
                </a:lnTo>
                <a:lnTo>
                  <a:pt x="20" y="3"/>
                </a:lnTo>
                <a:lnTo>
                  <a:pt x="19" y="4"/>
                </a:lnTo>
                <a:lnTo>
                  <a:pt x="17" y="4"/>
                </a:lnTo>
                <a:lnTo>
                  <a:pt x="16" y="5"/>
                </a:lnTo>
                <a:lnTo>
                  <a:pt x="16" y="7"/>
                </a:lnTo>
                <a:lnTo>
                  <a:pt x="15" y="7"/>
                </a:lnTo>
                <a:lnTo>
                  <a:pt x="13" y="8"/>
                </a:lnTo>
                <a:lnTo>
                  <a:pt x="12" y="9"/>
                </a:lnTo>
                <a:lnTo>
                  <a:pt x="11" y="11"/>
                </a:lnTo>
                <a:lnTo>
                  <a:pt x="11" y="12"/>
                </a:lnTo>
                <a:lnTo>
                  <a:pt x="9" y="13"/>
                </a:lnTo>
                <a:lnTo>
                  <a:pt x="8" y="15"/>
                </a:lnTo>
                <a:lnTo>
                  <a:pt x="7" y="16"/>
                </a:lnTo>
                <a:lnTo>
                  <a:pt x="7" y="17"/>
                </a:lnTo>
                <a:lnTo>
                  <a:pt x="5" y="19"/>
                </a:lnTo>
                <a:lnTo>
                  <a:pt x="5" y="20"/>
                </a:lnTo>
                <a:lnTo>
                  <a:pt x="4" y="21"/>
                </a:lnTo>
                <a:lnTo>
                  <a:pt x="4" y="23"/>
                </a:lnTo>
                <a:lnTo>
                  <a:pt x="3" y="25"/>
                </a:lnTo>
                <a:lnTo>
                  <a:pt x="3" y="26"/>
                </a:lnTo>
                <a:lnTo>
                  <a:pt x="3" y="28"/>
                </a:lnTo>
                <a:lnTo>
                  <a:pt x="1" y="30"/>
                </a:lnTo>
                <a:lnTo>
                  <a:pt x="1" y="32"/>
                </a:lnTo>
                <a:lnTo>
                  <a:pt x="1" y="33"/>
                </a:lnTo>
                <a:lnTo>
                  <a:pt x="1" y="36"/>
                </a:lnTo>
                <a:lnTo>
                  <a:pt x="0" y="37"/>
                </a:lnTo>
                <a:lnTo>
                  <a:pt x="0" y="40"/>
                </a:lnTo>
                <a:lnTo>
                  <a:pt x="0" y="42"/>
                </a:lnTo>
                <a:lnTo>
                  <a:pt x="0" y="44"/>
                </a:lnTo>
                <a:lnTo>
                  <a:pt x="0" y="46"/>
                </a:lnTo>
                <a:lnTo>
                  <a:pt x="0" y="48"/>
                </a:lnTo>
                <a:lnTo>
                  <a:pt x="0" y="50"/>
                </a:lnTo>
                <a:lnTo>
                  <a:pt x="1" y="53"/>
                </a:lnTo>
                <a:lnTo>
                  <a:pt x="1" y="56"/>
                </a:lnTo>
                <a:lnTo>
                  <a:pt x="1" y="57"/>
                </a:lnTo>
                <a:lnTo>
                  <a:pt x="1" y="60"/>
                </a:lnTo>
                <a:lnTo>
                  <a:pt x="3" y="62"/>
                </a:lnTo>
                <a:lnTo>
                  <a:pt x="3" y="65"/>
                </a:lnTo>
                <a:lnTo>
                  <a:pt x="4" y="67"/>
                </a:lnTo>
                <a:lnTo>
                  <a:pt x="4" y="69"/>
                </a:lnTo>
                <a:lnTo>
                  <a:pt x="5" y="71"/>
                </a:lnTo>
                <a:lnTo>
                  <a:pt x="5" y="74"/>
                </a:lnTo>
                <a:lnTo>
                  <a:pt x="7" y="77"/>
                </a:lnTo>
                <a:lnTo>
                  <a:pt x="7" y="78"/>
                </a:lnTo>
                <a:lnTo>
                  <a:pt x="8" y="81"/>
                </a:lnTo>
                <a:lnTo>
                  <a:pt x="9" y="83"/>
                </a:lnTo>
                <a:lnTo>
                  <a:pt x="11" y="85"/>
                </a:lnTo>
                <a:lnTo>
                  <a:pt x="11" y="87"/>
                </a:lnTo>
                <a:lnTo>
                  <a:pt x="12" y="90"/>
                </a:lnTo>
                <a:lnTo>
                  <a:pt x="13" y="91"/>
                </a:lnTo>
                <a:lnTo>
                  <a:pt x="15" y="94"/>
                </a:lnTo>
                <a:lnTo>
                  <a:pt x="16" y="95"/>
                </a:lnTo>
                <a:lnTo>
                  <a:pt x="17" y="98"/>
                </a:lnTo>
                <a:lnTo>
                  <a:pt x="17" y="99"/>
                </a:lnTo>
                <a:lnTo>
                  <a:pt x="19" y="102"/>
                </a:lnTo>
                <a:lnTo>
                  <a:pt x="20" y="103"/>
                </a:lnTo>
                <a:lnTo>
                  <a:pt x="21" y="106"/>
                </a:lnTo>
                <a:lnTo>
                  <a:pt x="23" y="107"/>
                </a:lnTo>
                <a:lnTo>
                  <a:pt x="24" y="108"/>
                </a:lnTo>
                <a:lnTo>
                  <a:pt x="25" y="111"/>
                </a:lnTo>
                <a:lnTo>
                  <a:pt x="27" y="112"/>
                </a:lnTo>
                <a:lnTo>
                  <a:pt x="28" y="114"/>
                </a:lnTo>
                <a:lnTo>
                  <a:pt x="29" y="116"/>
                </a:lnTo>
                <a:lnTo>
                  <a:pt x="31" y="118"/>
                </a:lnTo>
                <a:lnTo>
                  <a:pt x="32" y="119"/>
                </a:lnTo>
                <a:lnTo>
                  <a:pt x="33" y="122"/>
                </a:lnTo>
                <a:lnTo>
                  <a:pt x="35" y="123"/>
                </a:lnTo>
                <a:lnTo>
                  <a:pt x="36" y="124"/>
                </a:lnTo>
                <a:lnTo>
                  <a:pt x="37" y="126"/>
                </a:lnTo>
                <a:lnTo>
                  <a:pt x="40" y="127"/>
                </a:lnTo>
                <a:lnTo>
                  <a:pt x="41" y="128"/>
                </a:lnTo>
                <a:lnTo>
                  <a:pt x="41" y="130"/>
                </a:lnTo>
                <a:lnTo>
                  <a:pt x="43" y="131"/>
                </a:lnTo>
                <a:lnTo>
                  <a:pt x="44" y="132"/>
                </a:lnTo>
                <a:lnTo>
                  <a:pt x="45" y="134"/>
                </a:lnTo>
                <a:lnTo>
                  <a:pt x="46" y="135"/>
                </a:lnTo>
                <a:lnTo>
                  <a:pt x="48" y="136"/>
                </a:lnTo>
                <a:lnTo>
                  <a:pt x="49" y="138"/>
                </a:lnTo>
                <a:lnTo>
                  <a:pt x="50" y="139"/>
                </a:lnTo>
                <a:lnTo>
                  <a:pt x="52" y="139"/>
                </a:lnTo>
                <a:lnTo>
                  <a:pt x="53" y="140"/>
                </a:lnTo>
                <a:lnTo>
                  <a:pt x="53" y="142"/>
                </a:lnTo>
                <a:lnTo>
                  <a:pt x="54" y="143"/>
                </a:lnTo>
                <a:lnTo>
                  <a:pt x="56" y="143"/>
                </a:lnTo>
                <a:lnTo>
                  <a:pt x="57" y="144"/>
                </a:lnTo>
                <a:lnTo>
                  <a:pt x="58" y="145"/>
                </a:lnTo>
                <a:lnTo>
                  <a:pt x="60" y="147"/>
                </a:lnTo>
                <a:lnTo>
                  <a:pt x="62" y="148"/>
                </a:lnTo>
                <a:lnTo>
                  <a:pt x="64" y="149"/>
                </a:lnTo>
                <a:lnTo>
                  <a:pt x="65" y="151"/>
                </a:lnTo>
                <a:close/>
              </a:path>
            </a:pathLst>
          </a:custGeom>
          <a:solidFill>
            <a:srgbClr val="A38A99"/>
          </a:solidFill>
          <a:ln w="9525">
            <a:noFill/>
            <a:round/>
            <a:headEnd/>
            <a:tailEnd/>
          </a:ln>
        </p:spPr>
        <p:txBody>
          <a:bodyPr/>
          <a:lstStyle/>
          <a:p>
            <a:endParaRPr lang="ja-JP" altLang="ja-JP"/>
          </a:p>
        </p:txBody>
      </p:sp>
      <p:sp>
        <p:nvSpPr>
          <p:cNvPr id="78" name="Freeform 131"/>
          <p:cNvSpPr>
            <a:spLocks/>
          </p:cNvSpPr>
          <p:nvPr/>
        </p:nvSpPr>
        <p:spPr bwMode="auto">
          <a:xfrm>
            <a:off x="7047805" y="2846859"/>
            <a:ext cx="169863" cy="146050"/>
          </a:xfrm>
          <a:custGeom>
            <a:avLst/>
            <a:gdLst>
              <a:gd name="T0" fmla="*/ 2147483647 w 154"/>
              <a:gd name="T1" fmla="*/ 2147483647 h 128"/>
              <a:gd name="T2" fmla="*/ 2147483647 w 154"/>
              <a:gd name="T3" fmla="*/ 2147483647 h 128"/>
              <a:gd name="T4" fmla="*/ 2147483647 w 154"/>
              <a:gd name="T5" fmla="*/ 2147483647 h 128"/>
              <a:gd name="T6" fmla="*/ 2147483647 w 154"/>
              <a:gd name="T7" fmla="*/ 2147483647 h 128"/>
              <a:gd name="T8" fmla="*/ 2147483647 w 154"/>
              <a:gd name="T9" fmla="*/ 2147483647 h 128"/>
              <a:gd name="T10" fmla="*/ 2147483647 w 154"/>
              <a:gd name="T11" fmla="*/ 2147483647 h 128"/>
              <a:gd name="T12" fmla="*/ 2147483647 w 154"/>
              <a:gd name="T13" fmla="*/ 2147483647 h 128"/>
              <a:gd name="T14" fmla="*/ 2147483647 w 154"/>
              <a:gd name="T15" fmla="*/ 0 h 128"/>
              <a:gd name="T16" fmla="*/ 2147483647 w 154"/>
              <a:gd name="T17" fmla="*/ 0 h 128"/>
              <a:gd name="T18" fmla="*/ 2147483647 w 154"/>
              <a:gd name="T19" fmla="*/ 0 h 128"/>
              <a:gd name="T20" fmla="*/ 2147483647 w 154"/>
              <a:gd name="T21" fmla="*/ 0 h 128"/>
              <a:gd name="T22" fmla="*/ 2147483647 w 154"/>
              <a:gd name="T23" fmla="*/ 0 h 128"/>
              <a:gd name="T24" fmla="*/ 2147483647 w 154"/>
              <a:gd name="T25" fmla="*/ 0 h 128"/>
              <a:gd name="T26" fmla="*/ 2147483647 w 154"/>
              <a:gd name="T27" fmla="*/ 2147483647 h 128"/>
              <a:gd name="T28" fmla="*/ 2147483647 w 154"/>
              <a:gd name="T29" fmla="*/ 2147483647 h 128"/>
              <a:gd name="T30" fmla="*/ 2147483647 w 154"/>
              <a:gd name="T31" fmla="*/ 2147483647 h 128"/>
              <a:gd name="T32" fmla="*/ 2147483647 w 154"/>
              <a:gd name="T33" fmla="*/ 2147483647 h 128"/>
              <a:gd name="T34" fmla="*/ 2147483647 w 154"/>
              <a:gd name="T35" fmla="*/ 2147483647 h 128"/>
              <a:gd name="T36" fmla="*/ 2147483647 w 154"/>
              <a:gd name="T37" fmla="*/ 2147483647 h 128"/>
              <a:gd name="T38" fmla="*/ 2147483647 w 154"/>
              <a:gd name="T39" fmla="*/ 2147483647 h 128"/>
              <a:gd name="T40" fmla="*/ 2147483647 w 154"/>
              <a:gd name="T41" fmla="*/ 2147483647 h 128"/>
              <a:gd name="T42" fmla="*/ 2147483647 w 154"/>
              <a:gd name="T43" fmla="*/ 2147483647 h 128"/>
              <a:gd name="T44" fmla="*/ 2147483647 w 154"/>
              <a:gd name="T45" fmla="*/ 2147483647 h 128"/>
              <a:gd name="T46" fmla="*/ 2147483647 w 154"/>
              <a:gd name="T47" fmla="*/ 2147483647 h 128"/>
              <a:gd name="T48" fmla="*/ 2147483647 w 154"/>
              <a:gd name="T49" fmla="*/ 2147483647 h 128"/>
              <a:gd name="T50" fmla="*/ 2147483647 w 154"/>
              <a:gd name="T51" fmla="*/ 2147483647 h 128"/>
              <a:gd name="T52" fmla="*/ 2147483647 w 154"/>
              <a:gd name="T53" fmla="*/ 2147483647 h 128"/>
              <a:gd name="T54" fmla="*/ 2147483647 w 154"/>
              <a:gd name="T55" fmla="*/ 2147483647 h 128"/>
              <a:gd name="T56" fmla="*/ 2147483647 w 154"/>
              <a:gd name="T57" fmla="*/ 2147483647 h 128"/>
              <a:gd name="T58" fmla="*/ 2147483647 w 154"/>
              <a:gd name="T59" fmla="*/ 2147483647 h 128"/>
              <a:gd name="T60" fmla="*/ 2147483647 w 154"/>
              <a:gd name="T61" fmla="*/ 2147483647 h 128"/>
              <a:gd name="T62" fmla="*/ 2147483647 w 154"/>
              <a:gd name="T63" fmla="*/ 2147483647 h 128"/>
              <a:gd name="T64" fmla="*/ 2147483647 w 154"/>
              <a:gd name="T65" fmla="*/ 2147483647 h 128"/>
              <a:gd name="T66" fmla="*/ 2147483647 w 154"/>
              <a:gd name="T67" fmla="*/ 2147483647 h 128"/>
              <a:gd name="T68" fmla="*/ 2147483647 w 154"/>
              <a:gd name="T69" fmla="*/ 2147483647 h 128"/>
              <a:gd name="T70" fmla="*/ 2147483647 w 154"/>
              <a:gd name="T71" fmla="*/ 2147483647 h 128"/>
              <a:gd name="T72" fmla="*/ 2147483647 w 154"/>
              <a:gd name="T73" fmla="*/ 2147483647 h 128"/>
              <a:gd name="T74" fmla="*/ 2147483647 w 154"/>
              <a:gd name="T75" fmla="*/ 2147483647 h 128"/>
              <a:gd name="T76" fmla="*/ 2147483647 w 154"/>
              <a:gd name="T77" fmla="*/ 2147483647 h 128"/>
              <a:gd name="T78" fmla="*/ 2147483647 w 154"/>
              <a:gd name="T79" fmla="*/ 2147483647 h 128"/>
              <a:gd name="T80" fmla="*/ 2147483647 w 154"/>
              <a:gd name="T81" fmla="*/ 2147483647 h 128"/>
              <a:gd name="T82" fmla="*/ 2147483647 w 154"/>
              <a:gd name="T83" fmla="*/ 2147483647 h 128"/>
              <a:gd name="T84" fmla="*/ 2147483647 w 154"/>
              <a:gd name="T85" fmla="*/ 2147483647 h 128"/>
              <a:gd name="T86" fmla="*/ 2147483647 w 154"/>
              <a:gd name="T87" fmla="*/ 2147483647 h 128"/>
              <a:gd name="T88" fmla="*/ 2147483647 w 154"/>
              <a:gd name="T89" fmla="*/ 2147483647 h 128"/>
              <a:gd name="T90" fmla="*/ 2147483647 w 154"/>
              <a:gd name="T91" fmla="*/ 2147483647 h 128"/>
              <a:gd name="T92" fmla="*/ 2147483647 w 154"/>
              <a:gd name="T93" fmla="*/ 2147483647 h 128"/>
              <a:gd name="T94" fmla="*/ 2147483647 w 154"/>
              <a:gd name="T95" fmla="*/ 2147483647 h 128"/>
              <a:gd name="T96" fmla="*/ 2147483647 w 154"/>
              <a:gd name="T97" fmla="*/ 2147483647 h 128"/>
              <a:gd name="T98" fmla="*/ 2147483647 w 154"/>
              <a:gd name="T99" fmla="*/ 2147483647 h 128"/>
              <a:gd name="T100" fmla="*/ 2147483647 w 154"/>
              <a:gd name="T101" fmla="*/ 2147483647 h 128"/>
              <a:gd name="T102" fmla="*/ 2147483647 w 154"/>
              <a:gd name="T103" fmla="*/ 2147483647 h 128"/>
              <a:gd name="T104" fmla="*/ 2147483647 w 154"/>
              <a:gd name="T105" fmla="*/ 2147483647 h 128"/>
              <a:gd name="T106" fmla="*/ 2147483647 w 154"/>
              <a:gd name="T107" fmla="*/ 2147483647 h 128"/>
              <a:gd name="T108" fmla="*/ 2147483647 w 154"/>
              <a:gd name="T109" fmla="*/ 2147483647 h 128"/>
              <a:gd name="T110" fmla="*/ 2147483647 w 154"/>
              <a:gd name="T111" fmla="*/ 2147483647 h 128"/>
              <a:gd name="T112" fmla="*/ 2147483647 w 154"/>
              <a:gd name="T113" fmla="*/ 2147483647 h 128"/>
              <a:gd name="T114" fmla="*/ 2147483647 w 154"/>
              <a:gd name="T115" fmla="*/ 2147483647 h 128"/>
              <a:gd name="T116" fmla="*/ 2147483647 w 154"/>
              <a:gd name="T117" fmla="*/ 2147483647 h 128"/>
              <a:gd name="T118" fmla="*/ 2147483647 w 154"/>
              <a:gd name="T119" fmla="*/ 2147483647 h 128"/>
              <a:gd name="T120" fmla="*/ 0 w 154"/>
              <a:gd name="T121" fmla="*/ 2147483647 h 1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4"/>
              <a:gd name="T184" fmla="*/ 0 h 128"/>
              <a:gd name="T185" fmla="*/ 154 w 154"/>
              <a:gd name="T186" fmla="*/ 128 h 1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4" h="128">
                <a:moveTo>
                  <a:pt x="0" y="117"/>
                </a:moveTo>
                <a:lnTo>
                  <a:pt x="36" y="33"/>
                </a:lnTo>
                <a:lnTo>
                  <a:pt x="59" y="5"/>
                </a:lnTo>
                <a:lnTo>
                  <a:pt x="60" y="5"/>
                </a:lnTo>
                <a:lnTo>
                  <a:pt x="61" y="4"/>
                </a:lnTo>
                <a:lnTo>
                  <a:pt x="63" y="4"/>
                </a:lnTo>
                <a:lnTo>
                  <a:pt x="64" y="4"/>
                </a:lnTo>
                <a:lnTo>
                  <a:pt x="65" y="4"/>
                </a:lnTo>
                <a:lnTo>
                  <a:pt x="67" y="4"/>
                </a:lnTo>
                <a:lnTo>
                  <a:pt x="69" y="2"/>
                </a:lnTo>
                <a:lnTo>
                  <a:pt x="70" y="2"/>
                </a:lnTo>
                <a:lnTo>
                  <a:pt x="72" y="2"/>
                </a:lnTo>
                <a:lnTo>
                  <a:pt x="73" y="2"/>
                </a:lnTo>
                <a:lnTo>
                  <a:pt x="74" y="2"/>
                </a:lnTo>
                <a:lnTo>
                  <a:pt x="77" y="1"/>
                </a:lnTo>
                <a:lnTo>
                  <a:pt x="78" y="1"/>
                </a:lnTo>
                <a:lnTo>
                  <a:pt x="80" y="1"/>
                </a:lnTo>
                <a:lnTo>
                  <a:pt x="81" y="1"/>
                </a:lnTo>
                <a:lnTo>
                  <a:pt x="82" y="1"/>
                </a:lnTo>
                <a:lnTo>
                  <a:pt x="84" y="0"/>
                </a:lnTo>
                <a:lnTo>
                  <a:pt x="85" y="0"/>
                </a:lnTo>
                <a:lnTo>
                  <a:pt x="86" y="0"/>
                </a:lnTo>
                <a:lnTo>
                  <a:pt x="88" y="0"/>
                </a:lnTo>
                <a:lnTo>
                  <a:pt x="89" y="0"/>
                </a:lnTo>
                <a:lnTo>
                  <a:pt x="90" y="0"/>
                </a:lnTo>
                <a:lnTo>
                  <a:pt x="92" y="0"/>
                </a:lnTo>
                <a:lnTo>
                  <a:pt x="93" y="0"/>
                </a:lnTo>
                <a:lnTo>
                  <a:pt x="94" y="0"/>
                </a:lnTo>
                <a:lnTo>
                  <a:pt x="96" y="0"/>
                </a:lnTo>
                <a:lnTo>
                  <a:pt x="98" y="0"/>
                </a:lnTo>
                <a:lnTo>
                  <a:pt x="100" y="0"/>
                </a:lnTo>
                <a:lnTo>
                  <a:pt x="101" y="0"/>
                </a:lnTo>
                <a:lnTo>
                  <a:pt x="102" y="0"/>
                </a:lnTo>
                <a:lnTo>
                  <a:pt x="104" y="0"/>
                </a:lnTo>
                <a:lnTo>
                  <a:pt x="104" y="1"/>
                </a:lnTo>
                <a:lnTo>
                  <a:pt x="105" y="1"/>
                </a:lnTo>
                <a:lnTo>
                  <a:pt x="106" y="2"/>
                </a:lnTo>
                <a:lnTo>
                  <a:pt x="106" y="4"/>
                </a:lnTo>
                <a:lnTo>
                  <a:pt x="108" y="4"/>
                </a:lnTo>
                <a:lnTo>
                  <a:pt x="108" y="5"/>
                </a:lnTo>
                <a:lnTo>
                  <a:pt x="109" y="6"/>
                </a:lnTo>
                <a:lnTo>
                  <a:pt x="110" y="8"/>
                </a:lnTo>
                <a:lnTo>
                  <a:pt x="110" y="9"/>
                </a:lnTo>
                <a:lnTo>
                  <a:pt x="111" y="10"/>
                </a:lnTo>
                <a:lnTo>
                  <a:pt x="111" y="12"/>
                </a:lnTo>
                <a:lnTo>
                  <a:pt x="113" y="12"/>
                </a:lnTo>
                <a:lnTo>
                  <a:pt x="113" y="13"/>
                </a:lnTo>
                <a:lnTo>
                  <a:pt x="114" y="14"/>
                </a:lnTo>
                <a:lnTo>
                  <a:pt x="114" y="16"/>
                </a:lnTo>
                <a:lnTo>
                  <a:pt x="114" y="17"/>
                </a:lnTo>
                <a:lnTo>
                  <a:pt x="115" y="17"/>
                </a:lnTo>
                <a:lnTo>
                  <a:pt x="115" y="18"/>
                </a:lnTo>
                <a:lnTo>
                  <a:pt x="117" y="19"/>
                </a:lnTo>
                <a:lnTo>
                  <a:pt x="118" y="19"/>
                </a:lnTo>
                <a:lnTo>
                  <a:pt x="118" y="21"/>
                </a:lnTo>
                <a:lnTo>
                  <a:pt x="119" y="22"/>
                </a:lnTo>
                <a:lnTo>
                  <a:pt x="121" y="22"/>
                </a:lnTo>
                <a:lnTo>
                  <a:pt x="122" y="22"/>
                </a:lnTo>
                <a:lnTo>
                  <a:pt x="123" y="23"/>
                </a:lnTo>
                <a:lnTo>
                  <a:pt x="125" y="22"/>
                </a:lnTo>
                <a:lnTo>
                  <a:pt x="127" y="22"/>
                </a:lnTo>
                <a:lnTo>
                  <a:pt x="129" y="21"/>
                </a:lnTo>
                <a:lnTo>
                  <a:pt x="130" y="21"/>
                </a:lnTo>
                <a:lnTo>
                  <a:pt x="131" y="19"/>
                </a:lnTo>
                <a:lnTo>
                  <a:pt x="134" y="18"/>
                </a:lnTo>
                <a:lnTo>
                  <a:pt x="135" y="18"/>
                </a:lnTo>
                <a:lnTo>
                  <a:pt x="137" y="17"/>
                </a:lnTo>
                <a:lnTo>
                  <a:pt x="138" y="16"/>
                </a:lnTo>
                <a:lnTo>
                  <a:pt x="139" y="14"/>
                </a:lnTo>
                <a:lnTo>
                  <a:pt x="139" y="13"/>
                </a:lnTo>
                <a:lnTo>
                  <a:pt x="141" y="13"/>
                </a:lnTo>
                <a:lnTo>
                  <a:pt x="142" y="12"/>
                </a:lnTo>
                <a:lnTo>
                  <a:pt x="153" y="14"/>
                </a:lnTo>
                <a:lnTo>
                  <a:pt x="154" y="58"/>
                </a:lnTo>
                <a:lnTo>
                  <a:pt x="127" y="95"/>
                </a:lnTo>
                <a:lnTo>
                  <a:pt x="126" y="96"/>
                </a:lnTo>
                <a:lnTo>
                  <a:pt x="125" y="98"/>
                </a:lnTo>
                <a:lnTo>
                  <a:pt x="123" y="99"/>
                </a:lnTo>
                <a:lnTo>
                  <a:pt x="122" y="100"/>
                </a:lnTo>
                <a:lnTo>
                  <a:pt x="121" y="101"/>
                </a:lnTo>
                <a:lnTo>
                  <a:pt x="119" y="103"/>
                </a:lnTo>
                <a:lnTo>
                  <a:pt x="118" y="104"/>
                </a:lnTo>
                <a:lnTo>
                  <a:pt x="118" y="105"/>
                </a:lnTo>
                <a:lnTo>
                  <a:pt x="117" y="107"/>
                </a:lnTo>
                <a:lnTo>
                  <a:pt x="115" y="107"/>
                </a:lnTo>
                <a:lnTo>
                  <a:pt x="114" y="108"/>
                </a:lnTo>
                <a:lnTo>
                  <a:pt x="113" y="109"/>
                </a:lnTo>
                <a:lnTo>
                  <a:pt x="111" y="111"/>
                </a:lnTo>
                <a:lnTo>
                  <a:pt x="110" y="112"/>
                </a:lnTo>
                <a:lnTo>
                  <a:pt x="110" y="113"/>
                </a:lnTo>
                <a:lnTo>
                  <a:pt x="109" y="113"/>
                </a:lnTo>
                <a:lnTo>
                  <a:pt x="109" y="115"/>
                </a:lnTo>
                <a:lnTo>
                  <a:pt x="108" y="115"/>
                </a:lnTo>
                <a:lnTo>
                  <a:pt x="108" y="116"/>
                </a:lnTo>
                <a:lnTo>
                  <a:pt x="106" y="117"/>
                </a:lnTo>
                <a:lnTo>
                  <a:pt x="105" y="119"/>
                </a:lnTo>
                <a:lnTo>
                  <a:pt x="104" y="119"/>
                </a:lnTo>
                <a:lnTo>
                  <a:pt x="104" y="120"/>
                </a:lnTo>
                <a:lnTo>
                  <a:pt x="102" y="121"/>
                </a:lnTo>
                <a:lnTo>
                  <a:pt x="101" y="123"/>
                </a:lnTo>
                <a:lnTo>
                  <a:pt x="101" y="124"/>
                </a:lnTo>
                <a:lnTo>
                  <a:pt x="100" y="125"/>
                </a:lnTo>
                <a:lnTo>
                  <a:pt x="98" y="125"/>
                </a:lnTo>
                <a:lnTo>
                  <a:pt x="97" y="125"/>
                </a:lnTo>
                <a:lnTo>
                  <a:pt x="97" y="127"/>
                </a:lnTo>
                <a:lnTo>
                  <a:pt x="96" y="127"/>
                </a:lnTo>
                <a:lnTo>
                  <a:pt x="94" y="127"/>
                </a:lnTo>
                <a:lnTo>
                  <a:pt x="93" y="127"/>
                </a:lnTo>
                <a:lnTo>
                  <a:pt x="90" y="128"/>
                </a:lnTo>
                <a:lnTo>
                  <a:pt x="89" y="128"/>
                </a:lnTo>
                <a:lnTo>
                  <a:pt x="88" y="128"/>
                </a:lnTo>
                <a:lnTo>
                  <a:pt x="86" y="128"/>
                </a:lnTo>
                <a:lnTo>
                  <a:pt x="85" y="128"/>
                </a:lnTo>
                <a:lnTo>
                  <a:pt x="84" y="128"/>
                </a:lnTo>
                <a:lnTo>
                  <a:pt x="81" y="128"/>
                </a:lnTo>
                <a:lnTo>
                  <a:pt x="80" y="128"/>
                </a:lnTo>
                <a:lnTo>
                  <a:pt x="77" y="128"/>
                </a:lnTo>
                <a:lnTo>
                  <a:pt x="76" y="128"/>
                </a:lnTo>
                <a:lnTo>
                  <a:pt x="74" y="128"/>
                </a:lnTo>
                <a:lnTo>
                  <a:pt x="72" y="128"/>
                </a:lnTo>
                <a:lnTo>
                  <a:pt x="70" y="127"/>
                </a:lnTo>
                <a:lnTo>
                  <a:pt x="68" y="127"/>
                </a:lnTo>
                <a:lnTo>
                  <a:pt x="65" y="127"/>
                </a:lnTo>
                <a:lnTo>
                  <a:pt x="64" y="127"/>
                </a:lnTo>
                <a:lnTo>
                  <a:pt x="61" y="127"/>
                </a:lnTo>
                <a:lnTo>
                  <a:pt x="60" y="127"/>
                </a:lnTo>
                <a:lnTo>
                  <a:pt x="57" y="125"/>
                </a:lnTo>
                <a:lnTo>
                  <a:pt x="55" y="125"/>
                </a:lnTo>
                <a:lnTo>
                  <a:pt x="53" y="125"/>
                </a:lnTo>
                <a:lnTo>
                  <a:pt x="51" y="125"/>
                </a:lnTo>
                <a:lnTo>
                  <a:pt x="48" y="125"/>
                </a:lnTo>
                <a:lnTo>
                  <a:pt x="47" y="125"/>
                </a:lnTo>
                <a:lnTo>
                  <a:pt x="44" y="124"/>
                </a:lnTo>
                <a:lnTo>
                  <a:pt x="41" y="124"/>
                </a:lnTo>
                <a:lnTo>
                  <a:pt x="39" y="124"/>
                </a:lnTo>
                <a:lnTo>
                  <a:pt x="37" y="124"/>
                </a:lnTo>
                <a:lnTo>
                  <a:pt x="35" y="123"/>
                </a:lnTo>
                <a:lnTo>
                  <a:pt x="32" y="123"/>
                </a:lnTo>
                <a:lnTo>
                  <a:pt x="31" y="123"/>
                </a:lnTo>
                <a:lnTo>
                  <a:pt x="28" y="123"/>
                </a:lnTo>
                <a:lnTo>
                  <a:pt x="27" y="121"/>
                </a:lnTo>
                <a:lnTo>
                  <a:pt x="24" y="121"/>
                </a:lnTo>
                <a:lnTo>
                  <a:pt x="23" y="121"/>
                </a:lnTo>
                <a:lnTo>
                  <a:pt x="20" y="121"/>
                </a:lnTo>
                <a:lnTo>
                  <a:pt x="19" y="120"/>
                </a:lnTo>
                <a:lnTo>
                  <a:pt x="18" y="120"/>
                </a:lnTo>
                <a:lnTo>
                  <a:pt x="15" y="120"/>
                </a:lnTo>
                <a:lnTo>
                  <a:pt x="14" y="120"/>
                </a:lnTo>
                <a:lnTo>
                  <a:pt x="12" y="119"/>
                </a:lnTo>
                <a:lnTo>
                  <a:pt x="11" y="119"/>
                </a:lnTo>
                <a:lnTo>
                  <a:pt x="10" y="119"/>
                </a:lnTo>
                <a:lnTo>
                  <a:pt x="8" y="119"/>
                </a:lnTo>
                <a:lnTo>
                  <a:pt x="7" y="119"/>
                </a:lnTo>
                <a:lnTo>
                  <a:pt x="6" y="119"/>
                </a:lnTo>
                <a:lnTo>
                  <a:pt x="4" y="119"/>
                </a:lnTo>
                <a:lnTo>
                  <a:pt x="3" y="117"/>
                </a:lnTo>
                <a:lnTo>
                  <a:pt x="2" y="117"/>
                </a:lnTo>
                <a:lnTo>
                  <a:pt x="0" y="117"/>
                </a:lnTo>
                <a:close/>
              </a:path>
            </a:pathLst>
          </a:custGeom>
          <a:solidFill>
            <a:srgbClr val="4A697A"/>
          </a:solidFill>
          <a:ln w="9525">
            <a:noFill/>
            <a:round/>
            <a:headEnd/>
            <a:tailEnd/>
          </a:ln>
        </p:spPr>
        <p:txBody>
          <a:bodyPr/>
          <a:lstStyle/>
          <a:p>
            <a:endParaRPr lang="ja-JP" altLang="ja-JP"/>
          </a:p>
        </p:txBody>
      </p:sp>
      <p:sp>
        <p:nvSpPr>
          <p:cNvPr id="79" name="Freeform 132"/>
          <p:cNvSpPr>
            <a:spLocks/>
          </p:cNvSpPr>
          <p:nvPr/>
        </p:nvSpPr>
        <p:spPr bwMode="auto">
          <a:xfrm>
            <a:off x="7274818" y="2919165"/>
            <a:ext cx="50800" cy="55562"/>
          </a:xfrm>
          <a:custGeom>
            <a:avLst/>
            <a:gdLst>
              <a:gd name="T0" fmla="*/ 2147483647 w 45"/>
              <a:gd name="T1" fmla="*/ 2147483647 h 49"/>
              <a:gd name="T2" fmla="*/ 2147483647 w 45"/>
              <a:gd name="T3" fmla="*/ 0 h 49"/>
              <a:gd name="T4" fmla="*/ 2147483647 w 45"/>
              <a:gd name="T5" fmla="*/ 2147483647 h 49"/>
              <a:gd name="T6" fmla="*/ 0 w 45"/>
              <a:gd name="T7" fmla="*/ 2147483647 h 49"/>
              <a:gd name="T8" fmla="*/ 2147483647 w 45"/>
              <a:gd name="T9" fmla="*/ 2147483647 h 49"/>
              <a:gd name="T10" fmla="*/ 2147483647 w 45"/>
              <a:gd name="T11" fmla="*/ 2147483647 h 49"/>
              <a:gd name="T12" fmla="*/ 0 60000 65536"/>
              <a:gd name="T13" fmla="*/ 0 60000 65536"/>
              <a:gd name="T14" fmla="*/ 0 60000 65536"/>
              <a:gd name="T15" fmla="*/ 0 60000 65536"/>
              <a:gd name="T16" fmla="*/ 0 60000 65536"/>
              <a:gd name="T17" fmla="*/ 0 60000 65536"/>
              <a:gd name="T18" fmla="*/ 0 w 45"/>
              <a:gd name="T19" fmla="*/ 0 h 49"/>
              <a:gd name="T20" fmla="*/ 45 w 45"/>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5" h="49">
                <a:moveTo>
                  <a:pt x="13" y="40"/>
                </a:moveTo>
                <a:lnTo>
                  <a:pt x="45" y="0"/>
                </a:lnTo>
                <a:lnTo>
                  <a:pt x="13" y="6"/>
                </a:lnTo>
                <a:lnTo>
                  <a:pt x="0" y="49"/>
                </a:lnTo>
                <a:lnTo>
                  <a:pt x="13" y="40"/>
                </a:lnTo>
                <a:close/>
              </a:path>
            </a:pathLst>
          </a:custGeom>
          <a:solidFill>
            <a:srgbClr val="FFBF8A"/>
          </a:solidFill>
          <a:ln w="9525">
            <a:noFill/>
            <a:round/>
            <a:headEnd/>
            <a:tailEnd/>
          </a:ln>
        </p:spPr>
        <p:txBody>
          <a:bodyPr/>
          <a:lstStyle/>
          <a:p>
            <a:endParaRPr lang="ja-JP" altLang="ja-JP"/>
          </a:p>
        </p:txBody>
      </p:sp>
      <p:sp>
        <p:nvSpPr>
          <p:cNvPr id="80" name="Freeform 133"/>
          <p:cNvSpPr>
            <a:spLocks/>
          </p:cNvSpPr>
          <p:nvPr/>
        </p:nvSpPr>
        <p:spPr bwMode="auto">
          <a:xfrm>
            <a:off x="7168455" y="2859559"/>
            <a:ext cx="114300" cy="104775"/>
          </a:xfrm>
          <a:custGeom>
            <a:avLst/>
            <a:gdLst>
              <a:gd name="T0" fmla="*/ 2147483647 w 103"/>
              <a:gd name="T1" fmla="*/ 2147483647 h 94"/>
              <a:gd name="T2" fmla="*/ 2147483647 w 103"/>
              <a:gd name="T3" fmla="*/ 2147483647 h 94"/>
              <a:gd name="T4" fmla="*/ 2147483647 w 103"/>
              <a:gd name="T5" fmla="*/ 2147483647 h 94"/>
              <a:gd name="T6" fmla="*/ 2147483647 w 103"/>
              <a:gd name="T7" fmla="*/ 2147483647 h 94"/>
              <a:gd name="T8" fmla="*/ 2147483647 w 103"/>
              <a:gd name="T9" fmla="*/ 2147483647 h 94"/>
              <a:gd name="T10" fmla="*/ 2147483647 w 103"/>
              <a:gd name="T11" fmla="*/ 2147483647 h 94"/>
              <a:gd name="T12" fmla="*/ 2147483647 w 103"/>
              <a:gd name="T13" fmla="*/ 2147483647 h 94"/>
              <a:gd name="T14" fmla="*/ 2147483647 w 103"/>
              <a:gd name="T15" fmla="*/ 2147483647 h 94"/>
              <a:gd name="T16" fmla="*/ 2147483647 w 103"/>
              <a:gd name="T17" fmla="*/ 2147483647 h 94"/>
              <a:gd name="T18" fmla="*/ 2147483647 w 103"/>
              <a:gd name="T19" fmla="*/ 2147483647 h 94"/>
              <a:gd name="T20" fmla="*/ 2147483647 w 103"/>
              <a:gd name="T21" fmla="*/ 2147483647 h 94"/>
              <a:gd name="T22" fmla="*/ 2147483647 w 103"/>
              <a:gd name="T23" fmla="*/ 2147483647 h 94"/>
              <a:gd name="T24" fmla="*/ 2147483647 w 103"/>
              <a:gd name="T25" fmla="*/ 2147483647 h 94"/>
              <a:gd name="T26" fmla="*/ 2147483647 w 103"/>
              <a:gd name="T27" fmla="*/ 2147483647 h 94"/>
              <a:gd name="T28" fmla="*/ 2147483647 w 103"/>
              <a:gd name="T29" fmla="*/ 2147483647 h 94"/>
              <a:gd name="T30" fmla="*/ 2147483647 w 103"/>
              <a:gd name="T31" fmla="*/ 2147483647 h 94"/>
              <a:gd name="T32" fmla="*/ 2147483647 w 103"/>
              <a:gd name="T33" fmla="*/ 2147483647 h 94"/>
              <a:gd name="T34" fmla="*/ 2147483647 w 103"/>
              <a:gd name="T35" fmla="*/ 2147483647 h 94"/>
              <a:gd name="T36" fmla="*/ 2147483647 w 103"/>
              <a:gd name="T37" fmla="*/ 2147483647 h 94"/>
              <a:gd name="T38" fmla="*/ 2147483647 w 103"/>
              <a:gd name="T39" fmla="*/ 2147483647 h 94"/>
              <a:gd name="T40" fmla="*/ 2147483647 w 103"/>
              <a:gd name="T41" fmla="*/ 2147483647 h 94"/>
              <a:gd name="T42" fmla="*/ 2147483647 w 103"/>
              <a:gd name="T43" fmla="*/ 2147483647 h 94"/>
              <a:gd name="T44" fmla="*/ 2147483647 w 103"/>
              <a:gd name="T45" fmla="*/ 2147483647 h 94"/>
              <a:gd name="T46" fmla="*/ 2147483647 w 103"/>
              <a:gd name="T47" fmla="*/ 2147483647 h 94"/>
              <a:gd name="T48" fmla="*/ 2147483647 w 103"/>
              <a:gd name="T49" fmla="*/ 2147483647 h 94"/>
              <a:gd name="T50" fmla="*/ 2147483647 w 103"/>
              <a:gd name="T51" fmla="*/ 2147483647 h 94"/>
              <a:gd name="T52" fmla="*/ 2147483647 w 103"/>
              <a:gd name="T53" fmla="*/ 2147483647 h 94"/>
              <a:gd name="T54" fmla="*/ 2147483647 w 103"/>
              <a:gd name="T55" fmla="*/ 2147483647 h 94"/>
              <a:gd name="T56" fmla="*/ 2147483647 w 103"/>
              <a:gd name="T57" fmla="*/ 2147483647 h 94"/>
              <a:gd name="T58" fmla="*/ 2147483647 w 103"/>
              <a:gd name="T59" fmla="*/ 2147483647 h 94"/>
              <a:gd name="T60" fmla="*/ 2147483647 w 103"/>
              <a:gd name="T61" fmla="*/ 0 h 94"/>
              <a:gd name="T62" fmla="*/ 2147483647 w 103"/>
              <a:gd name="T63" fmla="*/ 0 h 94"/>
              <a:gd name="T64" fmla="*/ 2147483647 w 103"/>
              <a:gd name="T65" fmla="*/ 2147483647 h 94"/>
              <a:gd name="T66" fmla="*/ 2147483647 w 103"/>
              <a:gd name="T67" fmla="*/ 2147483647 h 94"/>
              <a:gd name="T68" fmla="*/ 2147483647 w 103"/>
              <a:gd name="T69" fmla="*/ 2147483647 h 94"/>
              <a:gd name="T70" fmla="*/ 2147483647 w 103"/>
              <a:gd name="T71" fmla="*/ 2147483647 h 94"/>
              <a:gd name="T72" fmla="*/ 2147483647 w 103"/>
              <a:gd name="T73" fmla="*/ 2147483647 h 94"/>
              <a:gd name="T74" fmla="*/ 2147483647 w 103"/>
              <a:gd name="T75" fmla="*/ 2147483647 h 94"/>
              <a:gd name="T76" fmla="*/ 2147483647 w 103"/>
              <a:gd name="T77" fmla="*/ 2147483647 h 94"/>
              <a:gd name="T78" fmla="*/ 2147483647 w 103"/>
              <a:gd name="T79" fmla="*/ 2147483647 h 94"/>
              <a:gd name="T80" fmla="*/ 2147483647 w 103"/>
              <a:gd name="T81" fmla="*/ 2147483647 h 94"/>
              <a:gd name="T82" fmla="*/ 2147483647 w 103"/>
              <a:gd name="T83" fmla="*/ 2147483647 h 94"/>
              <a:gd name="T84" fmla="*/ 2147483647 w 103"/>
              <a:gd name="T85" fmla="*/ 2147483647 h 94"/>
              <a:gd name="T86" fmla="*/ 2147483647 w 103"/>
              <a:gd name="T87" fmla="*/ 2147483647 h 94"/>
              <a:gd name="T88" fmla="*/ 2147483647 w 103"/>
              <a:gd name="T89" fmla="*/ 2147483647 h 94"/>
              <a:gd name="T90" fmla="*/ 2147483647 w 103"/>
              <a:gd name="T91" fmla="*/ 2147483647 h 94"/>
              <a:gd name="T92" fmla="*/ 2147483647 w 103"/>
              <a:gd name="T93" fmla="*/ 2147483647 h 94"/>
              <a:gd name="T94" fmla="*/ 2147483647 w 103"/>
              <a:gd name="T95" fmla="*/ 2147483647 h 94"/>
              <a:gd name="T96" fmla="*/ 2147483647 w 103"/>
              <a:gd name="T97" fmla="*/ 2147483647 h 94"/>
              <a:gd name="T98" fmla="*/ 2147483647 w 103"/>
              <a:gd name="T99" fmla="*/ 2147483647 h 94"/>
              <a:gd name="T100" fmla="*/ 2147483647 w 103"/>
              <a:gd name="T101" fmla="*/ 2147483647 h 94"/>
              <a:gd name="T102" fmla="*/ 2147483647 w 103"/>
              <a:gd name="T103" fmla="*/ 2147483647 h 94"/>
              <a:gd name="T104" fmla="*/ 2147483647 w 103"/>
              <a:gd name="T105" fmla="*/ 2147483647 h 94"/>
              <a:gd name="T106" fmla="*/ 2147483647 w 103"/>
              <a:gd name="T107" fmla="*/ 2147483647 h 94"/>
              <a:gd name="T108" fmla="*/ 2147483647 w 103"/>
              <a:gd name="T109" fmla="*/ 2147483647 h 94"/>
              <a:gd name="T110" fmla="*/ 2147483647 w 103"/>
              <a:gd name="T111" fmla="*/ 2147483647 h 94"/>
              <a:gd name="T112" fmla="*/ 2147483647 w 103"/>
              <a:gd name="T113" fmla="*/ 2147483647 h 94"/>
              <a:gd name="T114" fmla="*/ 2147483647 w 103"/>
              <a:gd name="T115" fmla="*/ 2147483647 h 94"/>
              <a:gd name="T116" fmla="*/ 2147483647 w 103"/>
              <a:gd name="T117" fmla="*/ 2147483647 h 94"/>
              <a:gd name="T118" fmla="*/ 0 w 103"/>
              <a:gd name="T119" fmla="*/ 2147483647 h 94"/>
              <a:gd name="T120" fmla="*/ 0 w 103"/>
              <a:gd name="T121" fmla="*/ 2147483647 h 94"/>
              <a:gd name="T122" fmla="*/ 2147483647 w 103"/>
              <a:gd name="T123" fmla="*/ 2147483647 h 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3"/>
              <a:gd name="T187" fmla="*/ 0 h 94"/>
              <a:gd name="T188" fmla="*/ 103 w 103"/>
              <a:gd name="T189" fmla="*/ 94 h 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3" h="94">
                <a:moveTo>
                  <a:pt x="5" y="82"/>
                </a:moveTo>
                <a:lnTo>
                  <a:pt x="17" y="94"/>
                </a:lnTo>
                <a:lnTo>
                  <a:pt x="19" y="94"/>
                </a:lnTo>
                <a:lnTo>
                  <a:pt x="19" y="93"/>
                </a:lnTo>
                <a:lnTo>
                  <a:pt x="19" y="91"/>
                </a:lnTo>
                <a:lnTo>
                  <a:pt x="20" y="91"/>
                </a:lnTo>
                <a:lnTo>
                  <a:pt x="21" y="90"/>
                </a:lnTo>
                <a:lnTo>
                  <a:pt x="21" y="89"/>
                </a:lnTo>
                <a:lnTo>
                  <a:pt x="23" y="89"/>
                </a:lnTo>
                <a:lnTo>
                  <a:pt x="24" y="88"/>
                </a:lnTo>
                <a:lnTo>
                  <a:pt x="25" y="86"/>
                </a:lnTo>
                <a:lnTo>
                  <a:pt x="27" y="85"/>
                </a:lnTo>
                <a:lnTo>
                  <a:pt x="28" y="84"/>
                </a:lnTo>
                <a:lnTo>
                  <a:pt x="29" y="82"/>
                </a:lnTo>
                <a:lnTo>
                  <a:pt x="32" y="80"/>
                </a:lnTo>
                <a:lnTo>
                  <a:pt x="32" y="78"/>
                </a:lnTo>
                <a:lnTo>
                  <a:pt x="35" y="77"/>
                </a:lnTo>
                <a:lnTo>
                  <a:pt x="36" y="74"/>
                </a:lnTo>
                <a:lnTo>
                  <a:pt x="37" y="73"/>
                </a:lnTo>
                <a:lnTo>
                  <a:pt x="40" y="70"/>
                </a:lnTo>
                <a:lnTo>
                  <a:pt x="41" y="69"/>
                </a:lnTo>
                <a:lnTo>
                  <a:pt x="43" y="68"/>
                </a:lnTo>
                <a:lnTo>
                  <a:pt x="45" y="65"/>
                </a:lnTo>
                <a:lnTo>
                  <a:pt x="48" y="64"/>
                </a:lnTo>
                <a:lnTo>
                  <a:pt x="49" y="61"/>
                </a:lnTo>
                <a:lnTo>
                  <a:pt x="50" y="58"/>
                </a:lnTo>
                <a:lnTo>
                  <a:pt x="53" y="57"/>
                </a:lnTo>
                <a:lnTo>
                  <a:pt x="56" y="54"/>
                </a:lnTo>
                <a:lnTo>
                  <a:pt x="57" y="53"/>
                </a:lnTo>
                <a:lnTo>
                  <a:pt x="60" y="50"/>
                </a:lnTo>
                <a:lnTo>
                  <a:pt x="61" y="48"/>
                </a:lnTo>
                <a:lnTo>
                  <a:pt x="64" y="47"/>
                </a:lnTo>
                <a:lnTo>
                  <a:pt x="66" y="44"/>
                </a:lnTo>
                <a:lnTo>
                  <a:pt x="68" y="41"/>
                </a:lnTo>
                <a:lnTo>
                  <a:pt x="69" y="40"/>
                </a:lnTo>
                <a:lnTo>
                  <a:pt x="72" y="37"/>
                </a:lnTo>
                <a:lnTo>
                  <a:pt x="73" y="35"/>
                </a:lnTo>
                <a:lnTo>
                  <a:pt x="76" y="33"/>
                </a:lnTo>
                <a:lnTo>
                  <a:pt x="78" y="31"/>
                </a:lnTo>
                <a:lnTo>
                  <a:pt x="80" y="29"/>
                </a:lnTo>
                <a:lnTo>
                  <a:pt x="81" y="27"/>
                </a:lnTo>
                <a:lnTo>
                  <a:pt x="84" y="25"/>
                </a:lnTo>
                <a:lnTo>
                  <a:pt x="85" y="23"/>
                </a:lnTo>
                <a:lnTo>
                  <a:pt x="86" y="21"/>
                </a:lnTo>
                <a:lnTo>
                  <a:pt x="89" y="20"/>
                </a:lnTo>
                <a:lnTo>
                  <a:pt x="90" y="17"/>
                </a:lnTo>
                <a:lnTo>
                  <a:pt x="91" y="16"/>
                </a:lnTo>
                <a:lnTo>
                  <a:pt x="93" y="15"/>
                </a:lnTo>
                <a:lnTo>
                  <a:pt x="94" y="12"/>
                </a:lnTo>
                <a:lnTo>
                  <a:pt x="95" y="11"/>
                </a:lnTo>
                <a:lnTo>
                  <a:pt x="97" y="9"/>
                </a:lnTo>
                <a:lnTo>
                  <a:pt x="97" y="8"/>
                </a:lnTo>
                <a:lnTo>
                  <a:pt x="98" y="7"/>
                </a:lnTo>
                <a:lnTo>
                  <a:pt x="99" y="6"/>
                </a:lnTo>
                <a:lnTo>
                  <a:pt x="101" y="6"/>
                </a:lnTo>
                <a:lnTo>
                  <a:pt x="101" y="4"/>
                </a:lnTo>
                <a:lnTo>
                  <a:pt x="102" y="3"/>
                </a:lnTo>
                <a:lnTo>
                  <a:pt x="102" y="2"/>
                </a:lnTo>
                <a:lnTo>
                  <a:pt x="103" y="0"/>
                </a:lnTo>
                <a:lnTo>
                  <a:pt x="102" y="0"/>
                </a:lnTo>
                <a:lnTo>
                  <a:pt x="101" y="0"/>
                </a:lnTo>
                <a:lnTo>
                  <a:pt x="99" y="0"/>
                </a:lnTo>
                <a:lnTo>
                  <a:pt x="99" y="2"/>
                </a:lnTo>
                <a:lnTo>
                  <a:pt x="98" y="2"/>
                </a:lnTo>
                <a:lnTo>
                  <a:pt x="97" y="2"/>
                </a:lnTo>
                <a:lnTo>
                  <a:pt x="95" y="3"/>
                </a:lnTo>
                <a:lnTo>
                  <a:pt x="94" y="3"/>
                </a:lnTo>
                <a:lnTo>
                  <a:pt x="93" y="4"/>
                </a:lnTo>
                <a:lnTo>
                  <a:pt x="91" y="6"/>
                </a:lnTo>
                <a:lnTo>
                  <a:pt x="90" y="6"/>
                </a:lnTo>
                <a:lnTo>
                  <a:pt x="89" y="7"/>
                </a:lnTo>
                <a:lnTo>
                  <a:pt x="86" y="8"/>
                </a:lnTo>
                <a:lnTo>
                  <a:pt x="85" y="9"/>
                </a:lnTo>
                <a:lnTo>
                  <a:pt x="82" y="9"/>
                </a:lnTo>
                <a:lnTo>
                  <a:pt x="81" y="11"/>
                </a:lnTo>
                <a:lnTo>
                  <a:pt x="78" y="12"/>
                </a:lnTo>
                <a:lnTo>
                  <a:pt x="77" y="13"/>
                </a:lnTo>
                <a:lnTo>
                  <a:pt x="74" y="15"/>
                </a:lnTo>
                <a:lnTo>
                  <a:pt x="72" y="16"/>
                </a:lnTo>
                <a:lnTo>
                  <a:pt x="70" y="17"/>
                </a:lnTo>
                <a:lnTo>
                  <a:pt x="68" y="19"/>
                </a:lnTo>
                <a:lnTo>
                  <a:pt x="66" y="20"/>
                </a:lnTo>
                <a:lnTo>
                  <a:pt x="64" y="21"/>
                </a:lnTo>
                <a:lnTo>
                  <a:pt x="61" y="23"/>
                </a:lnTo>
                <a:lnTo>
                  <a:pt x="58" y="24"/>
                </a:lnTo>
                <a:lnTo>
                  <a:pt x="56" y="25"/>
                </a:lnTo>
                <a:lnTo>
                  <a:pt x="54" y="27"/>
                </a:lnTo>
                <a:lnTo>
                  <a:pt x="52" y="29"/>
                </a:lnTo>
                <a:lnTo>
                  <a:pt x="49" y="31"/>
                </a:lnTo>
                <a:lnTo>
                  <a:pt x="46" y="32"/>
                </a:lnTo>
                <a:lnTo>
                  <a:pt x="45" y="33"/>
                </a:lnTo>
                <a:lnTo>
                  <a:pt x="43" y="35"/>
                </a:lnTo>
                <a:lnTo>
                  <a:pt x="40" y="36"/>
                </a:lnTo>
                <a:lnTo>
                  <a:pt x="37" y="37"/>
                </a:lnTo>
                <a:lnTo>
                  <a:pt x="36" y="39"/>
                </a:lnTo>
                <a:lnTo>
                  <a:pt x="33" y="40"/>
                </a:lnTo>
                <a:lnTo>
                  <a:pt x="31" y="41"/>
                </a:lnTo>
                <a:lnTo>
                  <a:pt x="28" y="43"/>
                </a:lnTo>
                <a:lnTo>
                  <a:pt x="27" y="44"/>
                </a:lnTo>
                <a:lnTo>
                  <a:pt x="24" y="45"/>
                </a:lnTo>
                <a:lnTo>
                  <a:pt x="23" y="47"/>
                </a:lnTo>
                <a:lnTo>
                  <a:pt x="20" y="48"/>
                </a:lnTo>
                <a:lnTo>
                  <a:pt x="19" y="49"/>
                </a:lnTo>
                <a:lnTo>
                  <a:pt x="16" y="50"/>
                </a:lnTo>
                <a:lnTo>
                  <a:pt x="15" y="52"/>
                </a:lnTo>
                <a:lnTo>
                  <a:pt x="13" y="53"/>
                </a:lnTo>
                <a:lnTo>
                  <a:pt x="12" y="53"/>
                </a:lnTo>
                <a:lnTo>
                  <a:pt x="9" y="54"/>
                </a:lnTo>
                <a:lnTo>
                  <a:pt x="8" y="56"/>
                </a:lnTo>
                <a:lnTo>
                  <a:pt x="7" y="57"/>
                </a:lnTo>
                <a:lnTo>
                  <a:pt x="5" y="57"/>
                </a:lnTo>
                <a:lnTo>
                  <a:pt x="4" y="58"/>
                </a:lnTo>
                <a:lnTo>
                  <a:pt x="3" y="60"/>
                </a:lnTo>
                <a:lnTo>
                  <a:pt x="1" y="60"/>
                </a:lnTo>
                <a:lnTo>
                  <a:pt x="1" y="61"/>
                </a:lnTo>
                <a:lnTo>
                  <a:pt x="0" y="61"/>
                </a:lnTo>
                <a:lnTo>
                  <a:pt x="5" y="82"/>
                </a:lnTo>
                <a:close/>
              </a:path>
            </a:pathLst>
          </a:custGeom>
          <a:solidFill>
            <a:srgbClr val="638091"/>
          </a:solidFill>
          <a:ln w="9525">
            <a:noFill/>
            <a:round/>
            <a:headEnd/>
            <a:tailEnd/>
          </a:ln>
        </p:spPr>
        <p:txBody>
          <a:bodyPr/>
          <a:lstStyle/>
          <a:p>
            <a:endParaRPr lang="ja-JP" altLang="ja-JP"/>
          </a:p>
        </p:txBody>
      </p:sp>
      <p:sp>
        <p:nvSpPr>
          <p:cNvPr id="81" name="Freeform 134"/>
          <p:cNvSpPr>
            <a:spLocks/>
          </p:cNvSpPr>
          <p:nvPr/>
        </p:nvSpPr>
        <p:spPr bwMode="auto">
          <a:xfrm>
            <a:off x="7081143" y="2850034"/>
            <a:ext cx="106362" cy="114300"/>
          </a:xfrm>
          <a:custGeom>
            <a:avLst/>
            <a:gdLst>
              <a:gd name="T0" fmla="*/ 2147483647 w 96"/>
              <a:gd name="T1" fmla="*/ 2147483647 h 100"/>
              <a:gd name="T2" fmla="*/ 2147483647 w 96"/>
              <a:gd name="T3" fmla="*/ 2147483647 h 100"/>
              <a:gd name="T4" fmla="*/ 2147483647 w 96"/>
              <a:gd name="T5" fmla="*/ 2147483647 h 100"/>
              <a:gd name="T6" fmla="*/ 2147483647 w 96"/>
              <a:gd name="T7" fmla="*/ 2147483647 h 100"/>
              <a:gd name="T8" fmla="*/ 2147483647 w 96"/>
              <a:gd name="T9" fmla="*/ 2147483647 h 100"/>
              <a:gd name="T10" fmla="*/ 2147483647 w 96"/>
              <a:gd name="T11" fmla="*/ 2147483647 h 100"/>
              <a:gd name="T12" fmla="*/ 2147483647 w 96"/>
              <a:gd name="T13" fmla="*/ 2147483647 h 100"/>
              <a:gd name="T14" fmla="*/ 2147483647 w 96"/>
              <a:gd name="T15" fmla="*/ 2147483647 h 100"/>
              <a:gd name="T16" fmla="*/ 2147483647 w 96"/>
              <a:gd name="T17" fmla="*/ 2147483647 h 100"/>
              <a:gd name="T18" fmla="*/ 2147483647 w 96"/>
              <a:gd name="T19" fmla="*/ 2147483647 h 100"/>
              <a:gd name="T20" fmla="*/ 2147483647 w 96"/>
              <a:gd name="T21" fmla="*/ 2147483647 h 100"/>
              <a:gd name="T22" fmla="*/ 2147483647 w 96"/>
              <a:gd name="T23" fmla="*/ 2147483647 h 100"/>
              <a:gd name="T24" fmla="*/ 2147483647 w 96"/>
              <a:gd name="T25" fmla="*/ 2147483647 h 100"/>
              <a:gd name="T26" fmla="*/ 2147483647 w 96"/>
              <a:gd name="T27" fmla="*/ 2147483647 h 100"/>
              <a:gd name="T28" fmla="*/ 2147483647 w 96"/>
              <a:gd name="T29" fmla="*/ 2147483647 h 100"/>
              <a:gd name="T30" fmla="*/ 2147483647 w 96"/>
              <a:gd name="T31" fmla="*/ 2147483647 h 100"/>
              <a:gd name="T32" fmla="*/ 2147483647 w 96"/>
              <a:gd name="T33" fmla="*/ 2147483647 h 100"/>
              <a:gd name="T34" fmla="*/ 2147483647 w 96"/>
              <a:gd name="T35" fmla="*/ 2147483647 h 100"/>
              <a:gd name="T36" fmla="*/ 2147483647 w 96"/>
              <a:gd name="T37" fmla="*/ 2147483647 h 100"/>
              <a:gd name="T38" fmla="*/ 2147483647 w 96"/>
              <a:gd name="T39" fmla="*/ 0 h 100"/>
              <a:gd name="T40" fmla="*/ 2147483647 w 96"/>
              <a:gd name="T41" fmla="*/ 2147483647 h 100"/>
              <a:gd name="T42" fmla="*/ 2147483647 w 96"/>
              <a:gd name="T43" fmla="*/ 2147483647 h 100"/>
              <a:gd name="T44" fmla="*/ 2147483647 w 96"/>
              <a:gd name="T45" fmla="*/ 2147483647 h 100"/>
              <a:gd name="T46" fmla="*/ 2147483647 w 96"/>
              <a:gd name="T47" fmla="*/ 2147483647 h 100"/>
              <a:gd name="T48" fmla="*/ 2147483647 w 96"/>
              <a:gd name="T49" fmla="*/ 2147483647 h 100"/>
              <a:gd name="T50" fmla="*/ 2147483647 w 96"/>
              <a:gd name="T51" fmla="*/ 2147483647 h 100"/>
              <a:gd name="T52" fmla="*/ 2147483647 w 96"/>
              <a:gd name="T53" fmla="*/ 2147483647 h 100"/>
              <a:gd name="T54" fmla="*/ 0 w 96"/>
              <a:gd name="T55" fmla="*/ 2147483647 h 100"/>
              <a:gd name="T56" fmla="*/ 0 w 96"/>
              <a:gd name="T57" fmla="*/ 2147483647 h 100"/>
              <a:gd name="T58" fmla="*/ 0 w 96"/>
              <a:gd name="T59" fmla="*/ 2147483647 h 100"/>
              <a:gd name="T60" fmla="*/ 0 w 96"/>
              <a:gd name="T61" fmla="*/ 2147483647 h 100"/>
              <a:gd name="T62" fmla="*/ 0 w 96"/>
              <a:gd name="T63" fmla="*/ 2147483647 h 100"/>
              <a:gd name="T64" fmla="*/ 2147483647 w 96"/>
              <a:gd name="T65" fmla="*/ 2147483647 h 100"/>
              <a:gd name="T66" fmla="*/ 2147483647 w 96"/>
              <a:gd name="T67" fmla="*/ 2147483647 h 100"/>
              <a:gd name="T68" fmla="*/ 2147483647 w 96"/>
              <a:gd name="T69" fmla="*/ 2147483647 h 100"/>
              <a:gd name="T70" fmla="*/ 2147483647 w 96"/>
              <a:gd name="T71" fmla="*/ 2147483647 h 100"/>
              <a:gd name="T72" fmla="*/ 2147483647 w 96"/>
              <a:gd name="T73" fmla="*/ 2147483647 h 100"/>
              <a:gd name="T74" fmla="*/ 2147483647 w 96"/>
              <a:gd name="T75" fmla="*/ 2147483647 h 100"/>
              <a:gd name="T76" fmla="*/ 2147483647 w 96"/>
              <a:gd name="T77" fmla="*/ 2147483647 h 100"/>
              <a:gd name="T78" fmla="*/ 2147483647 w 96"/>
              <a:gd name="T79" fmla="*/ 2147483647 h 100"/>
              <a:gd name="T80" fmla="*/ 2147483647 w 96"/>
              <a:gd name="T81" fmla="*/ 2147483647 h 100"/>
              <a:gd name="T82" fmla="*/ 2147483647 w 96"/>
              <a:gd name="T83" fmla="*/ 2147483647 h 100"/>
              <a:gd name="T84" fmla="*/ 2147483647 w 96"/>
              <a:gd name="T85" fmla="*/ 2147483647 h 100"/>
              <a:gd name="T86" fmla="*/ 2147483647 w 96"/>
              <a:gd name="T87" fmla="*/ 2147483647 h 100"/>
              <a:gd name="T88" fmla="*/ 2147483647 w 96"/>
              <a:gd name="T89" fmla="*/ 2147483647 h 100"/>
              <a:gd name="T90" fmla="*/ 2147483647 w 96"/>
              <a:gd name="T91" fmla="*/ 2147483647 h 100"/>
              <a:gd name="T92" fmla="*/ 2147483647 w 96"/>
              <a:gd name="T93" fmla="*/ 2147483647 h 100"/>
              <a:gd name="T94" fmla="*/ 2147483647 w 96"/>
              <a:gd name="T95" fmla="*/ 2147483647 h 100"/>
              <a:gd name="T96" fmla="*/ 2147483647 w 96"/>
              <a:gd name="T97" fmla="*/ 2147483647 h 100"/>
              <a:gd name="T98" fmla="*/ 2147483647 w 96"/>
              <a:gd name="T99" fmla="*/ 2147483647 h 100"/>
              <a:gd name="T100" fmla="*/ 2147483647 w 96"/>
              <a:gd name="T101" fmla="*/ 2147483647 h 100"/>
              <a:gd name="T102" fmla="*/ 2147483647 w 96"/>
              <a:gd name="T103" fmla="*/ 2147483647 h 100"/>
              <a:gd name="T104" fmla="*/ 2147483647 w 96"/>
              <a:gd name="T105" fmla="*/ 2147483647 h 100"/>
              <a:gd name="T106" fmla="*/ 2147483647 w 96"/>
              <a:gd name="T107" fmla="*/ 2147483647 h 100"/>
              <a:gd name="T108" fmla="*/ 2147483647 w 96"/>
              <a:gd name="T109" fmla="*/ 2147483647 h 100"/>
              <a:gd name="T110" fmla="*/ 2147483647 w 96"/>
              <a:gd name="T111" fmla="*/ 2147483647 h 100"/>
              <a:gd name="T112" fmla="*/ 2147483647 w 96"/>
              <a:gd name="T113" fmla="*/ 2147483647 h 100"/>
              <a:gd name="T114" fmla="*/ 2147483647 w 96"/>
              <a:gd name="T115" fmla="*/ 2147483647 h 100"/>
              <a:gd name="T116" fmla="*/ 2147483647 w 96"/>
              <a:gd name="T117" fmla="*/ 2147483647 h 100"/>
              <a:gd name="T118" fmla="*/ 2147483647 w 96"/>
              <a:gd name="T119" fmla="*/ 2147483647 h 1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0"/>
              <a:gd name="T182" fmla="*/ 96 w 96"/>
              <a:gd name="T183" fmla="*/ 100 h 1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96" y="100"/>
                </a:moveTo>
                <a:lnTo>
                  <a:pt x="96" y="100"/>
                </a:lnTo>
                <a:lnTo>
                  <a:pt x="95" y="99"/>
                </a:lnTo>
                <a:lnTo>
                  <a:pt x="95" y="97"/>
                </a:lnTo>
                <a:lnTo>
                  <a:pt x="95" y="96"/>
                </a:lnTo>
                <a:lnTo>
                  <a:pt x="94" y="95"/>
                </a:lnTo>
                <a:lnTo>
                  <a:pt x="94" y="94"/>
                </a:lnTo>
                <a:lnTo>
                  <a:pt x="92" y="92"/>
                </a:lnTo>
                <a:lnTo>
                  <a:pt x="92" y="91"/>
                </a:lnTo>
                <a:lnTo>
                  <a:pt x="92" y="88"/>
                </a:lnTo>
                <a:lnTo>
                  <a:pt x="92" y="87"/>
                </a:lnTo>
                <a:lnTo>
                  <a:pt x="91" y="86"/>
                </a:lnTo>
                <a:lnTo>
                  <a:pt x="91" y="84"/>
                </a:lnTo>
                <a:lnTo>
                  <a:pt x="90" y="82"/>
                </a:lnTo>
                <a:lnTo>
                  <a:pt x="88" y="79"/>
                </a:lnTo>
                <a:lnTo>
                  <a:pt x="88" y="78"/>
                </a:lnTo>
                <a:lnTo>
                  <a:pt x="87" y="75"/>
                </a:lnTo>
                <a:lnTo>
                  <a:pt x="87" y="74"/>
                </a:lnTo>
                <a:lnTo>
                  <a:pt x="86" y="71"/>
                </a:lnTo>
                <a:lnTo>
                  <a:pt x="86" y="68"/>
                </a:lnTo>
                <a:lnTo>
                  <a:pt x="84" y="67"/>
                </a:lnTo>
                <a:lnTo>
                  <a:pt x="83" y="64"/>
                </a:lnTo>
                <a:lnTo>
                  <a:pt x="82" y="62"/>
                </a:lnTo>
                <a:lnTo>
                  <a:pt x="80" y="59"/>
                </a:lnTo>
                <a:lnTo>
                  <a:pt x="80" y="56"/>
                </a:lnTo>
                <a:lnTo>
                  <a:pt x="79" y="55"/>
                </a:lnTo>
                <a:lnTo>
                  <a:pt x="78" y="53"/>
                </a:lnTo>
                <a:lnTo>
                  <a:pt x="77" y="50"/>
                </a:lnTo>
                <a:lnTo>
                  <a:pt x="75" y="47"/>
                </a:lnTo>
                <a:lnTo>
                  <a:pt x="75" y="45"/>
                </a:lnTo>
                <a:lnTo>
                  <a:pt x="74" y="42"/>
                </a:lnTo>
                <a:lnTo>
                  <a:pt x="73" y="41"/>
                </a:lnTo>
                <a:lnTo>
                  <a:pt x="71" y="38"/>
                </a:lnTo>
                <a:lnTo>
                  <a:pt x="70" y="35"/>
                </a:lnTo>
                <a:lnTo>
                  <a:pt x="69" y="33"/>
                </a:lnTo>
                <a:lnTo>
                  <a:pt x="66" y="30"/>
                </a:lnTo>
                <a:lnTo>
                  <a:pt x="65" y="29"/>
                </a:lnTo>
                <a:lnTo>
                  <a:pt x="63" y="26"/>
                </a:lnTo>
                <a:lnTo>
                  <a:pt x="62" y="23"/>
                </a:lnTo>
                <a:lnTo>
                  <a:pt x="61" y="22"/>
                </a:lnTo>
                <a:lnTo>
                  <a:pt x="59" y="19"/>
                </a:lnTo>
                <a:lnTo>
                  <a:pt x="58" y="18"/>
                </a:lnTo>
                <a:lnTo>
                  <a:pt x="57" y="15"/>
                </a:lnTo>
                <a:lnTo>
                  <a:pt x="54" y="14"/>
                </a:lnTo>
                <a:lnTo>
                  <a:pt x="53" y="13"/>
                </a:lnTo>
                <a:lnTo>
                  <a:pt x="51" y="12"/>
                </a:lnTo>
                <a:lnTo>
                  <a:pt x="50" y="9"/>
                </a:lnTo>
                <a:lnTo>
                  <a:pt x="47" y="8"/>
                </a:lnTo>
                <a:lnTo>
                  <a:pt x="46" y="6"/>
                </a:lnTo>
                <a:lnTo>
                  <a:pt x="45" y="5"/>
                </a:lnTo>
                <a:lnTo>
                  <a:pt x="42" y="4"/>
                </a:lnTo>
                <a:lnTo>
                  <a:pt x="41" y="4"/>
                </a:lnTo>
                <a:lnTo>
                  <a:pt x="39" y="2"/>
                </a:lnTo>
                <a:lnTo>
                  <a:pt x="37" y="2"/>
                </a:lnTo>
                <a:lnTo>
                  <a:pt x="36" y="1"/>
                </a:lnTo>
                <a:lnTo>
                  <a:pt x="34" y="1"/>
                </a:lnTo>
                <a:lnTo>
                  <a:pt x="32" y="0"/>
                </a:lnTo>
                <a:lnTo>
                  <a:pt x="30" y="0"/>
                </a:lnTo>
                <a:lnTo>
                  <a:pt x="28" y="0"/>
                </a:lnTo>
                <a:lnTo>
                  <a:pt x="26" y="0"/>
                </a:lnTo>
                <a:lnTo>
                  <a:pt x="24" y="1"/>
                </a:lnTo>
                <a:lnTo>
                  <a:pt x="22" y="1"/>
                </a:lnTo>
                <a:lnTo>
                  <a:pt x="20" y="1"/>
                </a:lnTo>
                <a:lnTo>
                  <a:pt x="18" y="2"/>
                </a:lnTo>
                <a:lnTo>
                  <a:pt x="17" y="2"/>
                </a:lnTo>
                <a:lnTo>
                  <a:pt x="16" y="2"/>
                </a:lnTo>
                <a:lnTo>
                  <a:pt x="14" y="4"/>
                </a:lnTo>
                <a:lnTo>
                  <a:pt x="12" y="4"/>
                </a:lnTo>
                <a:lnTo>
                  <a:pt x="10" y="5"/>
                </a:lnTo>
                <a:lnTo>
                  <a:pt x="9" y="6"/>
                </a:lnTo>
                <a:lnTo>
                  <a:pt x="8" y="6"/>
                </a:lnTo>
                <a:lnTo>
                  <a:pt x="6" y="8"/>
                </a:lnTo>
                <a:lnTo>
                  <a:pt x="5" y="9"/>
                </a:lnTo>
                <a:lnTo>
                  <a:pt x="4" y="10"/>
                </a:lnTo>
                <a:lnTo>
                  <a:pt x="4" y="12"/>
                </a:lnTo>
                <a:lnTo>
                  <a:pt x="2" y="12"/>
                </a:lnTo>
                <a:lnTo>
                  <a:pt x="2" y="13"/>
                </a:lnTo>
                <a:lnTo>
                  <a:pt x="1" y="14"/>
                </a:lnTo>
                <a:lnTo>
                  <a:pt x="1" y="15"/>
                </a:lnTo>
                <a:lnTo>
                  <a:pt x="0" y="17"/>
                </a:lnTo>
                <a:lnTo>
                  <a:pt x="0" y="18"/>
                </a:lnTo>
                <a:lnTo>
                  <a:pt x="0" y="19"/>
                </a:lnTo>
                <a:lnTo>
                  <a:pt x="0" y="21"/>
                </a:lnTo>
                <a:lnTo>
                  <a:pt x="0" y="22"/>
                </a:lnTo>
                <a:lnTo>
                  <a:pt x="0" y="23"/>
                </a:lnTo>
                <a:lnTo>
                  <a:pt x="0" y="25"/>
                </a:lnTo>
                <a:lnTo>
                  <a:pt x="0" y="26"/>
                </a:lnTo>
                <a:lnTo>
                  <a:pt x="0" y="27"/>
                </a:lnTo>
                <a:lnTo>
                  <a:pt x="0" y="29"/>
                </a:lnTo>
                <a:lnTo>
                  <a:pt x="0" y="30"/>
                </a:lnTo>
                <a:lnTo>
                  <a:pt x="1" y="31"/>
                </a:lnTo>
                <a:lnTo>
                  <a:pt x="1" y="33"/>
                </a:lnTo>
                <a:lnTo>
                  <a:pt x="1" y="34"/>
                </a:lnTo>
                <a:lnTo>
                  <a:pt x="2" y="35"/>
                </a:lnTo>
                <a:lnTo>
                  <a:pt x="2" y="37"/>
                </a:lnTo>
                <a:lnTo>
                  <a:pt x="4" y="38"/>
                </a:lnTo>
                <a:lnTo>
                  <a:pt x="4" y="39"/>
                </a:lnTo>
                <a:lnTo>
                  <a:pt x="4" y="41"/>
                </a:lnTo>
                <a:lnTo>
                  <a:pt x="5" y="42"/>
                </a:lnTo>
                <a:lnTo>
                  <a:pt x="5" y="43"/>
                </a:lnTo>
                <a:lnTo>
                  <a:pt x="6" y="45"/>
                </a:lnTo>
                <a:lnTo>
                  <a:pt x="8" y="46"/>
                </a:lnTo>
                <a:lnTo>
                  <a:pt x="9" y="47"/>
                </a:lnTo>
                <a:lnTo>
                  <a:pt x="10" y="50"/>
                </a:lnTo>
                <a:lnTo>
                  <a:pt x="12" y="51"/>
                </a:lnTo>
                <a:lnTo>
                  <a:pt x="13" y="53"/>
                </a:lnTo>
                <a:lnTo>
                  <a:pt x="14" y="54"/>
                </a:lnTo>
                <a:lnTo>
                  <a:pt x="14" y="55"/>
                </a:lnTo>
                <a:lnTo>
                  <a:pt x="16" y="56"/>
                </a:lnTo>
                <a:lnTo>
                  <a:pt x="17" y="58"/>
                </a:lnTo>
                <a:lnTo>
                  <a:pt x="18" y="59"/>
                </a:lnTo>
                <a:lnTo>
                  <a:pt x="18" y="60"/>
                </a:lnTo>
                <a:lnTo>
                  <a:pt x="21" y="62"/>
                </a:lnTo>
                <a:lnTo>
                  <a:pt x="22" y="63"/>
                </a:lnTo>
                <a:lnTo>
                  <a:pt x="24" y="64"/>
                </a:lnTo>
                <a:lnTo>
                  <a:pt x="25" y="66"/>
                </a:lnTo>
                <a:lnTo>
                  <a:pt x="26" y="67"/>
                </a:lnTo>
                <a:lnTo>
                  <a:pt x="28" y="67"/>
                </a:lnTo>
                <a:lnTo>
                  <a:pt x="29" y="68"/>
                </a:lnTo>
                <a:lnTo>
                  <a:pt x="30" y="70"/>
                </a:lnTo>
                <a:lnTo>
                  <a:pt x="32" y="71"/>
                </a:lnTo>
                <a:lnTo>
                  <a:pt x="33" y="71"/>
                </a:lnTo>
                <a:lnTo>
                  <a:pt x="34" y="72"/>
                </a:lnTo>
                <a:lnTo>
                  <a:pt x="36" y="74"/>
                </a:lnTo>
                <a:lnTo>
                  <a:pt x="37" y="74"/>
                </a:lnTo>
                <a:lnTo>
                  <a:pt x="38" y="75"/>
                </a:lnTo>
                <a:lnTo>
                  <a:pt x="39" y="76"/>
                </a:lnTo>
                <a:lnTo>
                  <a:pt x="41" y="78"/>
                </a:lnTo>
                <a:lnTo>
                  <a:pt x="42" y="78"/>
                </a:lnTo>
                <a:lnTo>
                  <a:pt x="43" y="79"/>
                </a:lnTo>
                <a:lnTo>
                  <a:pt x="46" y="79"/>
                </a:lnTo>
                <a:lnTo>
                  <a:pt x="46" y="80"/>
                </a:lnTo>
                <a:lnTo>
                  <a:pt x="49" y="82"/>
                </a:lnTo>
                <a:lnTo>
                  <a:pt x="50" y="82"/>
                </a:lnTo>
                <a:lnTo>
                  <a:pt x="51" y="83"/>
                </a:lnTo>
                <a:lnTo>
                  <a:pt x="53" y="83"/>
                </a:lnTo>
                <a:lnTo>
                  <a:pt x="54" y="84"/>
                </a:lnTo>
                <a:lnTo>
                  <a:pt x="55" y="86"/>
                </a:lnTo>
                <a:lnTo>
                  <a:pt x="57" y="86"/>
                </a:lnTo>
                <a:lnTo>
                  <a:pt x="58" y="87"/>
                </a:lnTo>
                <a:lnTo>
                  <a:pt x="59" y="87"/>
                </a:lnTo>
                <a:lnTo>
                  <a:pt x="61" y="88"/>
                </a:lnTo>
                <a:lnTo>
                  <a:pt x="62" y="88"/>
                </a:lnTo>
                <a:lnTo>
                  <a:pt x="63" y="88"/>
                </a:lnTo>
                <a:lnTo>
                  <a:pt x="65" y="90"/>
                </a:lnTo>
                <a:lnTo>
                  <a:pt x="66" y="90"/>
                </a:lnTo>
                <a:lnTo>
                  <a:pt x="67" y="91"/>
                </a:lnTo>
                <a:lnTo>
                  <a:pt x="70" y="91"/>
                </a:lnTo>
                <a:lnTo>
                  <a:pt x="70" y="92"/>
                </a:lnTo>
                <a:lnTo>
                  <a:pt x="71" y="92"/>
                </a:lnTo>
                <a:lnTo>
                  <a:pt x="73" y="92"/>
                </a:lnTo>
                <a:lnTo>
                  <a:pt x="74" y="94"/>
                </a:lnTo>
                <a:lnTo>
                  <a:pt x="75" y="94"/>
                </a:lnTo>
                <a:lnTo>
                  <a:pt x="77" y="94"/>
                </a:lnTo>
                <a:lnTo>
                  <a:pt x="78" y="95"/>
                </a:lnTo>
                <a:lnTo>
                  <a:pt x="79" y="95"/>
                </a:lnTo>
                <a:lnTo>
                  <a:pt x="80" y="95"/>
                </a:lnTo>
                <a:lnTo>
                  <a:pt x="82" y="96"/>
                </a:lnTo>
                <a:lnTo>
                  <a:pt x="83" y="96"/>
                </a:lnTo>
                <a:lnTo>
                  <a:pt x="84" y="97"/>
                </a:lnTo>
                <a:lnTo>
                  <a:pt x="86" y="97"/>
                </a:lnTo>
                <a:lnTo>
                  <a:pt x="87" y="97"/>
                </a:lnTo>
                <a:lnTo>
                  <a:pt x="88" y="97"/>
                </a:lnTo>
                <a:lnTo>
                  <a:pt x="88" y="99"/>
                </a:lnTo>
                <a:lnTo>
                  <a:pt x="90" y="99"/>
                </a:lnTo>
                <a:lnTo>
                  <a:pt x="92" y="99"/>
                </a:lnTo>
                <a:lnTo>
                  <a:pt x="92" y="100"/>
                </a:lnTo>
                <a:lnTo>
                  <a:pt x="94" y="100"/>
                </a:lnTo>
                <a:lnTo>
                  <a:pt x="95" y="100"/>
                </a:lnTo>
                <a:lnTo>
                  <a:pt x="96" y="100"/>
                </a:lnTo>
                <a:close/>
              </a:path>
            </a:pathLst>
          </a:custGeom>
          <a:solidFill>
            <a:srgbClr val="7A94A8"/>
          </a:solidFill>
          <a:ln w="9525">
            <a:noFill/>
            <a:round/>
            <a:headEnd/>
            <a:tailEnd/>
          </a:ln>
        </p:spPr>
        <p:txBody>
          <a:bodyPr/>
          <a:lstStyle/>
          <a:p>
            <a:endParaRPr lang="ja-JP" altLang="ja-JP"/>
          </a:p>
        </p:txBody>
      </p:sp>
      <p:sp>
        <p:nvSpPr>
          <p:cNvPr id="82" name="Freeform 135"/>
          <p:cNvSpPr>
            <a:spLocks/>
          </p:cNvSpPr>
          <p:nvPr/>
        </p:nvSpPr>
        <p:spPr bwMode="auto">
          <a:xfrm>
            <a:off x="7277993" y="3000847"/>
            <a:ext cx="33337" cy="57150"/>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2147483647 w 28"/>
              <a:gd name="T19" fmla="*/ 2147483647 h 52"/>
              <a:gd name="T20" fmla="*/ 2147483647 w 28"/>
              <a:gd name="T21" fmla="*/ 2147483647 h 52"/>
              <a:gd name="T22" fmla="*/ 2147483647 w 28"/>
              <a:gd name="T23" fmla="*/ 2147483647 h 52"/>
              <a:gd name="T24" fmla="*/ 2147483647 w 28"/>
              <a:gd name="T25" fmla="*/ 2147483647 h 52"/>
              <a:gd name="T26" fmla="*/ 2147483647 w 28"/>
              <a:gd name="T27" fmla="*/ 2147483647 h 52"/>
              <a:gd name="T28" fmla="*/ 2147483647 w 28"/>
              <a:gd name="T29" fmla="*/ 2147483647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2147483647 w 28"/>
              <a:gd name="T45" fmla="*/ 2147483647 h 52"/>
              <a:gd name="T46" fmla="*/ 2147483647 w 28"/>
              <a:gd name="T47" fmla="*/ 2147483647 h 52"/>
              <a:gd name="T48" fmla="*/ 2147483647 w 28"/>
              <a:gd name="T49" fmla="*/ 2147483647 h 52"/>
              <a:gd name="T50" fmla="*/ 2147483647 w 28"/>
              <a:gd name="T51" fmla="*/ 2147483647 h 52"/>
              <a:gd name="T52" fmla="*/ 0 w 28"/>
              <a:gd name="T53" fmla="*/ 2147483647 h 52"/>
              <a:gd name="T54" fmla="*/ 0 w 28"/>
              <a:gd name="T55" fmla="*/ 2147483647 h 52"/>
              <a:gd name="T56" fmla="*/ 0 w 28"/>
              <a:gd name="T57" fmla="*/ 2147483647 h 52"/>
              <a:gd name="T58" fmla="*/ 0 w 28"/>
              <a:gd name="T59" fmla="*/ 2147483647 h 52"/>
              <a:gd name="T60" fmla="*/ 0 w 28"/>
              <a:gd name="T61" fmla="*/ 2147483647 h 52"/>
              <a:gd name="T62" fmla="*/ 2147483647 w 28"/>
              <a:gd name="T63" fmla="*/ 2147483647 h 52"/>
              <a:gd name="T64" fmla="*/ 2147483647 w 28"/>
              <a:gd name="T65" fmla="*/ 2147483647 h 52"/>
              <a:gd name="T66" fmla="*/ 2147483647 w 28"/>
              <a:gd name="T67" fmla="*/ 2147483647 h 52"/>
              <a:gd name="T68" fmla="*/ 2147483647 w 28"/>
              <a:gd name="T69" fmla="*/ 2147483647 h 52"/>
              <a:gd name="T70" fmla="*/ 2147483647 w 28"/>
              <a:gd name="T71" fmla="*/ 2147483647 h 52"/>
              <a:gd name="T72" fmla="*/ 2147483647 w 28"/>
              <a:gd name="T73" fmla="*/ 2147483647 h 52"/>
              <a:gd name="T74" fmla="*/ 2147483647 w 28"/>
              <a:gd name="T75" fmla="*/ 2147483647 h 52"/>
              <a:gd name="T76" fmla="*/ 2147483647 w 28"/>
              <a:gd name="T77" fmla="*/ 2147483647 h 52"/>
              <a:gd name="T78" fmla="*/ 2147483647 w 28"/>
              <a:gd name="T79" fmla="*/ 2147483647 h 52"/>
              <a:gd name="T80" fmla="*/ 2147483647 w 28"/>
              <a:gd name="T81" fmla="*/ 2147483647 h 52"/>
              <a:gd name="T82" fmla="*/ 2147483647 w 28"/>
              <a:gd name="T83" fmla="*/ 2147483647 h 52"/>
              <a:gd name="T84" fmla="*/ 2147483647 w 28"/>
              <a:gd name="T85" fmla="*/ 2147483647 h 52"/>
              <a:gd name="T86" fmla="*/ 2147483647 w 28"/>
              <a:gd name="T87" fmla="*/ 2147483647 h 52"/>
              <a:gd name="T88" fmla="*/ 2147483647 w 28"/>
              <a:gd name="T89" fmla="*/ 2147483647 h 52"/>
              <a:gd name="T90" fmla="*/ 2147483647 w 28"/>
              <a:gd name="T91" fmla="*/ 2147483647 h 52"/>
              <a:gd name="T92" fmla="*/ 2147483647 w 28"/>
              <a:gd name="T93" fmla="*/ 2147483647 h 52"/>
              <a:gd name="T94" fmla="*/ 2147483647 w 28"/>
              <a:gd name="T95" fmla="*/ 2147483647 h 52"/>
              <a:gd name="T96" fmla="*/ 2147483647 w 28"/>
              <a:gd name="T97" fmla="*/ 2147483647 h 52"/>
              <a:gd name="T98" fmla="*/ 2147483647 w 28"/>
              <a:gd name="T99" fmla="*/ 2147483647 h 52"/>
              <a:gd name="T100" fmla="*/ 2147483647 w 28"/>
              <a:gd name="T101" fmla="*/ 2147483647 h 52"/>
              <a:gd name="T102" fmla="*/ 2147483647 w 28"/>
              <a:gd name="T103" fmla="*/ 2147483647 h 52"/>
              <a:gd name="T104" fmla="*/ 2147483647 w 28"/>
              <a:gd name="T105" fmla="*/ 2147483647 h 52"/>
              <a:gd name="T106" fmla="*/ 2147483647 w 28"/>
              <a:gd name="T107" fmla="*/ 2147483647 h 52"/>
              <a:gd name="T108" fmla="*/ 2147483647 w 28"/>
              <a:gd name="T109" fmla="*/ 2147483647 h 52"/>
              <a:gd name="T110" fmla="*/ 2147483647 w 28"/>
              <a:gd name="T111" fmla="*/ 2147483647 h 52"/>
              <a:gd name="T112" fmla="*/ 2147483647 w 28"/>
              <a:gd name="T113" fmla="*/ 2147483647 h 52"/>
              <a:gd name="T114" fmla="*/ 2147483647 w 28"/>
              <a:gd name="T115" fmla="*/ 2147483647 h 52"/>
              <a:gd name="T116" fmla="*/ 2147483647 w 28"/>
              <a:gd name="T117" fmla="*/ 2147483647 h 52"/>
              <a:gd name="T118" fmla="*/ 2147483647 w 28"/>
              <a:gd name="T119" fmla="*/ 2147483647 h 52"/>
              <a:gd name="T120" fmla="*/ 2147483647 w 28"/>
              <a:gd name="T121" fmla="*/ 0 h 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
              <a:gd name="T184" fmla="*/ 0 h 52"/>
              <a:gd name="T185" fmla="*/ 28 w 28"/>
              <a:gd name="T186" fmla="*/ 52 h 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 h="52">
                <a:moveTo>
                  <a:pt x="25" y="0"/>
                </a:moveTo>
                <a:lnTo>
                  <a:pt x="24" y="2"/>
                </a:lnTo>
                <a:lnTo>
                  <a:pt x="22" y="3"/>
                </a:lnTo>
                <a:lnTo>
                  <a:pt x="22" y="4"/>
                </a:lnTo>
                <a:lnTo>
                  <a:pt x="21" y="5"/>
                </a:lnTo>
                <a:lnTo>
                  <a:pt x="20" y="7"/>
                </a:lnTo>
                <a:lnTo>
                  <a:pt x="20" y="8"/>
                </a:lnTo>
                <a:lnTo>
                  <a:pt x="18" y="9"/>
                </a:lnTo>
                <a:lnTo>
                  <a:pt x="17" y="9"/>
                </a:lnTo>
                <a:lnTo>
                  <a:pt x="17" y="11"/>
                </a:lnTo>
                <a:lnTo>
                  <a:pt x="16" y="12"/>
                </a:lnTo>
                <a:lnTo>
                  <a:pt x="16" y="13"/>
                </a:lnTo>
                <a:lnTo>
                  <a:pt x="14" y="15"/>
                </a:lnTo>
                <a:lnTo>
                  <a:pt x="13" y="16"/>
                </a:lnTo>
                <a:lnTo>
                  <a:pt x="13" y="17"/>
                </a:lnTo>
                <a:lnTo>
                  <a:pt x="12" y="19"/>
                </a:lnTo>
                <a:lnTo>
                  <a:pt x="10" y="20"/>
                </a:lnTo>
                <a:lnTo>
                  <a:pt x="10" y="21"/>
                </a:lnTo>
                <a:lnTo>
                  <a:pt x="9" y="23"/>
                </a:lnTo>
                <a:lnTo>
                  <a:pt x="9" y="24"/>
                </a:lnTo>
                <a:lnTo>
                  <a:pt x="8" y="24"/>
                </a:lnTo>
                <a:lnTo>
                  <a:pt x="6" y="25"/>
                </a:lnTo>
                <a:lnTo>
                  <a:pt x="6" y="27"/>
                </a:lnTo>
                <a:lnTo>
                  <a:pt x="6" y="28"/>
                </a:lnTo>
                <a:lnTo>
                  <a:pt x="5" y="29"/>
                </a:lnTo>
                <a:lnTo>
                  <a:pt x="5" y="31"/>
                </a:lnTo>
                <a:lnTo>
                  <a:pt x="5" y="32"/>
                </a:lnTo>
                <a:lnTo>
                  <a:pt x="4" y="33"/>
                </a:lnTo>
                <a:lnTo>
                  <a:pt x="4" y="35"/>
                </a:lnTo>
                <a:lnTo>
                  <a:pt x="4" y="36"/>
                </a:lnTo>
                <a:lnTo>
                  <a:pt x="2" y="36"/>
                </a:lnTo>
                <a:lnTo>
                  <a:pt x="2" y="37"/>
                </a:lnTo>
                <a:lnTo>
                  <a:pt x="2" y="39"/>
                </a:lnTo>
                <a:lnTo>
                  <a:pt x="2" y="40"/>
                </a:lnTo>
                <a:lnTo>
                  <a:pt x="2" y="41"/>
                </a:lnTo>
                <a:lnTo>
                  <a:pt x="1" y="43"/>
                </a:lnTo>
                <a:lnTo>
                  <a:pt x="1" y="44"/>
                </a:lnTo>
                <a:lnTo>
                  <a:pt x="1" y="45"/>
                </a:lnTo>
                <a:lnTo>
                  <a:pt x="1" y="46"/>
                </a:lnTo>
                <a:lnTo>
                  <a:pt x="0" y="46"/>
                </a:lnTo>
                <a:lnTo>
                  <a:pt x="0" y="48"/>
                </a:lnTo>
                <a:lnTo>
                  <a:pt x="0" y="49"/>
                </a:lnTo>
                <a:lnTo>
                  <a:pt x="0" y="50"/>
                </a:lnTo>
                <a:lnTo>
                  <a:pt x="0" y="52"/>
                </a:lnTo>
                <a:lnTo>
                  <a:pt x="0" y="50"/>
                </a:lnTo>
                <a:lnTo>
                  <a:pt x="1" y="50"/>
                </a:lnTo>
                <a:lnTo>
                  <a:pt x="2" y="50"/>
                </a:lnTo>
                <a:lnTo>
                  <a:pt x="2" y="49"/>
                </a:lnTo>
                <a:lnTo>
                  <a:pt x="4" y="49"/>
                </a:lnTo>
                <a:lnTo>
                  <a:pt x="5" y="49"/>
                </a:lnTo>
                <a:lnTo>
                  <a:pt x="5" y="48"/>
                </a:lnTo>
                <a:lnTo>
                  <a:pt x="6" y="48"/>
                </a:lnTo>
                <a:lnTo>
                  <a:pt x="8" y="46"/>
                </a:lnTo>
                <a:lnTo>
                  <a:pt x="9" y="45"/>
                </a:lnTo>
                <a:lnTo>
                  <a:pt x="10" y="45"/>
                </a:lnTo>
                <a:lnTo>
                  <a:pt x="12" y="44"/>
                </a:lnTo>
                <a:lnTo>
                  <a:pt x="13" y="43"/>
                </a:lnTo>
                <a:lnTo>
                  <a:pt x="14" y="43"/>
                </a:lnTo>
                <a:lnTo>
                  <a:pt x="16" y="41"/>
                </a:lnTo>
                <a:lnTo>
                  <a:pt x="17" y="40"/>
                </a:lnTo>
                <a:lnTo>
                  <a:pt x="18" y="40"/>
                </a:lnTo>
                <a:lnTo>
                  <a:pt x="20" y="39"/>
                </a:lnTo>
                <a:lnTo>
                  <a:pt x="21" y="37"/>
                </a:lnTo>
                <a:lnTo>
                  <a:pt x="22" y="36"/>
                </a:lnTo>
                <a:lnTo>
                  <a:pt x="24" y="35"/>
                </a:lnTo>
                <a:lnTo>
                  <a:pt x="25" y="35"/>
                </a:lnTo>
                <a:lnTo>
                  <a:pt x="25" y="33"/>
                </a:lnTo>
                <a:lnTo>
                  <a:pt x="26" y="33"/>
                </a:lnTo>
                <a:lnTo>
                  <a:pt x="26" y="32"/>
                </a:lnTo>
                <a:lnTo>
                  <a:pt x="28" y="31"/>
                </a:lnTo>
                <a:lnTo>
                  <a:pt x="28" y="29"/>
                </a:lnTo>
                <a:lnTo>
                  <a:pt x="28" y="28"/>
                </a:lnTo>
                <a:lnTo>
                  <a:pt x="28" y="27"/>
                </a:lnTo>
                <a:lnTo>
                  <a:pt x="28" y="25"/>
                </a:lnTo>
                <a:lnTo>
                  <a:pt x="28" y="24"/>
                </a:lnTo>
                <a:lnTo>
                  <a:pt x="28" y="23"/>
                </a:lnTo>
                <a:lnTo>
                  <a:pt x="28" y="21"/>
                </a:lnTo>
                <a:lnTo>
                  <a:pt x="28" y="20"/>
                </a:lnTo>
                <a:lnTo>
                  <a:pt x="26" y="19"/>
                </a:lnTo>
                <a:lnTo>
                  <a:pt x="26" y="17"/>
                </a:lnTo>
                <a:lnTo>
                  <a:pt x="26" y="16"/>
                </a:lnTo>
                <a:lnTo>
                  <a:pt x="26" y="15"/>
                </a:lnTo>
                <a:lnTo>
                  <a:pt x="26" y="13"/>
                </a:lnTo>
                <a:lnTo>
                  <a:pt x="26" y="12"/>
                </a:lnTo>
                <a:lnTo>
                  <a:pt x="26" y="11"/>
                </a:lnTo>
                <a:lnTo>
                  <a:pt x="25" y="9"/>
                </a:lnTo>
                <a:lnTo>
                  <a:pt x="25" y="8"/>
                </a:lnTo>
                <a:lnTo>
                  <a:pt x="25" y="7"/>
                </a:lnTo>
                <a:lnTo>
                  <a:pt x="25" y="5"/>
                </a:lnTo>
                <a:lnTo>
                  <a:pt x="25" y="4"/>
                </a:lnTo>
                <a:lnTo>
                  <a:pt x="25" y="3"/>
                </a:lnTo>
                <a:lnTo>
                  <a:pt x="25" y="2"/>
                </a:lnTo>
                <a:lnTo>
                  <a:pt x="25" y="0"/>
                </a:lnTo>
                <a:close/>
              </a:path>
            </a:pathLst>
          </a:custGeom>
          <a:solidFill>
            <a:srgbClr val="FFBF8A"/>
          </a:solidFill>
          <a:ln w="9525">
            <a:noFill/>
            <a:round/>
            <a:headEnd/>
            <a:tailEnd/>
          </a:ln>
        </p:spPr>
        <p:txBody>
          <a:bodyPr/>
          <a:lstStyle/>
          <a:p>
            <a:endParaRPr lang="ja-JP" altLang="ja-JP"/>
          </a:p>
        </p:txBody>
      </p:sp>
      <p:graphicFrame>
        <p:nvGraphicFramePr>
          <p:cNvPr id="83" name="Object 136"/>
          <p:cNvGraphicFramePr>
            <a:graphicFrameLocks noChangeAspect="1"/>
          </p:cNvGraphicFramePr>
          <p:nvPr/>
        </p:nvGraphicFramePr>
        <p:xfrm>
          <a:off x="5219005" y="3969222"/>
          <a:ext cx="549275" cy="1174750"/>
        </p:xfrm>
        <a:graphic>
          <a:graphicData uri="http://schemas.openxmlformats.org/presentationml/2006/ole">
            <mc:AlternateContent xmlns:mc="http://schemas.openxmlformats.org/markup-compatibility/2006">
              <mc:Choice xmlns:v="urn:schemas-microsoft-com:vml" Requires="v">
                <p:oleObj spid="_x0000_s1338" name="ｸﾘｯﾌﾟ" r:id="rId7" imgW="520294" imgH="1094537" progId="">
                  <p:embed/>
                </p:oleObj>
              </mc:Choice>
              <mc:Fallback>
                <p:oleObj name="ｸﾘｯﾌﾟ" r:id="rId7" imgW="520294" imgH="1094537"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005" y="3969222"/>
                        <a:ext cx="549275"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4" name="Picture 137" descr="MCj03429870000[1]"/>
          <p:cNvPicPr>
            <a:picLocks noChangeAspect="1" noChangeArrowheads="1"/>
          </p:cNvPicPr>
          <p:nvPr/>
        </p:nvPicPr>
        <p:blipFill>
          <a:blip r:embed="rId9" cstate="print"/>
          <a:srcRect/>
          <a:stretch>
            <a:fillRect/>
          </a:stretch>
        </p:blipFill>
        <p:spPr bwMode="auto">
          <a:xfrm>
            <a:off x="7452320" y="4005064"/>
            <a:ext cx="663884" cy="576064"/>
          </a:xfrm>
          <a:prstGeom prst="rect">
            <a:avLst/>
          </a:prstGeom>
          <a:noFill/>
          <a:ln w="9525">
            <a:noFill/>
            <a:miter lim="800000"/>
            <a:headEnd/>
            <a:tailEnd/>
          </a:ln>
        </p:spPr>
      </p:pic>
      <p:graphicFrame>
        <p:nvGraphicFramePr>
          <p:cNvPr id="85" name="Object 138"/>
          <p:cNvGraphicFramePr>
            <a:graphicFrameLocks noChangeAspect="1"/>
          </p:cNvGraphicFramePr>
          <p:nvPr>
            <p:extLst>
              <p:ext uri="{D42A27DB-BD31-4B8C-83A1-F6EECF244321}">
                <p14:modId xmlns:p14="http://schemas.microsoft.com/office/powerpoint/2010/main" val="1282880834"/>
              </p:ext>
            </p:extLst>
          </p:nvPr>
        </p:nvGraphicFramePr>
        <p:xfrm>
          <a:off x="6700291" y="1388318"/>
          <a:ext cx="608013" cy="744538"/>
        </p:xfrm>
        <a:graphic>
          <a:graphicData uri="http://schemas.openxmlformats.org/presentationml/2006/ole">
            <mc:AlternateContent xmlns:mc="http://schemas.openxmlformats.org/markup-compatibility/2006">
              <mc:Choice xmlns:v="urn:schemas-microsoft-com:vml" Requires="v">
                <p:oleObj spid="_x0000_s1339" name="CorelDRAW 6.0" r:id="rId10" imgW="674688" imgH="627063" progId="">
                  <p:embed/>
                </p:oleObj>
              </mc:Choice>
              <mc:Fallback>
                <p:oleObj name="CorelDRAW 6.0" r:id="rId10" imgW="674688" imgH="62706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291" y="1388318"/>
                        <a:ext cx="608013" cy="74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139"/>
          <p:cNvGraphicFramePr>
            <a:graphicFrameLocks noChangeAspect="1"/>
          </p:cNvGraphicFramePr>
          <p:nvPr>
            <p:extLst>
              <p:ext uri="{D42A27DB-BD31-4B8C-83A1-F6EECF244321}">
                <p14:modId xmlns:p14="http://schemas.microsoft.com/office/powerpoint/2010/main" val="1124485172"/>
              </p:ext>
            </p:extLst>
          </p:nvPr>
        </p:nvGraphicFramePr>
        <p:xfrm>
          <a:off x="7771705" y="1885702"/>
          <a:ext cx="606425" cy="741363"/>
        </p:xfrm>
        <a:graphic>
          <a:graphicData uri="http://schemas.openxmlformats.org/presentationml/2006/ole">
            <mc:AlternateContent xmlns:mc="http://schemas.openxmlformats.org/markup-compatibility/2006">
              <mc:Choice xmlns:v="urn:schemas-microsoft-com:vml" Requires="v">
                <p:oleObj spid="_x0000_s1340" name="CorelDRAW 6.0" r:id="rId11" imgW="674688" imgH="627063" progId="">
                  <p:embed/>
                </p:oleObj>
              </mc:Choice>
              <mc:Fallback>
                <p:oleObj name="CorelDRAW 6.0" r:id="rId11" imgW="674688" imgH="62706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1705" y="1885702"/>
                        <a:ext cx="606425"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Text Box 142"/>
          <p:cNvSpPr txBox="1">
            <a:spLocks noChangeArrowheads="1"/>
          </p:cNvSpPr>
          <p:nvPr/>
        </p:nvSpPr>
        <p:spPr bwMode="auto">
          <a:xfrm>
            <a:off x="8108255" y="3196109"/>
            <a:ext cx="184150" cy="304800"/>
          </a:xfrm>
          <a:prstGeom prst="rect">
            <a:avLst/>
          </a:prstGeom>
          <a:noFill/>
          <a:ln w="9525">
            <a:noFill/>
            <a:miter lim="800000"/>
            <a:headEnd/>
            <a:tailEnd/>
          </a:ln>
        </p:spPr>
        <p:txBody>
          <a:bodyPr wrap="none">
            <a:spAutoFit/>
          </a:bodyPr>
          <a:lstStyle/>
          <a:p>
            <a:endParaRPr lang="ja-JP" altLang="ja-JP" sz="1400" b="1"/>
          </a:p>
        </p:txBody>
      </p:sp>
      <p:pic>
        <p:nvPicPr>
          <p:cNvPr id="88" name="Picture 7"/>
          <p:cNvPicPr>
            <a:picLocks noChangeAspect="1" noChangeArrowheads="1"/>
          </p:cNvPicPr>
          <p:nvPr/>
        </p:nvPicPr>
        <p:blipFill>
          <a:blip r:embed="rId12" cstate="print"/>
          <a:srcRect l="43843" r="8760"/>
          <a:stretch>
            <a:fillRect/>
          </a:stretch>
        </p:blipFill>
        <p:spPr bwMode="auto">
          <a:xfrm>
            <a:off x="1403648" y="1080120"/>
            <a:ext cx="2544545" cy="5301208"/>
          </a:xfrm>
          <a:prstGeom prst="rect">
            <a:avLst/>
          </a:prstGeom>
          <a:ln>
            <a:noFill/>
          </a:ln>
          <a:effectLst>
            <a:outerShdw blurRad="292100" dist="139700" dir="2700000" algn="tl" rotWithShape="0">
              <a:srgbClr val="333333">
                <a:alpha val="65000"/>
              </a:srgbClr>
            </a:outerShdw>
          </a:effectLst>
        </p:spPr>
      </p:pic>
      <p:sp>
        <p:nvSpPr>
          <p:cNvPr id="89" name="正方形/長方形 88"/>
          <p:cNvSpPr/>
          <p:nvPr/>
        </p:nvSpPr>
        <p:spPr>
          <a:xfrm>
            <a:off x="175488" y="1084674"/>
            <a:ext cx="4298980" cy="400110"/>
          </a:xfrm>
          <a:prstGeom prst="rect">
            <a:avLst/>
          </a:prstGeom>
          <a:solidFill>
            <a:srgbClr val="FF85FF"/>
          </a:solidFill>
          <a:ln>
            <a:solidFill>
              <a:schemeClr val="tx1"/>
            </a:solidFill>
          </a:ln>
          <a:effectLst/>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ja-JP" sz="2000" b="1" dirty="0">
                <a:solidFill>
                  <a:srgbClr val="FFFF00"/>
                </a:solidFill>
              </a:rPr>
              <a:t>F</a:t>
            </a:r>
            <a:r>
              <a:rPr lang="en-US" altLang="ja-JP" sz="2000" b="1" dirty="0" smtClean="0">
                <a:solidFill>
                  <a:srgbClr val="FFFF00"/>
                </a:solidFill>
              </a:rPr>
              <a:t>undamental </a:t>
            </a:r>
            <a:r>
              <a:rPr lang="en-US" altLang="ja-JP" sz="2000" b="1" dirty="0">
                <a:solidFill>
                  <a:srgbClr val="FFFF00"/>
                </a:solidFill>
              </a:rPr>
              <a:t>G</a:t>
            </a:r>
            <a:r>
              <a:rPr lang="en-US" altLang="ja-JP" sz="2000" b="1" dirty="0" smtClean="0">
                <a:solidFill>
                  <a:srgbClr val="FFFF00"/>
                </a:solidFill>
              </a:rPr>
              <a:t>eospatial </a:t>
            </a:r>
            <a:r>
              <a:rPr lang="en-US" altLang="ja-JP" sz="2000" b="1" dirty="0">
                <a:solidFill>
                  <a:srgbClr val="FFFF00"/>
                </a:solidFill>
              </a:rPr>
              <a:t>D</a:t>
            </a:r>
            <a:r>
              <a:rPr lang="en-US" altLang="ja-JP" sz="2000" b="1" dirty="0" smtClean="0">
                <a:solidFill>
                  <a:srgbClr val="FFFF00"/>
                </a:solidFill>
              </a:rPr>
              <a:t>ata</a:t>
            </a:r>
            <a:endParaRPr lang="ja-JP" altLang="en-US" sz="2000" b="1" dirty="0">
              <a:solidFill>
                <a:srgbClr val="FFFF00"/>
              </a:solidFill>
            </a:endParaRPr>
          </a:p>
        </p:txBody>
      </p:sp>
      <p:sp>
        <p:nvSpPr>
          <p:cNvPr id="90" name="テキスト ボックス 89"/>
          <p:cNvSpPr txBox="1"/>
          <p:nvPr/>
        </p:nvSpPr>
        <p:spPr>
          <a:xfrm>
            <a:off x="179512" y="601524"/>
            <a:ext cx="4294956" cy="461665"/>
          </a:xfrm>
          <a:prstGeom prst="rect">
            <a:avLst/>
          </a:prstGeom>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ja-JP" sz="2400" dirty="0" smtClean="0"/>
              <a:t>Geospatial Information</a:t>
            </a:r>
            <a:endParaRPr lang="en-US" altLang="ja-JP" sz="2400" dirty="0"/>
          </a:p>
        </p:txBody>
      </p:sp>
      <p:sp>
        <p:nvSpPr>
          <p:cNvPr id="91" name="角丸四角形 90"/>
          <p:cNvSpPr/>
          <p:nvPr/>
        </p:nvSpPr>
        <p:spPr>
          <a:xfrm>
            <a:off x="2956012" y="4734436"/>
            <a:ext cx="1440160" cy="432048"/>
          </a:xfrm>
          <a:prstGeom prst="round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000" dirty="0" smtClean="0">
                <a:solidFill>
                  <a:schemeClr val="tx1"/>
                </a:solidFill>
                <a:latin typeface="Times New Roman" charset="0"/>
                <a:ea typeface="Times New Roman" charset="0"/>
                <a:cs typeface="Times New Roman" charset="0"/>
              </a:rPr>
              <a:t>Integrate</a:t>
            </a:r>
            <a:endParaRPr kumimoji="1" lang="ja-JP" altLang="en-US" sz="2000" dirty="0">
              <a:solidFill>
                <a:schemeClr val="tx1"/>
              </a:solidFill>
              <a:latin typeface="Times New Roman" charset="0"/>
              <a:ea typeface="Times New Roman" charset="0"/>
              <a:cs typeface="Times New Roman" charset="0"/>
            </a:endParaRPr>
          </a:p>
        </p:txBody>
      </p:sp>
      <p:sp>
        <p:nvSpPr>
          <p:cNvPr id="92" name="角丸四角形 91"/>
          <p:cNvSpPr/>
          <p:nvPr/>
        </p:nvSpPr>
        <p:spPr>
          <a:xfrm>
            <a:off x="489475" y="4705607"/>
            <a:ext cx="1440160" cy="432048"/>
          </a:xfrm>
          <a:prstGeom prst="round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000" dirty="0" smtClean="0">
                <a:solidFill>
                  <a:schemeClr val="tx1"/>
                </a:solidFill>
                <a:latin typeface="Times New Roman" charset="0"/>
                <a:ea typeface="Times New Roman" charset="0"/>
                <a:cs typeface="Times New Roman" charset="0"/>
              </a:rPr>
              <a:t>Combine</a:t>
            </a:r>
            <a:endParaRPr kumimoji="1" lang="ja-JP" altLang="en-US" sz="2000" dirty="0">
              <a:solidFill>
                <a:schemeClr val="tx1"/>
              </a:solidFill>
              <a:latin typeface="Times New Roman" charset="0"/>
              <a:ea typeface="Times New Roman" charset="0"/>
              <a:cs typeface="Times New Roman" charset="0"/>
            </a:endParaRPr>
          </a:p>
        </p:txBody>
      </p:sp>
      <p:sp>
        <p:nvSpPr>
          <p:cNvPr id="93" name="正方形/長方形 92"/>
          <p:cNvSpPr/>
          <p:nvPr/>
        </p:nvSpPr>
        <p:spPr>
          <a:xfrm>
            <a:off x="0" y="1547500"/>
            <a:ext cx="2896947" cy="369332"/>
          </a:xfrm>
          <a:prstGeom prst="rect">
            <a:avLst/>
          </a:prstGeom>
        </p:spPr>
        <p:txBody>
          <a:bodyPr wrap="none">
            <a:spAutoFit/>
          </a:bodyPr>
          <a:lstStyle/>
          <a:p>
            <a:r>
              <a:rPr lang="en-US" altLang="ja-JP" dirty="0" smtClean="0">
                <a:solidFill>
                  <a:schemeClr val="bg1">
                    <a:lumMod val="50000"/>
                  </a:schemeClr>
                </a:solidFill>
                <a:latin typeface="Times New Roman" charset="0"/>
                <a:ea typeface="Times New Roman" charset="0"/>
                <a:cs typeface="Times New Roman" charset="0"/>
              </a:rPr>
              <a:t>Disaster prevention </a:t>
            </a:r>
            <a:r>
              <a:rPr lang="en-US" altLang="ja-JP" dirty="0">
                <a:solidFill>
                  <a:schemeClr val="bg1">
                    <a:lumMod val="50000"/>
                  </a:schemeClr>
                </a:solidFill>
                <a:latin typeface="Times New Roman" charset="0"/>
                <a:ea typeface="Times New Roman" charset="0"/>
                <a:cs typeface="Times New Roman" charset="0"/>
              </a:rPr>
              <a:t>f</a:t>
            </a:r>
            <a:r>
              <a:rPr lang="en-US" altLang="ja-JP" dirty="0" smtClean="0">
                <a:solidFill>
                  <a:schemeClr val="bg1">
                    <a:lumMod val="50000"/>
                  </a:schemeClr>
                </a:solidFill>
                <a:latin typeface="Times New Roman" charset="0"/>
                <a:ea typeface="Times New Roman" charset="0"/>
                <a:cs typeface="Times New Roman" charset="0"/>
              </a:rPr>
              <a:t>acilities </a:t>
            </a:r>
            <a:endParaRPr lang="ja-JP" altLang="en-US" dirty="0">
              <a:solidFill>
                <a:schemeClr val="bg1">
                  <a:lumMod val="50000"/>
                </a:schemeClr>
              </a:solidFill>
              <a:latin typeface="Times New Roman" charset="0"/>
              <a:ea typeface="Times New Roman" charset="0"/>
              <a:cs typeface="Times New Roman" charset="0"/>
            </a:endParaRPr>
          </a:p>
        </p:txBody>
      </p:sp>
      <p:sp>
        <p:nvSpPr>
          <p:cNvPr id="94" name="正方形/長方形 93"/>
          <p:cNvSpPr/>
          <p:nvPr/>
        </p:nvSpPr>
        <p:spPr>
          <a:xfrm>
            <a:off x="0" y="2132856"/>
            <a:ext cx="1518364" cy="369332"/>
          </a:xfrm>
          <a:prstGeom prst="rect">
            <a:avLst/>
          </a:prstGeom>
        </p:spPr>
        <p:txBody>
          <a:bodyPr wrap="none">
            <a:spAutoFit/>
          </a:bodyPr>
          <a:lstStyle/>
          <a:p>
            <a:r>
              <a:rPr lang="en-US" altLang="ja-JP" dirty="0" smtClean="0">
                <a:solidFill>
                  <a:schemeClr val="bg1">
                    <a:lumMod val="50000"/>
                  </a:schemeClr>
                </a:solidFill>
                <a:latin typeface="Times New Roman" charset="0"/>
                <a:ea typeface="Times New Roman" charset="0"/>
                <a:cs typeface="Times New Roman" charset="0"/>
              </a:rPr>
              <a:t>Brittle houses </a:t>
            </a:r>
            <a:endParaRPr lang="ja-JP" altLang="en-US" dirty="0">
              <a:solidFill>
                <a:schemeClr val="bg1">
                  <a:lumMod val="50000"/>
                </a:schemeClr>
              </a:solidFill>
              <a:latin typeface="Times New Roman" charset="0"/>
              <a:ea typeface="Times New Roman" charset="0"/>
              <a:cs typeface="Times New Roman" charset="0"/>
            </a:endParaRPr>
          </a:p>
        </p:txBody>
      </p:sp>
      <p:sp>
        <p:nvSpPr>
          <p:cNvPr id="95" name="正方形/長方形 94"/>
          <p:cNvSpPr/>
          <p:nvPr/>
        </p:nvSpPr>
        <p:spPr>
          <a:xfrm>
            <a:off x="-1" y="2915652"/>
            <a:ext cx="3310907" cy="369332"/>
          </a:xfrm>
          <a:prstGeom prst="rect">
            <a:avLst/>
          </a:prstGeom>
        </p:spPr>
        <p:txBody>
          <a:bodyPr wrap="square">
            <a:spAutoFit/>
          </a:bodyPr>
          <a:lstStyle/>
          <a:p>
            <a:r>
              <a:rPr lang="en-US" altLang="ja-JP" dirty="0" smtClean="0">
                <a:solidFill>
                  <a:schemeClr val="bg1">
                    <a:lumMod val="50000"/>
                  </a:schemeClr>
                </a:solidFill>
                <a:latin typeface="Times New Roman" charset="0"/>
                <a:ea typeface="Times New Roman" charset="0"/>
                <a:cs typeface="Times New Roman" charset="0"/>
              </a:rPr>
              <a:t>Residents who need supports </a:t>
            </a:r>
            <a:endParaRPr lang="ja-JP" altLang="en-US" dirty="0">
              <a:solidFill>
                <a:schemeClr val="bg1">
                  <a:lumMod val="50000"/>
                </a:schemeClr>
              </a:solidFill>
              <a:latin typeface="Times New Roman" charset="0"/>
              <a:ea typeface="Times New Roman" charset="0"/>
              <a:cs typeface="Times New Roman" charset="0"/>
            </a:endParaRPr>
          </a:p>
        </p:txBody>
      </p:sp>
      <p:sp>
        <p:nvSpPr>
          <p:cNvPr id="96" name="正方形/長方形 95"/>
          <p:cNvSpPr/>
          <p:nvPr/>
        </p:nvSpPr>
        <p:spPr>
          <a:xfrm>
            <a:off x="0" y="3429000"/>
            <a:ext cx="1907704" cy="369332"/>
          </a:xfrm>
          <a:prstGeom prst="rect">
            <a:avLst/>
          </a:prstGeom>
        </p:spPr>
        <p:txBody>
          <a:bodyPr wrap="square">
            <a:spAutoFit/>
          </a:bodyPr>
          <a:lstStyle/>
          <a:p>
            <a:r>
              <a:rPr lang="en-US" altLang="ja-JP" dirty="0" smtClean="0">
                <a:solidFill>
                  <a:schemeClr val="bg1">
                    <a:lumMod val="50000"/>
                  </a:schemeClr>
                </a:solidFill>
                <a:latin typeface="Times New Roman" charset="0"/>
                <a:ea typeface="Times New Roman" charset="0"/>
                <a:cs typeface="Times New Roman" charset="0"/>
              </a:rPr>
              <a:t>Blocked roads</a:t>
            </a:r>
            <a:endParaRPr lang="ja-JP" altLang="en-US" dirty="0">
              <a:solidFill>
                <a:schemeClr val="bg1">
                  <a:lumMod val="50000"/>
                </a:schemeClr>
              </a:solidFill>
              <a:latin typeface="Times New Roman" charset="0"/>
              <a:ea typeface="Times New Roman" charset="0"/>
              <a:cs typeface="Times New Roman" charset="0"/>
            </a:endParaRPr>
          </a:p>
        </p:txBody>
      </p:sp>
      <p:sp>
        <p:nvSpPr>
          <p:cNvPr id="97" name="左右矢印 96"/>
          <p:cNvSpPr/>
          <p:nvPr/>
        </p:nvSpPr>
        <p:spPr>
          <a:xfrm rot="1206220">
            <a:off x="3942429" y="2478076"/>
            <a:ext cx="2232248" cy="288032"/>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98" name="左右矢印 97"/>
          <p:cNvSpPr/>
          <p:nvPr/>
        </p:nvSpPr>
        <p:spPr>
          <a:xfrm rot="1206220">
            <a:off x="4048710" y="3415902"/>
            <a:ext cx="1134247" cy="332346"/>
          </a:xfrm>
          <a:prstGeom prst="leftRightArrow">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99" name="左右矢印 98"/>
          <p:cNvSpPr/>
          <p:nvPr/>
        </p:nvSpPr>
        <p:spPr>
          <a:xfrm rot="1206220">
            <a:off x="3999342" y="3019791"/>
            <a:ext cx="1763128" cy="332346"/>
          </a:xfrm>
          <a:prstGeom prst="lef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graphicFrame>
        <p:nvGraphicFramePr>
          <p:cNvPr id="100" name="Object 6"/>
          <p:cNvGraphicFramePr>
            <a:graphicFrameLocks noChangeAspect="1"/>
          </p:cNvGraphicFramePr>
          <p:nvPr>
            <p:extLst>
              <p:ext uri="{D42A27DB-BD31-4B8C-83A1-F6EECF244321}">
                <p14:modId xmlns:p14="http://schemas.microsoft.com/office/powerpoint/2010/main" val="1366192204"/>
              </p:ext>
            </p:extLst>
          </p:nvPr>
        </p:nvGraphicFramePr>
        <p:xfrm>
          <a:off x="4644008" y="1932359"/>
          <a:ext cx="606425" cy="741363"/>
        </p:xfrm>
        <a:graphic>
          <a:graphicData uri="http://schemas.openxmlformats.org/presentationml/2006/ole">
            <mc:AlternateContent xmlns:mc="http://schemas.openxmlformats.org/markup-compatibility/2006">
              <mc:Choice xmlns:v="urn:schemas-microsoft-com:vml" Requires="v">
                <p:oleObj spid="_x0000_s1341" name="CorelDRAW 6.0" r:id="rId13" imgW="674688" imgH="627063" progId="">
                  <p:embed/>
                </p:oleObj>
              </mc:Choice>
              <mc:Fallback>
                <p:oleObj name="CorelDRAW 6.0" r:id="rId13" imgW="674688" imgH="62706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1932359"/>
                        <a:ext cx="606425"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1" name="Group 92"/>
          <p:cNvGrpSpPr>
            <a:grpSpLocks noChangeAspect="1"/>
          </p:cNvGrpSpPr>
          <p:nvPr/>
        </p:nvGrpSpPr>
        <p:grpSpPr bwMode="auto">
          <a:xfrm>
            <a:off x="7380312" y="4941168"/>
            <a:ext cx="1368152" cy="1368152"/>
            <a:chOff x="213" y="1969"/>
            <a:chExt cx="1059" cy="1102"/>
          </a:xfrm>
        </p:grpSpPr>
        <p:grpSp>
          <p:nvGrpSpPr>
            <p:cNvPr id="102" name="Group 93"/>
            <p:cNvGrpSpPr>
              <a:grpSpLocks noChangeAspect="1"/>
            </p:cNvGrpSpPr>
            <p:nvPr/>
          </p:nvGrpSpPr>
          <p:grpSpPr bwMode="auto">
            <a:xfrm>
              <a:off x="213" y="1969"/>
              <a:ext cx="1059" cy="1102"/>
              <a:chOff x="398" y="1162"/>
              <a:chExt cx="1906" cy="1996"/>
            </a:xfrm>
          </p:grpSpPr>
          <p:grpSp>
            <p:nvGrpSpPr>
              <p:cNvPr id="104" name="Group 94"/>
              <p:cNvGrpSpPr>
                <a:grpSpLocks noChangeAspect="1"/>
              </p:cNvGrpSpPr>
              <p:nvPr/>
            </p:nvGrpSpPr>
            <p:grpSpPr bwMode="auto">
              <a:xfrm>
                <a:off x="398" y="1162"/>
                <a:ext cx="1906" cy="1996"/>
                <a:chOff x="217" y="1117"/>
                <a:chExt cx="1906" cy="1996"/>
              </a:xfrm>
            </p:grpSpPr>
            <p:pic>
              <p:nvPicPr>
                <p:cNvPr id="107" name="Picture 95" descr="記者会見用修正1-1b"/>
                <p:cNvPicPr preferRelativeResize="0">
                  <a:picLocks noChangeAspect="1" noChangeArrowheads="1"/>
                </p:cNvPicPr>
                <p:nvPr/>
              </p:nvPicPr>
              <p:blipFill>
                <a:blip r:embed="rId14" cstate="print"/>
                <a:srcRect/>
                <a:stretch>
                  <a:fillRect/>
                </a:stretch>
              </p:blipFill>
              <p:spPr bwMode="auto">
                <a:xfrm>
                  <a:off x="217" y="1162"/>
                  <a:ext cx="1831" cy="1951"/>
                </a:xfrm>
                <a:prstGeom prst="rect">
                  <a:avLst/>
                </a:prstGeom>
                <a:noFill/>
                <a:ln w="9525">
                  <a:noFill/>
                  <a:miter lim="800000"/>
                  <a:headEnd/>
                  <a:tailEnd/>
                </a:ln>
              </p:spPr>
            </p:pic>
            <p:sp>
              <p:nvSpPr>
                <p:cNvPr id="108" name="Rectangle 96"/>
                <p:cNvSpPr>
                  <a:spLocks noChangeAspect="1" noChangeArrowheads="1"/>
                </p:cNvSpPr>
                <p:nvPr/>
              </p:nvSpPr>
              <p:spPr bwMode="auto">
                <a:xfrm>
                  <a:off x="1714" y="1117"/>
                  <a:ext cx="408" cy="725"/>
                </a:xfrm>
                <a:prstGeom prst="rect">
                  <a:avLst/>
                </a:prstGeom>
                <a:solidFill>
                  <a:schemeClr val="bg1"/>
                </a:solidFill>
                <a:ln w="9525">
                  <a:noFill/>
                  <a:miter lim="800000"/>
                  <a:headEnd/>
                  <a:tailEnd/>
                </a:ln>
              </p:spPr>
              <p:txBody>
                <a:bodyPr wrap="none" anchor="ctr"/>
                <a:lstStyle/>
                <a:p>
                  <a:endParaRPr lang="ja-JP" altLang="ja-JP" b="1">
                    <a:solidFill>
                      <a:srgbClr val="000000"/>
                    </a:solidFill>
                    <a:ea typeface="HG丸ｺﾞｼｯｸM-PRO" pitchFamily="50" charset="-128"/>
                  </a:endParaRPr>
                </a:p>
              </p:txBody>
            </p:sp>
            <p:sp>
              <p:nvSpPr>
                <p:cNvPr id="109" name="Rectangle 97"/>
                <p:cNvSpPr>
                  <a:spLocks noChangeAspect="1" noChangeArrowheads="1"/>
                </p:cNvSpPr>
                <p:nvPr/>
              </p:nvSpPr>
              <p:spPr bwMode="auto">
                <a:xfrm>
                  <a:off x="1941" y="1797"/>
                  <a:ext cx="182" cy="1134"/>
                </a:xfrm>
                <a:prstGeom prst="rect">
                  <a:avLst/>
                </a:prstGeom>
                <a:solidFill>
                  <a:schemeClr val="bg1"/>
                </a:solidFill>
                <a:ln w="9525">
                  <a:noFill/>
                  <a:miter lim="800000"/>
                  <a:headEnd/>
                  <a:tailEnd/>
                </a:ln>
              </p:spPr>
              <p:txBody>
                <a:bodyPr wrap="none" anchor="ctr"/>
                <a:lstStyle/>
                <a:p>
                  <a:endParaRPr lang="ja-JP" altLang="ja-JP" b="1">
                    <a:solidFill>
                      <a:srgbClr val="000000"/>
                    </a:solidFill>
                    <a:ea typeface="HG丸ｺﾞｼｯｸM-PRO" pitchFamily="50" charset="-128"/>
                  </a:endParaRPr>
                </a:p>
              </p:txBody>
            </p:sp>
          </p:grpSp>
          <p:sp>
            <p:nvSpPr>
              <p:cNvPr id="105" name="Rectangle 98"/>
              <p:cNvSpPr>
                <a:spLocks noChangeAspect="1" noChangeArrowheads="1"/>
              </p:cNvSpPr>
              <p:nvPr/>
            </p:nvSpPr>
            <p:spPr bwMode="auto">
              <a:xfrm>
                <a:off x="1895" y="1866"/>
                <a:ext cx="227" cy="46"/>
              </a:xfrm>
              <a:prstGeom prst="rect">
                <a:avLst/>
              </a:prstGeom>
              <a:solidFill>
                <a:schemeClr val="bg1"/>
              </a:solidFill>
              <a:ln w="9525">
                <a:noFill/>
                <a:miter lim="800000"/>
                <a:headEnd/>
                <a:tailEnd/>
              </a:ln>
            </p:spPr>
            <p:txBody>
              <a:bodyPr wrap="none" anchor="ctr"/>
              <a:lstStyle/>
              <a:p>
                <a:endParaRPr lang="ja-JP" altLang="ja-JP" b="1">
                  <a:solidFill>
                    <a:srgbClr val="000000"/>
                  </a:solidFill>
                  <a:ea typeface="HG丸ｺﾞｼｯｸM-PRO" pitchFamily="50" charset="-128"/>
                </a:endParaRPr>
              </a:p>
            </p:txBody>
          </p:sp>
          <p:sp>
            <p:nvSpPr>
              <p:cNvPr id="106" name="Rectangle 99"/>
              <p:cNvSpPr>
                <a:spLocks noChangeAspect="1" noChangeArrowheads="1"/>
              </p:cNvSpPr>
              <p:nvPr/>
            </p:nvSpPr>
            <p:spPr bwMode="auto">
              <a:xfrm>
                <a:off x="1623" y="2024"/>
                <a:ext cx="46" cy="91"/>
              </a:xfrm>
              <a:prstGeom prst="rect">
                <a:avLst/>
              </a:prstGeom>
              <a:solidFill>
                <a:schemeClr val="bg1"/>
              </a:solidFill>
              <a:ln w="9525">
                <a:noFill/>
                <a:miter lim="800000"/>
                <a:headEnd/>
                <a:tailEnd/>
              </a:ln>
            </p:spPr>
            <p:txBody>
              <a:bodyPr wrap="none" anchor="ctr"/>
              <a:lstStyle/>
              <a:p>
                <a:endParaRPr lang="ja-JP" altLang="ja-JP" b="1">
                  <a:solidFill>
                    <a:srgbClr val="000000"/>
                  </a:solidFill>
                  <a:ea typeface="HG丸ｺﾞｼｯｸM-PRO" pitchFamily="50" charset="-128"/>
                </a:endParaRPr>
              </a:p>
            </p:txBody>
          </p:sp>
        </p:grpSp>
        <p:pic>
          <p:nvPicPr>
            <p:cNvPr id="103" name="Picture 100" descr="j0350004"/>
            <p:cNvPicPr preferRelativeResize="0">
              <a:picLocks noChangeAspect="1" noChangeArrowheads="1"/>
            </p:cNvPicPr>
            <p:nvPr/>
          </p:nvPicPr>
          <p:blipFill>
            <a:blip r:embed="rId15" cstate="print"/>
            <a:srcRect/>
            <a:stretch>
              <a:fillRect/>
            </a:stretch>
          </p:blipFill>
          <p:spPr bwMode="auto">
            <a:xfrm>
              <a:off x="714" y="2030"/>
              <a:ext cx="286" cy="233"/>
            </a:xfrm>
            <a:prstGeom prst="rect">
              <a:avLst/>
            </a:prstGeom>
            <a:solidFill>
              <a:schemeClr val="bg1"/>
            </a:solidFill>
            <a:ln w="9525">
              <a:noFill/>
              <a:miter lim="800000"/>
              <a:headEnd/>
              <a:tailEnd/>
            </a:ln>
          </p:spPr>
        </p:pic>
      </p:grpSp>
      <p:pic>
        <p:nvPicPr>
          <p:cNvPr id="110" name="Picture 328" descr="keitai"/>
          <p:cNvPicPr>
            <a:picLocks noChangeAspect="1" noChangeArrowheads="1"/>
          </p:cNvPicPr>
          <p:nvPr/>
        </p:nvPicPr>
        <p:blipFill>
          <a:blip r:embed="rId16" cstate="print"/>
          <a:srcRect/>
          <a:stretch>
            <a:fillRect/>
          </a:stretch>
        </p:blipFill>
        <p:spPr bwMode="auto">
          <a:xfrm>
            <a:off x="4716016" y="5157192"/>
            <a:ext cx="736600" cy="1008063"/>
          </a:xfrm>
          <a:prstGeom prst="rect">
            <a:avLst/>
          </a:prstGeom>
          <a:noFill/>
          <a:ln w="9525">
            <a:noFill/>
            <a:miter lim="800000"/>
            <a:headEnd/>
            <a:tailEnd/>
          </a:ln>
        </p:spPr>
      </p:pic>
      <p:sp>
        <p:nvSpPr>
          <p:cNvPr id="111" name="AutoShape 323"/>
          <p:cNvSpPr>
            <a:spLocks noChangeArrowheads="1"/>
          </p:cNvSpPr>
          <p:nvPr/>
        </p:nvSpPr>
        <p:spPr bwMode="auto">
          <a:xfrm>
            <a:off x="5517703" y="5703292"/>
            <a:ext cx="484188" cy="442913"/>
          </a:xfrm>
          <a:prstGeom prst="wedgeRoundRectCallout">
            <a:avLst>
              <a:gd name="adj1" fmla="val -116231"/>
              <a:gd name="adj2" fmla="val -72940"/>
              <a:gd name="adj3" fmla="val 16667"/>
            </a:avLst>
          </a:prstGeom>
          <a:solidFill>
            <a:schemeClr val="bg1"/>
          </a:solidFill>
          <a:ln w="9525">
            <a:solidFill>
              <a:schemeClr val="tx1"/>
            </a:solidFill>
            <a:miter lim="800000"/>
            <a:headEnd/>
            <a:tailEnd/>
          </a:ln>
          <a:effectLst>
            <a:prstShdw prst="shdw18" dist="17961" dir="13500000">
              <a:schemeClr val="tx1">
                <a:gamma/>
                <a:shade val="60000"/>
                <a:invGamma/>
              </a:schemeClr>
            </a:prstShdw>
          </a:effectLst>
        </p:spPr>
        <p:txBody>
          <a:bodyPr/>
          <a:lstStyle/>
          <a:p>
            <a:pPr algn="ctr">
              <a:defRPr/>
            </a:pPr>
            <a:endParaRPr lang="ja-JP" altLang="en-US">
              <a:ea typeface="ＭＳ Ｐゴシック" pitchFamily="50" charset="-128"/>
            </a:endParaRPr>
          </a:p>
        </p:txBody>
      </p:sp>
      <p:pic>
        <p:nvPicPr>
          <p:cNvPr id="112" name="Picture 329" descr="GUM01_CL09098"/>
          <p:cNvPicPr>
            <a:picLocks noChangeAspect="1" noChangeArrowheads="1"/>
          </p:cNvPicPr>
          <p:nvPr/>
        </p:nvPicPr>
        <p:blipFill>
          <a:blip r:embed="rId17" cstate="print"/>
          <a:srcRect/>
          <a:stretch>
            <a:fillRect/>
          </a:stretch>
        </p:blipFill>
        <p:spPr bwMode="auto">
          <a:xfrm>
            <a:off x="5541516" y="5738217"/>
            <a:ext cx="431800" cy="390525"/>
          </a:xfrm>
          <a:prstGeom prst="rect">
            <a:avLst/>
          </a:prstGeom>
          <a:noFill/>
          <a:ln w="9525">
            <a:noFill/>
            <a:miter lim="800000"/>
            <a:headEnd/>
            <a:tailEnd/>
          </a:ln>
        </p:spPr>
      </p:pic>
      <p:sp>
        <p:nvSpPr>
          <p:cNvPr id="113" name="AutoShape 330"/>
          <p:cNvSpPr>
            <a:spLocks noChangeArrowheads="1"/>
          </p:cNvSpPr>
          <p:nvPr/>
        </p:nvSpPr>
        <p:spPr bwMode="auto">
          <a:xfrm>
            <a:off x="5524053" y="5204817"/>
            <a:ext cx="484188" cy="442913"/>
          </a:xfrm>
          <a:prstGeom prst="wedgeRoundRectCallout">
            <a:avLst>
              <a:gd name="adj1" fmla="val -126065"/>
              <a:gd name="adj2" fmla="val -14875"/>
              <a:gd name="adj3" fmla="val 16667"/>
            </a:avLst>
          </a:prstGeom>
          <a:solidFill>
            <a:schemeClr val="bg1"/>
          </a:solidFill>
          <a:ln w="9525">
            <a:solidFill>
              <a:schemeClr val="tx1"/>
            </a:solidFill>
            <a:miter lim="800000"/>
            <a:headEnd/>
            <a:tailEnd/>
          </a:ln>
          <a:effectLst>
            <a:prstShdw prst="shdw18" dist="17961" dir="13500000">
              <a:schemeClr val="tx1">
                <a:gamma/>
                <a:shade val="60000"/>
                <a:invGamma/>
              </a:schemeClr>
            </a:prstShdw>
          </a:effectLst>
        </p:spPr>
        <p:txBody>
          <a:bodyPr/>
          <a:lstStyle/>
          <a:p>
            <a:pPr algn="ctr">
              <a:defRPr/>
            </a:pPr>
            <a:endParaRPr lang="ja-JP" altLang="en-US">
              <a:ea typeface="ＭＳ Ｐゴシック" pitchFamily="50" charset="-128"/>
            </a:endParaRPr>
          </a:p>
        </p:txBody>
      </p:sp>
      <p:pic>
        <p:nvPicPr>
          <p:cNvPr id="114" name="Picture 331" descr="GUM10_CL01106"/>
          <p:cNvPicPr>
            <a:picLocks noChangeAspect="1" noChangeArrowheads="1"/>
          </p:cNvPicPr>
          <p:nvPr/>
        </p:nvPicPr>
        <p:blipFill>
          <a:blip r:embed="rId18" cstate="print"/>
          <a:srcRect/>
          <a:stretch>
            <a:fillRect/>
          </a:stretch>
        </p:blipFill>
        <p:spPr bwMode="auto">
          <a:xfrm>
            <a:off x="5546278" y="5225455"/>
            <a:ext cx="392113" cy="398462"/>
          </a:xfrm>
          <a:prstGeom prst="rect">
            <a:avLst/>
          </a:prstGeom>
          <a:noFill/>
          <a:ln w="9525">
            <a:noFill/>
            <a:miter lim="800000"/>
            <a:headEnd/>
            <a:tailEnd/>
          </a:ln>
        </p:spPr>
      </p:pic>
      <p:cxnSp>
        <p:nvCxnSpPr>
          <p:cNvPr id="115" name="直線矢印コネクタ 114"/>
          <p:cNvCxnSpPr/>
          <p:nvPr/>
        </p:nvCxnSpPr>
        <p:spPr>
          <a:xfrm>
            <a:off x="6732240" y="3933056"/>
            <a:ext cx="720080" cy="21602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6" name="直線矢印コネクタ 115"/>
          <p:cNvCxnSpPr/>
          <p:nvPr/>
        </p:nvCxnSpPr>
        <p:spPr>
          <a:xfrm flipV="1">
            <a:off x="5724128" y="4077072"/>
            <a:ext cx="792088" cy="57606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117" name="Picture 11" descr="http://www.qsr.mlit.go.jp/n-michi/torina/img/023.jpg"/>
          <p:cNvPicPr>
            <a:picLocks noChangeAspect="1" noChangeArrowheads="1"/>
          </p:cNvPicPr>
          <p:nvPr/>
        </p:nvPicPr>
        <p:blipFill>
          <a:blip r:embed="rId19" cstate="print"/>
          <a:srcRect l="2888" t="8287" r="71125" b="25418"/>
          <a:stretch>
            <a:fillRect/>
          </a:stretch>
        </p:blipFill>
        <p:spPr bwMode="auto">
          <a:xfrm>
            <a:off x="5796136" y="3645024"/>
            <a:ext cx="325634" cy="534375"/>
          </a:xfrm>
          <a:prstGeom prst="rect">
            <a:avLst/>
          </a:prstGeom>
          <a:noFill/>
        </p:spPr>
      </p:pic>
      <p:pic>
        <p:nvPicPr>
          <p:cNvPr id="118" name="Picture 4"/>
          <p:cNvPicPr>
            <a:picLocks noChangeAspect="1" noChangeArrowheads="1"/>
          </p:cNvPicPr>
          <p:nvPr/>
        </p:nvPicPr>
        <p:blipFill>
          <a:blip r:embed="rId20" cstate="print"/>
          <a:srcRect b="15329"/>
          <a:stretch>
            <a:fillRect/>
          </a:stretch>
        </p:blipFill>
        <p:spPr bwMode="auto">
          <a:xfrm>
            <a:off x="6300192" y="4941168"/>
            <a:ext cx="720080" cy="508081"/>
          </a:xfrm>
          <a:prstGeom prst="rect">
            <a:avLst/>
          </a:prstGeom>
          <a:noFill/>
          <a:ln w="9525">
            <a:noFill/>
            <a:miter lim="800000"/>
            <a:headEnd/>
            <a:tailEnd/>
          </a:ln>
        </p:spPr>
      </p:pic>
      <p:sp>
        <p:nvSpPr>
          <p:cNvPr id="119" name="Line 7"/>
          <p:cNvSpPr>
            <a:spLocks noChangeAspect="1" noChangeShapeType="1"/>
          </p:cNvSpPr>
          <p:nvPr/>
        </p:nvSpPr>
        <p:spPr bwMode="auto">
          <a:xfrm rot="451229">
            <a:off x="7038252" y="2042875"/>
            <a:ext cx="144462" cy="611187"/>
          </a:xfrm>
          <a:prstGeom prst="line">
            <a:avLst/>
          </a:prstGeom>
          <a:noFill/>
          <a:ln w="22225" cap="rnd">
            <a:solidFill>
              <a:srgbClr val="FF0000"/>
            </a:solidFill>
            <a:prstDash val="sysDot"/>
            <a:round/>
            <a:headEnd/>
            <a:tailEnd type="triangle" w="med" len="med"/>
          </a:ln>
        </p:spPr>
        <p:txBody>
          <a:bodyPr/>
          <a:lstStyle/>
          <a:p>
            <a:endParaRPr lang="ja-JP" altLang="en-US"/>
          </a:p>
        </p:txBody>
      </p:sp>
      <p:sp>
        <p:nvSpPr>
          <p:cNvPr id="120" name="Line 140"/>
          <p:cNvSpPr>
            <a:spLocks noChangeAspect="1" noChangeShapeType="1"/>
          </p:cNvSpPr>
          <p:nvPr/>
        </p:nvSpPr>
        <p:spPr bwMode="auto">
          <a:xfrm rot="19449496">
            <a:off x="5284064" y="1935644"/>
            <a:ext cx="1322388" cy="1460500"/>
          </a:xfrm>
          <a:prstGeom prst="line">
            <a:avLst/>
          </a:prstGeom>
          <a:noFill/>
          <a:ln w="22225">
            <a:solidFill>
              <a:srgbClr val="FF0000"/>
            </a:solidFill>
            <a:prstDash val="sysDot"/>
            <a:round/>
            <a:headEnd/>
            <a:tailEnd type="triangle" w="med" len="med"/>
          </a:ln>
        </p:spPr>
        <p:txBody>
          <a:bodyPr/>
          <a:lstStyle/>
          <a:p>
            <a:endParaRPr lang="ja-JP" altLang="en-US"/>
          </a:p>
        </p:txBody>
      </p:sp>
      <p:sp>
        <p:nvSpPr>
          <p:cNvPr id="121" name="Line 141"/>
          <p:cNvSpPr>
            <a:spLocks noChangeAspect="1" noChangeShapeType="1"/>
          </p:cNvSpPr>
          <p:nvPr/>
        </p:nvSpPr>
        <p:spPr bwMode="auto">
          <a:xfrm rot="19345290">
            <a:off x="6530252" y="1801575"/>
            <a:ext cx="115887" cy="1143000"/>
          </a:xfrm>
          <a:prstGeom prst="line">
            <a:avLst/>
          </a:prstGeom>
          <a:noFill/>
          <a:ln w="22225" cap="rnd">
            <a:solidFill>
              <a:srgbClr val="FF0000"/>
            </a:solidFill>
            <a:prstDash val="sysDot"/>
            <a:round/>
            <a:headEnd/>
            <a:tailEnd type="triangle" w="med" len="med"/>
          </a:ln>
        </p:spPr>
        <p:txBody>
          <a:bodyPr/>
          <a:lstStyle/>
          <a:p>
            <a:endParaRPr lang="ja-JP" altLang="en-US"/>
          </a:p>
        </p:txBody>
      </p:sp>
      <p:sp>
        <p:nvSpPr>
          <p:cNvPr id="122" name="Line 143"/>
          <p:cNvSpPr>
            <a:spLocks noChangeAspect="1" noChangeShapeType="1"/>
          </p:cNvSpPr>
          <p:nvPr/>
        </p:nvSpPr>
        <p:spPr bwMode="auto">
          <a:xfrm rot="277734" flipH="1">
            <a:off x="7338289" y="2333387"/>
            <a:ext cx="457200" cy="436563"/>
          </a:xfrm>
          <a:prstGeom prst="line">
            <a:avLst/>
          </a:prstGeom>
          <a:noFill/>
          <a:ln w="22225" cap="rnd">
            <a:solidFill>
              <a:srgbClr val="FF0000"/>
            </a:solidFill>
            <a:prstDash val="sysDot"/>
            <a:round/>
            <a:headEnd/>
            <a:tailEnd type="triangle" w="med" len="med"/>
          </a:ln>
        </p:spPr>
        <p:txBody>
          <a:bodyPr/>
          <a:lstStyle/>
          <a:p>
            <a:endParaRPr lang="ja-JP" altLang="en-US"/>
          </a:p>
        </p:txBody>
      </p:sp>
      <p:sp>
        <p:nvSpPr>
          <p:cNvPr id="124" name="角丸四角形 123"/>
          <p:cNvSpPr/>
          <p:nvPr/>
        </p:nvSpPr>
        <p:spPr>
          <a:xfrm>
            <a:off x="164134" y="5652783"/>
            <a:ext cx="1440160" cy="432048"/>
          </a:xfrm>
          <a:prstGeom prst="round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2000" dirty="0" smtClean="0">
                <a:solidFill>
                  <a:schemeClr val="tx1"/>
                </a:solidFill>
                <a:latin typeface="Times New Roman" charset="0"/>
                <a:ea typeface="Times New Roman" charset="0"/>
                <a:cs typeface="Times New Roman" charset="0"/>
              </a:rPr>
              <a:t>Analyze</a:t>
            </a:r>
            <a:endParaRPr kumimoji="1" lang="ja-JP" altLang="en-US" sz="2000" dirty="0">
              <a:solidFill>
                <a:schemeClr val="tx1"/>
              </a:solidFill>
              <a:latin typeface="Times New Roman" charset="0"/>
              <a:ea typeface="Times New Roman" charset="0"/>
              <a:cs typeface="Times New Roman" charset="0"/>
            </a:endParaRPr>
          </a:p>
        </p:txBody>
      </p:sp>
      <p:sp>
        <p:nvSpPr>
          <p:cNvPr id="125" name="額縁 124"/>
          <p:cNvSpPr/>
          <p:nvPr/>
        </p:nvSpPr>
        <p:spPr>
          <a:xfrm>
            <a:off x="175488" y="6309320"/>
            <a:ext cx="8789000" cy="432048"/>
          </a:xfrm>
          <a:prstGeom prst="bevel">
            <a:avLst>
              <a:gd name="adj" fmla="val 14704"/>
            </a:avLst>
          </a:prstGeom>
          <a:solidFill>
            <a:srgbClr val="FF85FF"/>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2400" dirty="0" smtClean="0">
                <a:solidFill>
                  <a:schemeClr val="tx2">
                    <a:lumMod val="50000"/>
                  </a:schemeClr>
                </a:solidFill>
              </a:rPr>
              <a:t>Promote comprehensive  application measures</a:t>
            </a:r>
            <a:endParaRPr lang="ja-JP" altLang="en-US" sz="2400" dirty="0">
              <a:solidFill>
                <a:schemeClr val="tx2">
                  <a:lumMod val="50000"/>
                </a:schemeClr>
              </a:solidFill>
            </a:endParaRPr>
          </a:p>
        </p:txBody>
      </p:sp>
      <p:sp>
        <p:nvSpPr>
          <p:cNvPr id="128" name="テキスト ボックス 127"/>
          <p:cNvSpPr txBox="1"/>
          <p:nvPr/>
        </p:nvSpPr>
        <p:spPr>
          <a:xfrm>
            <a:off x="4745477" y="601524"/>
            <a:ext cx="4306200" cy="523220"/>
          </a:xfrm>
          <a:prstGeom prst="rect">
            <a:avLst/>
          </a:prstGeom>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en-US" altLang="ja-JP" sz="2800" dirty="0"/>
          </a:p>
        </p:txBody>
      </p:sp>
      <p:sp>
        <p:nvSpPr>
          <p:cNvPr id="129" name="正方形/長方形 128"/>
          <p:cNvSpPr/>
          <p:nvPr/>
        </p:nvSpPr>
        <p:spPr>
          <a:xfrm>
            <a:off x="4884297" y="591071"/>
            <a:ext cx="4008183" cy="461665"/>
          </a:xfrm>
          <a:prstGeom prst="rect">
            <a:avLst/>
          </a:prstGeom>
        </p:spPr>
        <p:txBody>
          <a:bodyPr wrap="square">
            <a:spAutoFit/>
          </a:bodyPr>
          <a:lstStyle/>
          <a:p>
            <a:r>
              <a:rPr lang="en-US" altLang="ja-JP" sz="2400" dirty="0" smtClean="0"/>
              <a:t>Satellite Positioning</a:t>
            </a:r>
          </a:p>
        </p:txBody>
      </p:sp>
      <p:sp>
        <p:nvSpPr>
          <p:cNvPr id="130" name="正方形/長方形 129"/>
          <p:cNvSpPr/>
          <p:nvPr/>
        </p:nvSpPr>
        <p:spPr>
          <a:xfrm rot="900000">
            <a:off x="4168315" y="2707155"/>
            <a:ext cx="1474314" cy="369332"/>
          </a:xfrm>
          <a:prstGeom prst="rect">
            <a:avLst/>
          </a:prstGeom>
          <a:noFill/>
        </p:spPr>
        <p:txBody>
          <a:bodyPr wrap="none">
            <a:spAutoFit/>
          </a:bodyPr>
          <a:lstStyle/>
          <a:p>
            <a:r>
              <a:rPr lang="en-US" altLang="ja-JP" b="1" dirty="0" smtClean="0"/>
              <a:t>Collaboration</a:t>
            </a:r>
            <a:endParaRPr lang="ja-JP" altLang="en-US" b="1" dirty="0"/>
          </a:p>
        </p:txBody>
      </p:sp>
      <p:sp>
        <p:nvSpPr>
          <p:cNvPr id="134" name="テキスト ボックス 133"/>
          <p:cNvSpPr txBox="1"/>
          <p:nvPr/>
        </p:nvSpPr>
        <p:spPr>
          <a:xfrm>
            <a:off x="144035" y="4052714"/>
            <a:ext cx="3591048" cy="400110"/>
          </a:xfrm>
          <a:prstGeom prst="rect">
            <a:avLst/>
          </a:prstGeom>
          <a:solidFill>
            <a:schemeClr val="bg1">
              <a:alpha val="81000"/>
            </a:schemeClr>
          </a:solidFill>
        </p:spPr>
        <p:txBody>
          <a:bodyPr wrap="none" rtlCol="0">
            <a:spAutoFit/>
          </a:bodyPr>
          <a:lstStyle/>
          <a:p>
            <a:r>
              <a:rPr kumimoji="1" lang="en-US" altLang="ja-JP" sz="2000" dirty="0" smtClean="0">
                <a:solidFill>
                  <a:srgbClr val="0000FF"/>
                </a:solidFill>
              </a:rPr>
              <a:t>Fundamental Geospatial Data</a:t>
            </a:r>
            <a:endParaRPr kumimoji="1" lang="ja-JP" altLang="en-US" sz="2000" dirty="0">
              <a:solidFill>
                <a:srgbClr val="0000FF"/>
              </a:solidFill>
            </a:endParaRPr>
          </a:p>
        </p:txBody>
      </p:sp>
      <p:sp>
        <p:nvSpPr>
          <p:cNvPr id="123" name="正方形/長方形 122"/>
          <p:cNvSpPr/>
          <p:nvPr/>
        </p:nvSpPr>
        <p:spPr>
          <a:xfrm>
            <a:off x="4745475" y="1084674"/>
            <a:ext cx="4306201" cy="400110"/>
          </a:xfrm>
          <a:prstGeom prst="rect">
            <a:avLst/>
          </a:prstGeom>
          <a:solidFill>
            <a:srgbClr val="FF85FF"/>
          </a:solidFill>
          <a:ln>
            <a:solidFill>
              <a:schemeClr val="tx1"/>
            </a:solidFill>
          </a:ln>
          <a:effectLst/>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ja-JP" sz="2000" b="1" dirty="0" smtClean="0">
                <a:solidFill>
                  <a:srgbClr val="FFFF00"/>
                </a:solidFill>
              </a:rPr>
              <a:t>Multi-GNSS Satellite Positioning</a:t>
            </a:r>
            <a:endParaRPr lang="ja-JP" altLang="en-US" sz="2000" b="1" dirty="0">
              <a:solidFill>
                <a:srgbClr val="FFFF00"/>
              </a:solidFill>
            </a:endParaRPr>
          </a:p>
        </p:txBody>
      </p:sp>
    </p:spTree>
    <p:extLst>
      <p:ext uri="{BB962C8B-B14F-4D97-AF65-F5344CB8AC3E}">
        <p14:creationId xmlns:p14="http://schemas.microsoft.com/office/powerpoint/2010/main" val="210159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Coordination among different sectors</a:t>
            </a:r>
            <a:endParaRPr kumimoji="1" lang="ja-JP" altLang="en-US" dirty="0"/>
          </a:p>
        </p:txBody>
      </p:sp>
      <p:sp>
        <p:nvSpPr>
          <p:cNvPr id="3" name="スライド番号プレースホルダー 2"/>
          <p:cNvSpPr>
            <a:spLocks noGrp="1"/>
          </p:cNvSpPr>
          <p:nvPr>
            <p:ph type="sldNum" sz="quarter" idx="12"/>
          </p:nvPr>
        </p:nvSpPr>
        <p:spPr/>
        <p:txBody>
          <a:bodyPr/>
          <a:lstStyle/>
          <a:p>
            <a:fld id="{058343C0-C9AC-F242-A998-B93790BEB8D2}" type="slidenum">
              <a:rPr lang="en-US" altLang="ja-JP" smtClean="0"/>
              <a:pPr/>
              <a:t>9</a:t>
            </a:fld>
            <a:endParaRPr lang="en-US" altLang="ja-JP"/>
          </a:p>
        </p:txBody>
      </p:sp>
      <p:sp>
        <p:nvSpPr>
          <p:cNvPr id="12" name="AutoShape 1031"/>
          <p:cNvSpPr>
            <a:spLocks noChangeArrowheads="1"/>
          </p:cNvSpPr>
          <p:nvPr/>
        </p:nvSpPr>
        <p:spPr bwMode="auto">
          <a:xfrm>
            <a:off x="179389" y="4437906"/>
            <a:ext cx="4752651" cy="2303462"/>
          </a:xfrm>
          <a:prstGeom prst="roundRect">
            <a:avLst>
              <a:gd name="adj" fmla="val 12315"/>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a:tailEn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1" kern="0" dirty="0">
                <a:solidFill>
                  <a:prstClr val="white"/>
                </a:solidFill>
                <a:latin typeface="Calibri" charset="0"/>
                <a:ea typeface="Calibri" charset="0"/>
                <a:cs typeface="Calibri" charset="0"/>
              </a:rPr>
              <a:t>p</a:t>
            </a:r>
            <a:r>
              <a:rPr kumimoji="0" lang="en-US" altLang="ja-JP" sz="4000" b="1" i="0" u="none" strike="noStrike" kern="0" cap="none" spc="0" normalizeH="0" baseline="0" noProof="0" dirty="0" err="1" smtClean="0">
                <a:ln>
                  <a:noFill/>
                </a:ln>
                <a:solidFill>
                  <a:prstClr val="white"/>
                </a:solidFill>
                <a:effectLst/>
                <a:uLnTx/>
                <a:uFillTx/>
                <a:latin typeface="Calibri" charset="0"/>
                <a:ea typeface="Calibri" charset="0"/>
                <a:cs typeface="Calibri" charset="0"/>
              </a:rPr>
              <a:t>rivate</a:t>
            </a:r>
            <a:r>
              <a:rPr kumimoji="0" lang="en-US" altLang="ja-JP" sz="4000" b="1" i="0" u="none" strike="noStrike" kern="0" cap="none" spc="0" normalizeH="0" baseline="0" noProof="0" dirty="0" smtClean="0">
                <a:ln>
                  <a:noFill/>
                </a:ln>
                <a:solidFill>
                  <a:prstClr val="white"/>
                </a:solidFill>
                <a:effectLst/>
                <a:uLnTx/>
                <a:uFillTx/>
                <a:latin typeface="Calibri" charset="0"/>
                <a:ea typeface="Calibri" charset="0"/>
                <a:cs typeface="Calibri" charset="0"/>
              </a:rPr>
              <a:t> sector</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e</a:t>
            </a:r>
            <a:r>
              <a:rPr kumimoji="0" lang="en-US" altLang="ja-JP" sz="2400" b="1" i="0" u="none" strike="noStrike" kern="0" cap="none" spc="0" normalizeH="0" baseline="0" noProof="0" dirty="0" err="1" smtClean="0">
                <a:ln>
                  <a:noFill/>
                </a:ln>
                <a:solidFill>
                  <a:prstClr val="white"/>
                </a:solidFill>
                <a:effectLst/>
                <a:uLnTx/>
                <a:uFillTx/>
                <a:latin typeface="+mn-lt"/>
                <a:cs typeface=""/>
              </a:rPr>
              <a:t>fforts</a:t>
            </a:r>
            <a:endParaRPr kumimoji="0" lang="en-US" altLang="ja-JP" sz="2400" b="1" i="0" u="none" strike="noStrike" kern="0" cap="none" spc="0" normalizeH="0" baseline="0" noProof="0" dirty="0" smtClean="0">
              <a:ln>
                <a:noFill/>
              </a:ln>
              <a:solidFill>
                <a:prstClr val="white"/>
              </a:solidFill>
              <a:effectLst/>
              <a:uLnTx/>
              <a:uFillTx/>
              <a:latin typeface="+mn-lt"/>
              <a:cs typeface=""/>
            </a:endParaRPr>
          </a:p>
          <a:p>
            <a:pPr marL="320675" marR="0" lvl="0" defTabSz="914400" eaLnBrk="1" fontAlgn="auto" latinLnBrk="0" hangingPunct="1">
              <a:lnSpc>
                <a:spcPct val="100000"/>
              </a:lnSpc>
              <a:spcBef>
                <a:spcPts val="0"/>
              </a:spcBef>
              <a:spcAft>
                <a:spcPts val="0"/>
              </a:spcAft>
              <a:buClrTx/>
              <a:buSzTx/>
              <a:defRPr/>
            </a:pPr>
            <a:r>
              <a:rPr kumimoji="0" lang="en-US" altLang="ja-JP" kern="0" dirty="0" smtClean="0">
                <a:solidFill>
                  <a:prstClr val="white"/>
                </a:solidFill>
                <a:latin typeface="Times New Roman" charset="0"/>
                <a:ea typeface="Times New Roman" charset="0"/>
                <a:cs typeface="Times New Roman" charset="0"/>
              </a:rPr>
              <a:t>to p</a:t>
            </a:r>
            <a:r>
              <a:rPr kumimoji="0" lang="en-US" altLang="ja-JP" sz="1800" b="0" i="0" u="none" strike="noStrike" kern="0" cap="none" spc="0" normalizeH="0" baseline="0" noProof="0" dirty="0" err="1" smtClean="0">
                <a:ln>
                  <a:noFill/>
                </a:ln>
                <a:solidFill>
                  <a:prstClr val="white"/>
                </a:solidFill>
                <a:effectLst/>
                <a:uLnTx/>
                <a:uFillTx/>
                <a:latin typeface="Times New Roman" charset="0"/>
                <a:ea typeface="Times New Roman" charset="0"/>
                <a:cs typeface="Times New Roman" charset="0"/>
              </a:rPr>
              <a:t>rovide</a:t>
            </a:r>
            <a:r>
              <a:rPr kumimoji="0" lang="en-US" altLang="ja-JP"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 high quality geospatial information</a:t>
            </a:r>
          </a:p>
          <a:p>
            <a:pPr marL="320675" marR="0" lvl="0" defTabSz="914400" eaLnBrk="1" fontAlgn="auto" latinLnBrk="0" hangingPunct="1">
              <a:lnSpc>
                <a:spcPct val="100000"/>
              </a:lnSpc>
              <a:spcBef>
                <a:spcPts val="0"/>
              </a:spcBef>
              <a:spcAft>
                <a:spcPts val="0"/>
              </a:spcAft>
              <a:buClrTx/>
              <a:buSzTx/>
              <a:defRPr/>
            </a:pPr>
            <a:r>
              <a:rPr kumimoji="0" lang="en-US" altLang="ja-JP" kern="0" dirty="0" smtClean="0">
                <a:solidFill>
                  <a:prstClr val="white"/>
                </a:solidFill>
                <a:latin typeface="Times New Roman" charset="0"/>
                <a:ea typeface="Times New Roman" charset="0"/>
                <a:cs typeface="Times New Roman" charset="0"/>
              </a:rPr>
              <a:t>to c</a:t>
            </a:r>
            <a:r>
              <a:rPr kumimoji="0" lang="en-US" altLang="ja-JP" sz="1800" b="0" i="0" u="none" strike="noStrike" kern="0" cap="none" spc="0" normalizeH="0" baseline="0" noProof="0" dirty="0" err="1" smtClean="0">
                <a:ln>
                  <a:noFill/>
                </a:ln>
                <a:solidFill>
                  <a:prstClr val="white"/>
                </a:solidFill>
                <a:effectLst/>
                <a:uLnTx/>
                <a:uFillTx/>
                <a:latin typeface="Times New Roman" charset="0"/>
                <a:ea typeface="Times New Roman" charset="0"/>
                <a:cs typeface="Times New Roman" charset="0"/>
              </a:rPr>
              <a:t>ooperate</a:t>
            </a:r>
            <a:r>
              <a:rPr kumimoji="0" lang="en-US" altLang="ja-JP"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 with the national and/or local governments in their policies</a:t>
            </a:r>
            <a:endParaRPr kumimoji="0" lang="ja-JP" altLang="en-US"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endParaRPr>
          </a:p>
        </p:txBody>
      </p:sp>
      <p:sp>
        <p:nvSpPr>
          <p:cNvPr id="13" name="AutoShape 1027"/>
          <p:cNvSpPr>
            <a:spLocks noChangeArrowheads="1"/>
          </p:cNvSpPr>
          <p:nvPr/>
        </p:nvSpPr>
        <p:spPr bwMode="auto">
          <a:xfrm>
            <a:off x="72008" y="836712"/>
            <a:ext cx="5508104" cy="3385170"/>
          </a:xfrm>
          <a:prstGeom prst="roundRect">
            <a:avLst>
              <a:gd name="adj" fmla="val 12315"/>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headEnd/>
            <a:tailEn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1" kern="0" dirty="0">
                <a:solidFill>
                  <a:prstClr val="white"/>
                </a:solidFill>
                <a:latin typeface="+mn-lt"/>
                <a:cs typeface=""/>
              </a:rPr>
              <a:t>n</a:t>
            </a:r>
            <a:r>
              <a:rPr kumimoji="0" lang="en-US" altLang="ja-JP" sz="4000" b="1" kern="0" dirty="0" smtClean="0">
                <a:solidFill>
                  <a:prstClr val="white"/>
                </a:solidFill>
                <a:latin typeface="+mn-lt"/>
                <a:cs typeface=""/>
              </a:rPr>
              <a:t>ational</a:t>
            </a:r>
            <a:r>
              <a:rPr kumimoji="0" lang="en-US" altLang="ja-JP" sz="4000" b="1" i="0" u="none" strike="noStrike" kern="0" cap="none" spc="0" normalizeH="0" baseline="0" noProof="0" dirty="0" smtClean="0">
                <a:ln>
                  <a:noFill/>
                </a:ln>
                <a:solidFill>
                  <a:prstClr val="white"/>
                </a:solidFill>
                <a:effectLst/>
                <a:uLnTx/>
                <a:uFillTx/>
                <a:latin typeface="+mn-lt"/>
                <a:cs typeface=""/>
              </a:rPr>
              <a:t> government</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r</a:t>
            </a:r>
            <a:r>
              <a:rPr kumimoji="0" lang="en-US" altLang="ja-JP" sz="2400" b="1" i="0" u="none" strike="noStrike" kern="0" cap="none" spc="0" normalizeH="0" baseline="0" noProof="0" dirty="0" err="1" smtClean="0">
                <a:ln>
                  <a:noFill/>
                </a:ln>
                <a:solidFill>
                  <a:prstClr val="white"/>
                </a:solidFill>
                <a:effectLst/>
                <a:uLnTx/>
                <a:uFillTx/>
                <a:latin typeface="+mn-lt"/>
                <a:cs typeface=""/>
              </a:rPr>
              <a:t>esponsibility</a:t>
            </a:r>
            <a:endParaRPr kumimoji="0" lang="en-US" altLang="ja-JP" sz="2400" b="1" i="0" u="none" strike="noStrike" kern="0" cap="none" spc="0" normalizeH="0" baseline="0" noProof="0" dirty="0" smtClean="0">
              <a:ln>
                <a:noFill/>
              </a:ln>
              <a:solidFill>
                <a:prstClr val="white"/>
              </a:solidFill>
              <a:effectLst/>
              <a:uLnTx/>
              <a:uFillTx/>
              <a:latin typeface="+mn-lt"/>
              <a:cs typeface=""/>
            </a:endParaRPr>
          </a:p>
          <a:p>
            <a:pPr marL="444500" marR="0" lvl="0" indent="0" defTabSz="914400" eaLnBrk="1" fontAlgn="auto" latinLnBrk="0" hangingPunct="1">
              <a:lnSpc>
                <a:spcPct val="90000"/>
              </a:lnSpc>
              <a:spcBef>
                <a:spcPts val="0"/>
              </a:spcBef>
              <a:spcAft>
                <a:spcPts val="0"/>
              </a:spcAft>
              <a:buClrTx/>
              <a:buSzTx/>
              <a:buFontTx/>
              <a:buNone/>
              <a:tabLst/>
              <a:defRPr/>
            </a:pPr>
            <a:r>
              <a:rPr kumimoji="0" lang="en-US" altLang="ja-JP" u="sng" kern="0" dirty="0" smtClean="0">
                <a:solidFill>
                  <a:srgbClr val="FFFF00"/>
                </a:solidFill>
                <a:latin typeface="Times New Roman" charset="0"/>
                <a:ea typeface="Times New Roman" charset="0"/>
                <a:cs typeface="Times New Roman" charset="0"/>
              </a:rPr>
              <a:t>to d</a:t>
            </a:r>
            <a:r>
              <a:rPr kumimoji="0" lang="en-US" altLang="ja-JP" b="0" i="0" u="sng" strike="noStrike" kern="0" cap="none" spc="0" normalizeH="0" baseline="0" noProof="0" dirty="0" err="1" smtClean="0">
                <a:ln>
                  <a:noFill/>
                </a:ln>
                <a:solidFill>
                  <a:srgbClr val="FFFF00"/>
                </a:solidFill>
                <a:effectLst/>
                <a:uLnTx/>
                <a:uFillTx/>
                <a:latin typeface="Times New Roman" charset="0"/>
                <a:ea typeface="Times New Roman" charset="0"/>
                <a:cs typeface="Times New Roman" charset="0"/>
              </a:rPr>
              <a:t>evelop</a:t>
            </a:r>
            <a:r>
              <a:rPr kumimoji="0" lang="en-US" altLang="ja-JP" b="0" i="0" u="sng" strike="noStrike" kern="0" cap="none" spc="0" normalizeH="0" baseline="0" noProof="0" dirty="0" smtClean="0">
                <a:ln>
                  <a:noFill/>
                </a:ln>
                <a:solidFill>
                  <a:srgbClr val="FFFF00"/>
                </a:solidFill>
                <a:effectLst/>
                <a:uLnTx/>
                <a:uFillTx/>
                <a:latin typeface="Times New Roman" charset="0"/>
                <a:ea typeface="Times New Roman" charset="0"/>
                <a:cs typeface="Times New Roman" charset="0"/>
              </a:rPr>
              <a:t> </a:t>
            </a:r>
            <a:r>
              <a:rPr kumimoji="0" lang="en-US" altLang="ja-JP" b="0" i="0" u="sng" strike="noStrike" kern="0" cap="none" spc="0" normalizeH="0" baseline="0" noProof="0" dirty="0">
                <a:ln>
                  <a:noFill/>
                </a:ln>
                <a:solidFill>
                  <a:srgbClr val="FFFF00"/>
                </a:solidFill>
                <a:effectLst/>
                <a:uLnTx/>
                <a:uFillTx/>
                <a:latin typeface="Times New Roman" charset="0"/>
                <a:ea typeface="Times New Roman" charset="0"/>
                <a:cs typeface="Times New Roman" charset="0"/>
              </a:rPr>
              <a:t>and </a:t>
            </a:r>
            <a:r>
              <a:rPr kumimoji="0" lang="en-US" altLang="ja-JP" b="0" i="0" u="sng" strike="noStrike" kern="0" cap="none" spc="0" normalizeH="0" baseline="0" noProof="0" dirty="0" smtClean="0">
                <a:ln>
                  <a:noFill/>
                </a:ln>
                <a:solidFill>
                  <a:srgbClr val="FFFF00"/>
                </a:solidFill>
                <a:effectLst/>
                <a:uLnTx/>
                <a:uFillTx/>
                <a:latin typeface="Times New Roman" charset="0"/>
                <a:ea typeface="Times New Roman" charset="0"/>
                <a:cs typeface="Times New Roman" charset="0"/>
              </a:rPr>
              <a:t>carry out </a:t>
            </a:r>
            <a:r>
              <a:rPr kumimoji="0" lang="en-US" altLang="ja-JP" b="0" i="0" u="sng" strike="noStrike" kern="0" cap="none" spc="0" normalizeH="0" baseline="0" noProof="0" dirty="0">
                <a:ln>
                  <a:noFill/>
                </a:ln>
                <a:solidFill>
                  <a:srgbClr val="FFFF00"/>
                </a:solidFill>
                <a:effectLst/>
                <a:uLnTx/>
                <a:uFillTx/>
                <a:latin typeface="Times New Roman" charset="0"/>
                <a:ea typeface="Times New Roman" charset="0"/>
                <a:cs typeface="Times New Roman" charset="0"/>
              </a:rPr>
              <a:t>comprehensive policies</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l</a:t>
            </a:r>
            <a:r>
              <a:rPr kumimoji="0" lang="en-US" altLang="ja-JP" sz="2400" b="1" i="0" u="none" strike="noStrike" kern="0" cap="none" spc="0" normalizeH="0" baseline="0" noProof="0" dirty="0" err="1" smtClean="0">
                <a:ln>
                  <a:noFill/>
                </a:ln>
                <a:solidFill>
                  <a:prstClr val="white"/>
                </a:solidFill>
                <a:effectLst/>
                <a:uLnTx/>
                <a:uFillTx/>
                <a:latin typeface="+mn-lt"/>
                <a:cs typeface=""/>
              </a:rPr>
              <a:t>egal</a:t>
            </a:r>
            <a:r>
              <a:rPr kumimoji="0" lang="en-US" altLang="ja-JP" sz="2400" b="1" i="0" u="none" strike="noStrike" kern="0" cap="none" spc="0" normalizeH="0" baseline="0" noProof="0" dirty="0" smtClean="0">
                <a:ln>
                  <a:noFill/>
                </a:ln>
                <a:solidFill>
                  <a:prstClr val="white"/>
                </a:solidFill>
                <a:effectLst/>
                <a:uLnTx/>
                <a:uFillTx/>
                <a:latin typeface="+mn-lt"/>
                <a:cs typeface=""/>
              </a:rPr>
              <a:t> and other measures</a:t>
            </a:r>
          </a:p>
          <a:p>
            <a:pPr marL="0" marR="0" lvl="0" indent="444500" defTabSz="914400" eaLnBrk="1" fontAlgn="auto" latinLnBrk="0" hangingPunct="1">
              <a:lnSpc>
                <a:spcPct val="75000"/>
              </a:lnSpc>
              <a:spcBef>
                <a:spcPts val="0"/>
              </a:spcBef>
              <a:spcAft>
                <a:spcPts val="0"/>
              </a:spcAft>
              <a:buClrTx/>
              <a:buSzTx/>
              <a:buFontTx/>
              <a:buNone/>
              <a:tabLst/>
              <a:defRPr/>
            </a:pPr>
            <a:r>
              <a:rPr kumimoji="0" lang="en-US" altLang="ja-JP" u="sng" kern="0" dirty="0">
                <a:solidFill>
                  <a:srgbClr val="FFFF00"/>
                </a:solidFill>
                <a:latin typeface="Times New Roman" charset="0"/>
                <a:ea typeface="Times New Roman" charset="0"/>
                <a:cs typeface="Times New Roman" charset="0"/>
              </a:rPr>
              <a:t>t</a:t>
            </a:r>
            <a:r>
              <a:rPr kumimoji="0" lang="en-US" altLang="ja-JP" b="0" i="0" u="sng" strike="noStrike" kern="0" cap="none" spc="0" normalizeH="0" baseline="0" noProof="0" dirty="0" err="1" smtClean="0">
                <a:ln>
                  <a:noFill/>
                </a:ln>
                <a:solidFill>
                  <a:srgbClr val="FFFF00"/>
                </a:solidFill>
                <a:effectLst/>
                <a:uLnTx/>
                <a:uFillTx/>
                <a:latin typeface="Times New Roman" charset="0"/>
                <a:ea typeface="Times New Roman" charset="0"/>
                <a:cs typeface="Times New Roman" charset="0"/>
              </a:rPr>
              <a:t>aking</a:t>
            </a:r>
            <a:r>
              <a:rPr kumimoji="0" lang="en-US" altLang="ja-JP" b="0" i="0" u="sng" strike="noStrike" kern="0" cap="none" spc="0" normalizeH="0" baseline="0" noProof="0" dirty="0" smtClean="0">
                <a:ln>
                  <a:noFill/>
                </a:ln>
                <a:solidFill>
                  <a:srgbClr val="FFFF00"/>
                </a:solidFill>
                <a:effectLst/>
                <a:uLnTx/>
                <a:uFillTx/>
                <a:latin typeface="Times New Roman" charset="0"/>
                <a:ea typeface="Times New Roman" charset="0"/>
                <a:cs typeface="Times New Roman" charset="0"/>
              </a:rPr>
              <a:t> legal, financial, and other measures</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e</a:t>
            </a:r>
            <a:r>
              <a:rPr kumimoji="0" lang="en-US" altLang="ja-JP" sz="2400" b="1" i="0" u="none" strike="noStrike" kern="0" cap="none" spc="0" normalizeH="0" baseline="0" noProof="0" dirty="0" err="1" smtClean="0">
                <a:ln>
                  <a:noFill/>
                </a:ln>
                <a:solidFill>
                  <a:prstClr val="white"/>
                </a:solidFill>
                <a:effectLst/>
                <a:uLnTx/>
                <a:uFillTx/>
                <a:latin typeface="+mn-lt"/>
                <a:cs typeface=""/>
              </a:rPr>
              <a:t>nhancement</a:t>
            </a:r>
            <a:r>
              <a:rPr kumimoji="0" lang="en-US" altLang="ja-JP" sz="2400" b="1" i="0" u="none" strike="noStrike" kern="0" cap="none" spc="0" normalizeH="0" baseline="0" noProof="0" dirty="0" smtClean="0">
                <a:ln>
                  <a:noFill/>
                </a:ln>
                <a:solidFill>
                  <a:prstClr val="white"/>
                </a:solidFill>
                <a:effectLst/>
                <a:uLnTx/>
                <a:uFillTx/>
                <a:latin typeface="+mn-lt"/>
                <a:cs typeface=""/>
              </a:rPr>
              <a:t> </a:t>
            </a:r>
            <a:r>
              <a:rPr kumimoji="0" lang="en-US" altLang="ja-JP" sz="2400" b="1" i="0" u="none" strike="noStrike" kern="0" cap="none" spc="0" normalizeH="0" baseline="0" noProof="0" dirty="0">
                <a:ln>
                  <a:noFill/>
                </a:ln>
                <a:solidFill>
                  <a:prstClr val="white"/>
                </a:solidFill>
                <a:effectLst/>
                <a:uLnTx/>
                <a:uFillTx/>
                <a:latin typeface="+mn-lt"/>
                <a:cs typeface=""/>
              </a:rPr>
              <a:t>of </a:t>
            </a:r>
            <a:r>
              <a:rPr kumimoji="0" lang="en-US" altLang="ja-JP" sz="2400" b="1" kern="0" dirty="0" smtClean="0">
                <a:solidFill>
                  <a:prstClr val="white"/>
                </a:solidFill>
                <a:latin typeface="+mn-lt"/>
                <a:cs typeface=""/>
              </a:rPr>
              <a:t>cooperation</a:t>
            </a:r>
            <a:endParaRPr kumimoji="0" lang="en-US" altLang="ja-JP" sz="2400" b="1" i="0" u="none" strike="noStrike" kern="0" cap="none" spc="0" normalizeH="0" baseline="0" noProof="0" dirty="0">
              <a:ln>
                <a:noFill/>
              </a:ln>
              <a:solidFill>
                <a:prstClr val="white"/>
              </a:solidFill>
              <a:effectLst/>
              <a:uLnTx/>
              <a:uFillTx/>
              <a:latin typeface="+mn-lt"/>
              <a:cs typeface=""/>
            </a:endParaRPr>
          </a:p>
          <a:p>
            <a:pPr marL="447675" marR="0" lvl="0" indent="-3175" defTabSz="914400" eaLnBrk="1" fontAlgn="auto" latinLnBrk="0" hangingPunct="1">
              <a:lnSpc>
                <a:spcPct val="75000"/>
              </a:lnSpc>
              <a:spcBef>
                <a:spcPts val="0"/>
              </a:spcBef>
              <a:spcAft>
                <a:spcPts val="0"/>
              </a:spcAft>
              <a:buClrTx/>
              <a:buSzTx/>
              <a:buFontTx/>
              <a:buNone/>
              <a:defRPr/>
            </a:pPr>
            <a:r>
              <a:rPr kumimoji="0" lang="en-US" altLang="ja-JP" kern="0" dirty="0" smtClean="0">
                <a:solidFill>
                  <a:prstClr val="white"/>
                </a:solidFill>
                <a:latin typeface="Times New Roman" charset="0"/>
                <a:ea typeface="Times New Roman" charset="0"/>
                <a:cs typeface="Times New Roman" charset="0"/>
              </a:rPr>
              <a:t>t</a:t>
            </a:r>
            <a:r>
              <a:rPr kumimoji="0" lang="en-US" altLang="ja-JP" sz="1800" i="0" u="none" strike="noStrike" kern="0" cap="none" spc="0" normalizeH="0" baseline="0" noProof="0" dirty="0" err="1" smtClean="0">
                <a:ln>
                  <a:noFill/>
                </a:ln>
                <a:solidFill>
                  <a:prstClr val="white"/>
                </a:solidFill>
                <a:effectLst/>
                <a:uLnTx/>
                <a:uFillTx/>
                <a:latin typeface="Times New Roman" charset="0"/>
                <a:ea typeface="Times New Roman" charset="0"/>
                <a:cs typeface="Times New Roman" charset="0"/>
              </a:rPr>
              <a:t>aking</a:t>
            </a:r>
            <a:r>
              <a:rPr kumimoji="0" lang="en-US" altLang="ja-JP" sz="180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 </a:t>
            </a:r>
            <a:r>
              <a:rPr kumimoji="0" lang="en-US" altLang="ja-JP" sz="1800" i="0" u="none" strike="noStrike" kern="0" cap="none" spc="0" normalizeH="0" baseline="0" noProof="0" dirty="0">
                <a:ln>
                  <a:noFill/>
                </a:ln>
                <a:solidFill>
                  <a:prstClr val="white"/>
                </a:solidFill>
                <a:effectLst/>
                <a:uLnTx/>
                <a:uFillTx/>
                <a:latin typeface="Times New Roman" charset="0"/>
                <a:ea typeface="Times New Roman" charset="0"/>
                <a:cs typeface="Times New Roman" charset="0"/>
              </a:rPr>
              <a:t>necessary measures to enhance the liaison</a:t>
            </a:r>
          </a:p>
        </p:txBody>
      </p:sp>
      <p:sp>
        <p:nvSpPr>
          <p:cNvPr id="14" name="Oval 1028"/>
          <p:cNvSpPr>
            <a:spLocks noChangeArrowheads="1"/>
          </p:cNvSpPr>
          <p:nvPr/>
        </p:nvSpPr>
        <p:spPr bwMode="auto">
          <a:xfrm>
            <a:off x="5203853" y="4648636"/>
            <a:ext cx="3760760" cy="2092732"/>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1" kern="0" noProof="0" dirty="0" smtClean="0">
                <a:solidFill>
                  <a:prstClr val="white"/>
                </a:solidFill>
                <a:latin typeface="Calibri"/>
                <a:cs typeface=""/>
              </a:rPr>
              <a:t>academic</a:t>
            </a:r>
            <a:endParaRPr kumimoji="0" lang="en-US" altLang="ja-JP" sz="4000" b="1" i="0" u="none" strike="noStrike" kern="0" cap="none" spc="0" normalizeH="0" baseline="0" noProof="0" dirty="0" smtClean="0">
              <a:ln>
                <a:noFill/>
              </a:ln>
              <a:solidFill>
                <a:prstClr val="white"/>
              </a:solidFill>
              <a:effectLst/>
              <a:uLnTx/>
              <a:uFillTx/>
              <a:latin typeface="Calibri"/>
              <a:cs typeface=""/>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4000" b="1" kern="0" dirty="0" smtClean="0">
                <a:solidFill>
                  <a:prstClr val="white"/>
                </a:solidFill>
                <a:latin typeface="Calibri"/>
                <a:cs typeface=""/>
              </a:rPr>
              <a:t>sector</a:t>
            </a:r>
            <a:endParaRPr kumimoji="0" lang="en-US" altLang="ja-JP" sz="4000" b="1" i="0" u="none" strike="noStrike" kern="0" cap="none" spc="0" normalizeH="0" baseline="0" noProof="0" dirty="0" smtClean="0">
              <a:ln>
                <a:noFill/>
              </a:ln>
              <a:solidFill>
                <a:prstClr val="white"/>
              </a:solidFill>
              <a:effectLst/>
              <a:uLnTx/>
              <a:uFillTx/>
              <a:latin typeface="Calibri"/>
              <a:cs typeface=""/>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dirty="0" smtClean="0">
                <a:solidFill>
                  <a:prstClr val="white"/>
                </a:solidFill>
                <a:latin typeface="Times New Roman" charset="0"/>
                <a:ea typeface="Times New Roman" charset="0"/>
                <a:cs typeface="Times New Roman" charset="0"/>
              </a:rPr>
              <a:t>research institutions such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dirty="0" smtClean="0">
                <a:solidFill>
                  <a:prstClr val="white"/>
                </a:solidFill>
                <a:latin typeface="Times New Roman" charset="0"/>
                <a:ea typeface="Times New Roman" charset="0"/>
                <a:cs typeface="Times New Roman" charset="0"/>
              </a:rPr>
              <a:t>as </a:t>
            </a:r>
            <a:r>
              <a:rPr kumimoji="0" lang="en-US" altLang="ja-JP"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universities</a:t>
            </a:r>
          </a:p>
        </p:txBody>
      </p:sp>
      <p:sp>
        <p:nvSpPr>
          <p:cNvPr id="15" name="AutoShape 1030"/>
          <p:cNvSpPr>
            <a:spLocks noChangeArrowheads="1"/>
          </p:cNvSpPr>
          <p:nvPr/>
        </p:nvSpPr>
        <p:spPr bwMode="auto">
          <a:xfrm>
            <a:off x="5796011" y="837506"/>
            <a:ext cx="3240485" cy="3024981"/>
          </a:xfrm>
          <a:prstGeom prst="roundRect">
            <a:avLst>
              <a:gd name="adj" fmla="val 12315"/>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headEnd/>
            <a:tailEn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ts val="3700"/>
              </a:lnSpc>
              <a:spcBef>
                <a:spcPts val="0"/>
              </a:spcBef>
              <a:spcAft>
                <a:spcPts val="0"/>
              </a:spcAft>
              <a:buClrTx/>
              <a:buSzTx/>
              <a:buFontTx/>
              <a:buNone/>
              <a:tabLst/>
              <a:defRPr/>
            </a:pPr>
            <a:r>
              <a:rPr kumimoji="0" lang="en-US" altLang="ja-JP" sz="4000" b="1" kern="0" dirty="0">
                <a:solidFill>
                  <a:prstClr val="white"/>
                </a:solidFill>
                <a:latin typeface="Calibri"/>
                <a:cs typeface=""/>
              </a:rPr>
              <a:t>l</a:t>
            </a:r>
            <a:r>
              <a:rPr kumimoji="0" lang="en-US" altLang="ja-JP" sz="4000" b="1" i="0" u="none" strike="noStrike" kern="0" cap="none" spc="0" normalizeH="0" baseline="0" noProof="0" dirty="0" err="1" smtClean="0">
                <a:ln>
                  <a:noFill/>
                </a:ln>
                <a:solidFill>
                  <a:prstClr val="white"/>
                </a:solidFill>
                <a:effectLst/>
                <a:uLnTx/>
                <a:uFillTx/>
                <a:latin typeface="Calibri"/>
                <a:cs typeface=""/>
              </a:rPr>
              <a:t>ocal</a:t>
            </a:r>
            <a:r>
              <a:rPr kumimoji="0" lang="en-US" altLang="ja-JP" sz="4000" b="1" i="0" u="none" strike="noStrike" kern="0" cap="none" spc="0" normalizeH="0" baseline="0" noProof="0" dirty="0" smtClean="0">
                <a:ln>
                  <a:noFill/>
                </a:ln>
                <a:solidFill>
                  <a:prstClr val="white"/>
                </a:solidFill>
                <a:effectLst/>
                <a:uLnTx/>
                <a:uFillTx/>
                <a:latin typeface="Calibri"/>
                <a:cs typeface=""/>
              </a:rPr>
              <a:t> governments</a:t>
            </a:r>
          </a:p>
          <a:p>
            <a:pPr marL="0" marR="0" lvl="0" indent="0" defTabSz="914400" eaLnBrk="1" fontAlgn="auto" latinLnBrk="0" hangingPunct="1">
              <a:lnSpc>
                <a:spcPct val="100000"/>
              </a:lnSpc>
              <a:spcBef>
                <a:spcPts val="0"/>
              </a:spcBef>
              <a:spcAft>
                <a:spcPts val="0"/>
              </a:spcAft>
              <a:buClrTx/>
              <a:buSzTx/>
              <a:buFont typeface="Wingdings" pitchFamily="2" charset="2"/>
              <a:buChar char="u"/>
              <a:tabLst/>
              <a:defRPr/>
            </a:pPr>
            <a:r>
              <a:rPr kumimoji="0" lang="en-US" altLang="ja-JP" sz="2400" b="1" kern="0" dirty="0">
                <a:solidFill>
                  <a:prstClr val="white"/>
                </a:solidFill>
                <a:latin typeface="+mn-lt"/>
                <a:cs typeface=""/>
              </a:rPr>
              <a:t>r</a:t>
            </a:r>
            <a:r>
              <a:rPr kumimoji="0" lang="en-US" altLang="ja-JP" sz="2400" b="1" i="0" u="none" strike="noStrike" kern="0" cap="none" spc="0" normalizeH="0" baseline="0" noProof="0" dirty="0" err="1" smtClean="0">
                <a:ln>
                  <a:noFill/>
                </a:ln>
                <a:solidFill>
                  <a:prstClr val="white"/>
                </a:solidFill>
                <a:effectLst/>
                <a:uLnTx/>
                <a:uFillTx/>
                <a:latin typeface="+mn-lt"/>
                <a:cs typeface=""/>
              </a:rPr>
              <a:t>esponsibility</a:t>
            </a:r>
            <a:endParaRPr kumimoji="0" lang="en-US" altLang="ja-JP" sz="2400" b="1" i="0" u="none" strike="noStrike" kern="0" cap="none" spc="0" normalizeH="0" baseline="0" noProof="0" dirty="0" smtClean="0">
              <a:ln>
                <a:noFill/>
              </a:ln>
              <a:solidFill>
                <a:prstClr val="white"/>
              </a:solidFill>
              <a:effectLst/>
              <a:uLnTx/>
              <a:uFillTx/>
              <a:latin typeface="+mn-lt"/>
              <a:cs typeface=""/>
            </a:endParaRPr>
          </a:p>
          <a:p>
            <a:pPr marL="320675" marR="0" lvl="0" defTabSz="914400" eaLnBrk="1" fontAlgn="auto" latinLnBrk="0" hangingPunct="1">
              <a:lnSpc>
                <a:spcPct val="90000"/>
              </a:lnSpc>
              <a:spcBef>
                <a:spcPts val="0"/>
              </a:spcBef>
              <a:spcAft>
                <a:spcPts val="0"/>
              </a:spcAft>
              <a:buClrTx/>
              <a:buSzTx/>
              <a:buFontTx/>
              <a:buNone/>
              <a:defRPr/>
            </a:pPr>
            <a:r>
              <a:rPr kumimoji="0" lang="en-US" altLang="ja-JP"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Developing and carrying out </a:t>
            </a:r>
            <a:r>
              <a:rPr kumimoji="0" lang="en-US" altLang="ja-JP" sz="1800" b="0" i="0" u="none" strike="noStrike" kern="0" cap="none" spc="0" normalizeH="0" baseline="0" noProof="0" dirty="0" smtClean="0">
                <a:ln>
                  <a:noFill/>
                </a:ln>
                <a:solidFill>
                  <a:srgbClr val="FFFF00"/>
                </a:solidFill>
                <a:effectLst/>
                <a:uLnTx/>
                <a:uFillTx/>
                <a:latin typeface="Times New Roman" charset="0"/>
                <a:ea typeface="Times New Roman" charset="0"/>
                <a:cs typeface="Times New Roman" charset="0"/>
              </a:rPr>
              <a:t>policies</a:t>
            </a:r>
            <a:r>
              <a:rPr kumimoji="0" lang="en-US" altLang="ja-JP" sz="1800" b="0" i="0" u="none" strike="noStrike" kern="0" cap="none" spc="0" normalizeH="0" baseline="0" noProof="0" dirty="0" smtClean="0">
                <a:ln>
                  <a:noFill/>
                </a:ln>
                <a:solidFill>
                  <a:prstClr val="white"/>
                </a:solidFill>
                <a:effectLst/>
                <a:uLnTx/>
                <a:uFillTx/>
                <a:latin typeface="Times New Roman" charset="0"/>
                <a:ea typeface="Times New Roman" charset="0"/>
                <a:cs typeface="Times New Roman" charset="0"/>
              </a:rPr>
              <a:t> in harmony with the circumstances of their regions</a:t>
            </a:r>
          </a:p>
        </p:txBody>
      </p:sp>
      <p:sp>
        <p:nvSpPr>
          <p:cNvPr id="16" name="Oval 1032"/>
          <p:cNvSpPr>
            <a:spLocks noChangeArrowheads="1"/>
          </p:cNvSpPr>
          <p:nvPr/>
        </p:nvSpPr>
        <p:spPr bwMode="auto">
          <a:xfrm rot="-788465">
            <a:off x="4099599" y="3848199"/>
            <a:ext cx="3201757" cy="1280713"/>
          </a:xfrm>
          <a:prstGeom prst="ellipse">
            <a:avLst/>
          </a:prstGeom>
          <a:solidFill>
            <a:srgbClr val="FFCCFF">
              <a:alpha val="72000"/>
            </a:srgbClr>
          </a:solidFill>
          <a:ln w="50800">
            <a:solidFill>
              <a:srgbClr val="FF00FF"/>
            </a:solidFill>
            <a:round/>
            <a:headEnd/>
            <a:tailEnd/>
          </a:ln>
        </p:spPr>
        <p:txBody>
          <a:bodyPr wrap="none" anchor="ctr"/>
          <a:lstStyle/>
          <a:p>
            <a:pPr fontAlgn="auto">
              <a:spcBef>
                <a:spcPts val="0"/>
              </a:spcBef>
              <a:spcAft>
                <a:spcPts val="0"/>
              </a:spcAft>
            </a:pPr>
            <a:endParaRPr lang="ja-JP" altLang="ja-JP" sz="2400" b="1">
              <a:solidFill>
                <a:prstClr val="black"/>
              </a:solidFill>
              <a:latin typeface="Times New Roman" pitchFamily="18" charset="0"/>
              <a:cs typeface=""/>
            </a:endParaRPr>
          </a:p>
        </p:txBody>
      </p:sp>
      <p:sp>
        <p:nvSpPr>
          <p:cNvPr id="17" name="Freeform 1033"/>
          <p:cNvSpPr>
            <a:spLocks/>
          </p:cNvSpPr>
          <p:nvPr/>
        </p:nvSpPr>
        <p:spPr bwMode="auto">
          <a:xfrm rot="10800000">
            <a:off x="4814427" y="3740830"/>
            <a:ext cx="704959" cy="697076"/>
          </a:xfrm>
          <a:custGeom>
            <a:avLst/>
            <a:gdLst>
              <a:gd name="T0" fmla="*/ 0 w 681"/>
              <a:gd name="T1" fmla="*/ 0 h 408"/>
              <a:gd name="T2" fmla="*/ 2147483647 w 681"/>
              <a:gd name="T3" fmla="*/ 2147483647 h 408"/>
              <a:gd name="T4" fmla="*/ 2147483647 w 681"/>
              <a:gd name="T5" fmla="*/ 2147483647 h 408"/>
              <a:gd name="T6" fmla="*/ 0 60000 65536"/>
              <a:gd name="T7" fmla="*/ 0 60000 65536"/>
              <a:gd name="T8" fmla="*/ 0 60000 65536"/>
              <a:gd name="T9" fmla="*/ 0 w 681"/>
              <a:gd name="T10" fmla="*/ 0 h 408"/>
              <a:gd name="T11" fmla="*/ 681 w 681"/>
              <a:gd name="T12" fmla="*/ 408 h 408"/>
            </a:gdLst>
            <a:ahLst/>
            <a:cxnLst>
              <a:cxn ang="T6">
                <a:pos x="T0" y="T1"/>
              </a:cxn>
              <a:cxn ang="T7">
                <a:pos x="T2" y="T3"/>
              </a:cxn>
              <a:cxn ang="T8">
                <a:pos x="T4" y="T5"/>
              </a:cxn>
            </a:cxnLst>
            <a:rect l="T9" t="T10" r="T11" b="T12"/>
            <a:pathLst>
              <a:path w="681" h="408">
                <a:moveTo>
                  <a:pt x="0" y="0"/>
                </a:moveTo>
                <a:cubicBezTo>
                  <a:pt x="56" y="125"/>
                  <a:pt x="113" y="250"/>
                  <a:pt x="227" y="318"/>
                </a:cubicBezTo>
                <a:cubicBezTo>
                  <a:pt x="341" y="386"/>
                  <a:pt x="511" y="397"/>
                  <a:pt x="681" y="408"/>
                </a:cubicBezTo>
              </a:path>
            </a:pathLst>
          </a:custGeom>
          <a:noFill/>
          <a:ln w="50800">
            <a:solidFill>
              <a:srgbClr val="FF6600"/>
            </a:solidFill>
            <a:round/>
            <a:headEnd type="triangle" w="lg" len="lg"/>
            <a:tailEnd type="none" w="lg" len="lg"/>
          </a:ln>
        </p:spPr>
        <p:txBody>
          <a:bodyPr/>
          <a:lstStyle/>
          <a:p>
            <a:pPr fontAlgn="auto">
              <a:spcBef>
                <a:spcPts val="0"/>
              </a:spcBef>
              <a:spcAft>
                <a:spcPts val="0"/>
              </a:spcAft>
            </a:pPr>
            <a:endParaRPr lang="ja-JP" altLang="en-US">
              <a:solidFill>
                <a:prstClr val="black">
                  <a:lumMod val="75000"/>
                  <a:lumOff val="25000"/>
                </a:prstClr>
              </a:solidFill>
              <a:latin typeface="Calibri"/>
              <a:cs typeface=""/>
            </a:endParaRPr>
          </a:p>
        </p:txBody>
      </p:sp>
      <p:sp>
        <p:nvSpPr>
          <p:cNvPr id="19" name="Text Box 1029"/>
          <p:cNvSpPr txBox="1">
            <a:spLocks noChangeArrowheads="1"/>
          </p:cNvSpPr>
          <p:nvPr/>
        </p:nvSpPr>
        <p:spPr bwMode="auto">
          <a:xfrm>
            <a:off x="4211960" y="4149080"/>
            <a:ext cx="2952328" cy="646331"/>
          </a:xfrm>
          <a:prstGeom prst="rect">
            <a:avLst/>
          </a:prstGeom>
          <a:noFill/>
          <a:ln w="9525">
            <a:noFill/>
            <a:miter lim="800000"/>
            <a:headEnd/>
            <a:tailEnd/>
          </a:ln>
        </p:spPr>
        <p:txBody>
          <a:bodyPr wrap="square">
            <a:spAutoFit/>
          </a:bodyPr>
          <a:lstStyle/>
          <a:p>
            <a:pPr algn="ctr" fontAlgn="auto">
              <a:spcBef>
                <a:spcPts val="0"/>
              </a:spcBef>
              <a:spcAft>
                <a:spcPts val="0"/>
              </a:spcAft>
            </a:pPr>
            <a:r>
              <a:rPr lang="en-US" altLang="ja-JP" sz="3600" b="1" dirty="0" smtClean="0">
                <a:solidFill>
                  <a:srgbClr val="FF00FF"/>
                </a:solidFill>
                <a:latin typeface="+mn-lt"/>
                <a:cs typeface=""/>
              </a:rPr>
              <a:t>cooperation</a:t>
            </a:r>
            <a:endParaRPr lang="en-US" altLang="ja-JP" sz="3600" b="1" dirty="0">
              <a:solidFill>
                <a:srgbClr val="FF00FF"/>
              </a:solidFill>
              <a:latin typeface="+mn-lt"/>
              <a:cs typeface=""/>
            </a:endParaRPr>
          </a:p>
        </p:txBody>
      </p:sp>
      <p:sp>
        <p:nvSpPr>
          <p:cNvPr id="20" name="テキスト ボックス 19"/>
          <p:cNvSpPr txBox="1"/>
          <p:nvPr/>
        </p:nvSpPr>
        <p:spPr>
          <a:xfrm>
            <a:off x="6012160" y="102483"/>
            <a:ext cx="2217402" cy="369332"/>
          </a:xfrm>
          <a:prstGeom prst="rect">
            <a:avLst/>
          </a:prstGeom>
          <a:noFill/>
        </p:spPr>
        <p:txBody>
          <a:bodyPr wrap="none" rtlCol="0">
            <a:spAutoFit/>
          </a:bodyPr>
          <a:lstStyle/>
          <a:p>
            <a:r>
              <a:rPr kumimoji="1" lang="en-US" altLang="ja-JP" dirty="0" smtClean="0">
                <a:latin typeface="Times New Roman" charset="0"/>
                <a:ea typeface="Times New Roman" charset="0"/>
                <a:cs typeface="Times New Roman" charset="0"/>
              </a:rPr>
              <a:t>NSDI Act article 4 - 8</a:t>
            </a:r>
            <a:endParaRPr kumimoji="1" lang="ja-JP"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96095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ページ番号が右上</Template>
  <TotalTime>2794</TotalTime>
  <Words>1965</Words>
  <Application>Microsoft Macintosh PowerPoint</Application>
  <PresentationFormat>画面に合わせる (4:3)</PresentationFormat>
  <Paragraphs>282</Paragraphs>
  <Slides>19</Slides>
  <Notes>19</Notes>
  <HiddenSlides>0</HiddenSlides>
  <MMClips>0</MMClips>
  <ScaleCrop>false</ScaleCrop>
  <HeadingPairs>
    <vt:vector size="8" baseType="variant">
      <vt:variant>
        <vt:lpstr>使用されているフォント</vt:lpstr>
      </vt:variant>
      <vt:variant>
        <vt:i4>11</vt:i4>
      </vt:variant>
      <vt:variant>
        <vt:lpstr>テーマ</vt:lpstr>
      </vt:variant>
      <vt:variant>
        <vt:i4>1</vt:i4>
      </vt:variant>
      <vt:variant>
        <vt:lpstr>埋め込まれた OLE サーバー</vt:lpstr>
      </vt:variant>
      <vt:variant>
        <vt:i4>2</vt:i4>
      </vt:variant>
      <vt:variant>
        <vt:lpstr>スライド タイトル</vt:lpstr>
      </vt:variant>
      <vt:variant>
        <vt:i4>19</vt:i4>
      </vt:variant>
    </vt:vector>
  </HeadingPairs>
  <TitlesOfParts>
    <vt:vector size="33" baseType="lpstr">
      <vt:lpstr>Arial Unicode MS</vt:lpstr>
      <vt:lpstr>Calibri</vt:lpstr>
      <vt:lpstr>ＤＨＰ特太ゴシック体</vt:lpstr>
      <vt:lpstr>HGP創英角ｺﾞｼｯｸUB</vt:lpstr>
      <vt:lpstr>HG丸ｺﾞｼｯｸM-PRO</vt:lpstr>
      <vt:lpstr>ＭＳ Ｐゴシック</vt:lpstr>
      <vt:lpstr>ＭＳ Ｐ明朝</vt:lpstr>
      <vt:lpstr>ＭＳ ゴシック</vt:lpstr>
      <vt:lpstr>Times New Roman</vt:lpstr>
      <vt:lpstr>Wingdings</vt:lpstr>
      <vt:lpstr>Arial</vt:lpstr>
      <vt:lpstr>テーマ1</vt:lpstr>
      <vt:lpstr>CorelDRAW 6.0</vt:lpstr>
      <vt:lpstr>ｸﾘｯﾌﾟ</vt:lpstr>
      <vt:lpstr> Presentation             on “coordination committee for NSDI in Japan” Geospatial Infrastructure and Open Innovation</vt:lpstr>
      <vt:lpstr>Geospatial Information Authority of Japan (GSI)</vt:lpstr>
      <vt:lpstr>Hello</vt:lpstr>
      <vt:lpstr>Topics</vt:lpstr>
      <vt:lpstr>PowerPoint プレゼンテーション</vt:lpstr>
      <vt:lpstr>coordination</vt:lpstr>
      <vt:lpstr>Structure of NSDI coordination based on NSDI Act </vt:lpstr>
      <vt:lpstr>2 pillars of NSDI Act</vt:lpstr>
      <vt:lpstr>Coordination among different sectors</vt:lpstr>
      <vt:lpstr>NSDI Steering Committee</vt:lpstr>
      <vt:lpstr>NSDI Basic Plan 2012-2016 – basic guidelines</vt:lpstr>
      <vt:lpstr>NSDI Basic Plan 2012-2016 – goals and measures</vt:lpstr>
      <vt:lpstr>PowerPoint プレゼンテーション</vt:lpstr>
      <vt:lpstr>ownership</vt:lpstr>
      <vt:lpstr>PowerPoint プレゼンテーション</vt:lpstr>
      <vt:lpstr>involvement</vt:lpstr>
      <vt:lpstr>We import great open source software developed also in Ukraine</vt:lpstr>
      <vt:lpstr>We share our code</vt:lpstr>
      <vt:lpstr>Summary</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title to be here.</dc:title>
  <dc:creator>藤村英範</dc:creator>
  <cp:lastModifiedBy>藤村英範</cp:lastModifiedBy>
  <cp:revision>77</cp:revision>
  <cp:lastPrinted>2016-11-08T08:40:27Z</cp:lastPrinted>
  <dcterms:created xsi:type="dcterms:W3CDTF">2016-11-01T09:50:26Z</dcterms:created>
  <dcterms:modified xsi:type="dcterms:W3CDTF">2016-11-08T09:00:31Z</dcterms:modified>
</cp:coreProperties>
</file>